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6" r:id="rId3"/>
    <p:sldId id="435" r:id="rId4"/>
    <p:sldId id="467" r:id="rId5"/>
    <p:sldId id="465" r:id="rId6"/>
    <p:sldId id="466" r:id="rId7"/>
    <p:sldId id="485" r:id="rId8"/>
    <p:sldId id="464" r:id="rId9"/>
    <p:sldId id="450" r:id="rId10"/>
    <p:sldId id="488" r:id="rId11"/>
    <p:sldId id="492" r:id="rId12"/>
    <p:sldId id="489" r:id="rId13"/>
    <p:sldId id="507" r:id="rId14"/>
    <p:sldId id="491" r:id="rId15"/>
    <p:sldId id="490" r:id="rId16"/>
    <p:sldId id="493" r:id="rId17"/>
    <p:sldId id="431" r:id="rId18"/>
    <p:sldId id="505" r:id="rId19"/>
    <p:sldId id="495" r:id="rId20"/>
    <p:sldId id="496" r:id="rId21"/>
    <p:sldId id="501" r:id="rId22"/>
    <p:sldId id="502" r:id="rId23"/>
    <p:sldId id="504" r:id="rId24"/>
    <p:sldId id="506" r:id="rId25"/>
    <p:sldId id="486" r:id="rId26"/>
    <p:sldId id="494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33FF"/>
    <a:srgbClr val="CC99FF"/>
    <a:srgbClr val="CC00CC"/>
    <a:srgbClr val="FF6600"/>
    <a:srgbClr val="00CC99"/>
    <a:srgbClr val="00FF00"/>
    <a:srgbClr val="663300"/>
    <a:srgbClr val="3333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72941" autoAdjust="0"/>
  </p:normalViewPr>
  <p:slideViewPr>
    <p:cSldViewPr>
      <p:cViewPr>
        <p:scale>
          <a:sx n="80" d="100"/>
          <a:sy n="80" d="100"/>
        </p:scale>
        <p:origin x="-750" y="-144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4498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2445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73" y="0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2445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379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2445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73" y="8829379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2445">
              <a:defRPr sz="1200">
                <a:latin typeface="Arial" charset="0"/>
              </a:defRPr>
            </a:lvl1pPr>
          </a:lstStyle>
          <a:p>
            <a:fld id="{107A1691-B5E3-4D31-A72F-08241D1BB4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2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2445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73" y="0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2445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8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8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5" y="4415475"/>
            <a:ext cx="5607691" cy="418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379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2445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73" y="8829379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2445">
              <a:defRPr sz="1200">
                <a:latin typeface="Arial" charset="0"/>
              </a:defRPr>
            </a:lvl1pPr>
          </a:lstStyle>
          <a:p>
            <a:fld id="{38E91735-D5B8-477E-8956-3D438D01B5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61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5238D-12F8-4161-AFDB-64FE3D3E5BB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-The “Offer vs. Serve” regulation is </a:t>
            </a:r>
            <a:r>
              <a:rPr lang="en-US" sz="1400" b="1" dirty="0"/>
              <a:t>Mandatory for Senior High Schools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-This regulation is </a:t>
            </a:r>
            <a:r>
              <a:rPr lang="en-US" sz="1400" b="1" dirty="0"/>
              <a:t>Optional for Elementary Schools and Middle Schools</a:t>
            </a:r>
            <a:r>
              <a:rPr lang="en-US" sz="1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41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DDDF0-4576-46B0-9F88-B0BCB055AA8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/>
              <a:t>Unit Pricing:</a:t>
            </a:r>
          </a:p>
          <a:p>
            <a:endParaRPr lang="en-US" sz="1400" b="1" u="sng" dirty="0"/>
          </a:p>
          <a:p>
            <a:pPr marL="283035" indent="-283035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400" dirty="0"/>
              <a:t>Set </a:t>
            </a:r>
            <a:r>
              <a:rPr lang="en-US" sz="1400" b="1" dirty="0">
                <a:latin typeface="Arial Black" panose="020B0A04020102020204" pitchFamily="34" charset="0"/>
              </a:rPr>
              <a:t>One Price </a:t>
            </a:r>
            <a:r>
              <a:rPr lang="en-US" sz="1400" dirty="0"/>
              <a:t>for a  Complete </a:t>
            </a:r>
            <a:r>
              <a:rPr lang="en-US" sz="1400" b="1" dirty="0">
                <a:latin typeface="Arial Black" panose="020B0A04020102020204" pitchFamily="34" charset="0"/>
              </a:rPr>
              <a:t>Reimbursable Meal for </a:t>
            </a:r>
            <a:r>
              <a:rPr lang="en-US" sz="1400" dirty="0">
                <a:latin typeface="Arial Black" panose="020B0A04020102020204" pitchFamily="34" charset="0"/>
              </a:rPr>
              <a:t>the </a:t>
            </a:r>
            <a:r>
              <a:rPr lang="en-US" sz="1400" b="1" dirty="0">
                <a:latin typeface="Arial Black" panose="020B0A04020102020204" pitchFamily="34" charset="0"/>
              </a:rPr>
              <a:t>Paid </a:t>
            </a:r>
            <a:r>
              <a:rPr lang="en-US" sz="1400" dirty="0">
                <a:latin typeface="Arial Black" panose="020B0A04020102020204" pitchFamily="34" charset="0"/>
              </a:rPr>
              <a:t>category and </a:t>
            </a:r>
            <a:r>
              <a:rPr lang="en-US" sz="1400" b="1" dirty="0">
                <a:latin typeface="Arial Black" panose="020B0A04020102020204" pitchFamily="34" charset="0"/>
              </a:rPr>
              <a:t>Reduced </a:t>
            </a:r>
            <a:r>
              <a:rPr lang="en-US" sz="1400" dirty="0">
                <a:latin typeface="Arial Black" panose="020B0A04020102020204" pitchFamily="34" charset="0"/>
              </a:rPr>
              <a:t>category.</a:t>
            </a: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</a:pPr>
            <a:endParaRPr lang="en-US" sz="1400" b="1" dirty="0">
              <a:latin typeface="Arial Black" panose="020B0A04020102020204" pitchFamily="34" charset="0"/>
            </a:endParaRPr>
          </a:p>
          <a:p>
            <a:pPr marL="283035" indent="-283035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400" dirty="0"/>
              <a:t>Can Set </a:t>
            </a:r>
            <a:r>
              <a:rPr lang="en-US" sz="1400" b="1" dirty="0">
                <a:latin typeface="Arial Black" panose="020B0A04020102020204" pitchFamily="34" charset="0"/>
              </a:rPr>
              <a:t>Different Paid Prices </a:t>
            </a:r>
            <a:r>
              <a:rPr lang="en-US" sz="1400" dirty="0"/>
              <a:t>for </a:t>
            </a:r>
            <a:r>
              <a:rPr lang="en-US" sz="1400" b="1" dirty="0">
                <a:latin typeface="Arial Black" panose="020B0A04020102020204" pitchFamily="34" charset="0"/>
              </a:rPr>
              <a:t>Various Meal Combos.</a:t>
            </a: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</a:pPr>
            <a:r>
              <a:rPr lang="en-US" sz="1400" i="1" dirty="0"/>
              <a:t>(Free &amp; Reduced-Price Students Must Be Permitted to Choose these Meals at No Additional Cost) </a:t>
            </a:r>
            <a:endParaRPr lang="en-US" sz="1400" b="1" dirty="0">
              <a:latin typeface="Arial Black" panose="020B0A04020102020204" pitchFamily="34" charset="0"/>
            </a:endParaRPr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endParaRPr lang="en-US" sz="1400" b="1" dirty="0">
              <a:latin typeface="Arial Black" panose="020B0A04020102020204" pitchFamily="34" charset="0"/>
            </a:endParaRPr>
          </a:p>
          <a:p>
            <a:pPr marL="283035" indent="-283035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400" dirty="0"/>
              <a:t>Charge</a:t>
            </a:r>
            <a:r>
              <a:rPr lang="en-US" sz="1400" b="1" dirty="0">
                <a:latin typeface="Arial Black" panose="020B0A04020102020204" pitchFamily="34" charset="0"/>
              </a:rPr>
              <a:t> Same Price </a:t>
            </a:r>
            <a:r>
              <a:rPr lang="en-US" sz="1400" dirty="0"/>
              <a:t>as</a:t>
            </a:r>
            <a:r>
              <a:rPr lang="en-US" sz="1400" b="1" dirty="0">
                <a:latin typeface="Arial Black" panose="020B0A04020102020204" pitchFamily="34" charset="0"/>
              </a:rPr>
              <a:t> Unit Meal </a:t>
            </a:r>
            <a:r>
              <a:rPr lang="en-US" sz="1400" dirty="0"/>
              <a:t>whether</a:t>
            </a:r>
            <a:r>
              <a:rPr lang="en-US" sz="1400" b="1" dirty="0">
                <a:latin typeface="Arial Black" panose="020B0A04020102020204" pitchFamily="34" charset="0"/>
              </a:rPr>
              <a:t> Student Selects 3, 4 or 5 Food Components </a:t>
            </a:r>
          </a:p>
          <a:p>
            <a:pPr algn="l"/>
            <a:endParaRPr lang="en-US" sz="1400" b="1" u="sng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DDDF0-4576-46B0-9F88-B0BCB055AA8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/>
              <a:t>Pricing: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None/>
            </a:pPr>
            <a:r>
              <a:rPr lang="en-US" dirty="0"/>
              <a:t> -Establish </a:t>
            </a:r>
            <a:r>
              <a:rPr lang="en-US" b="1" dirty="0"/>
              <a:t>Prices</a:t>
            </a:r>
            <a:r>
              <a:rPr lang="en-US" dirty="0"/>
              <a:t> for </a:t>
            </a:r>
            <a:r>
              <a:rPr lang="en-US" b="1" dirty="0"/>
              <a:t>A la Carte Menu Items </a:t>
            </a:r>
            <a:r>
              <a:rPr lang="en-US" dirty="0"/>
              <a:t>to </a:t>
            </a:r>
            <a:r>
              <a:rPr lang="en-US" b="1" dirty="0"/>
              <a:t>Cover All Costs </a:t>
            </a:r>
            <a:r>
              <a:rPr lang="en-US" dirty="0"/>
              <a:t>of Producing Them.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endParaRPr lang="en-US" dirty="0"/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None/>
            </a:pPr>
            <a:r>
              <a:rPr lang="en-US" dirty="0"/>
              <a:t>- Be Sure </a:t>
            </a:r>
            <a:r>
              <a:rPr lang="en-US" b="1" dirty="0"/>
              <a:t>Prices for A La Carte Menu Items, </a:t>
            </a:r>
            <a:r>
              <a:rPr lang="en-US" dirty="0"/>
              <a:t> when </a:t>
            </a:r>
            <a:r>
              <a:rPr lang="en-US" b="1" dirty="0"/>
              <a:t>Correctly Combined, </a:t>
            </a:r>
            <a:r>
              <a:rPr lang="en-US" dirty="0"/>
              <a:t>are </a:t>
            </a:r>
            <a:r>
              <a:rPr lang="en-US" b="1" dirty="0"/>
              <a:t>Higher</a:t>
            </a:r>
            <a:r>
              <a:rPr lang="en-US" dirty="0"/>
              <a:t> </a:t>
            </a:r>
            <a:r>
              <a:rPr lang="en-US" b="1" dirty="0"/>
              <a:t>than</a:t>
            </a:r>
            <a:r>
              <a:rPr lang="en-US" dirty="0"/>
              <a:t> the </a:t>
            </a:r>
            <a:r>
              <a:rPr lang="en-US" b="1" dirty="0"/>
              <a:t>Unit Price </a:t>
            </a:r>
            <a:r>
              <a:rPr lang="en-US" dirty="0"/>
              <a:t>of the </a:t>
            </a:r>
            <a:r>
              <a:rPr lang="en-US" b="1" dirty="0"/>
              <a:t>Reimbursable Lunch.</a:t>
            </a:r>
          </a:p>
          <a:p>
            <a:pPr algn="l"/>
            <a:endParaRPr lang="en-US" b="1" u="sng" dirty="0"/>
          </a:p>
          <a:p>
            <a:pPr marL="169821" indent="-169821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b="1" u="sng" dirty="0"/>
              <a:t>Example</a:t>
            </a:r>
            <a:r>
              <a:rPr lang="en-US" b="1" dirty="0"/>
              <a:t> </a:t>
            </a: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</a:pPr>
            <a:r>
              <a:rPr lang="en-US" b="1" dirty="0"/>
              <a:t>Sample Reimbursable Lunch Price: $3.00</a:t>
            </a: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</a:pPr>
            <a:r>
              <a:rPr lang="en-US" b="1" dirty="0"/>
              <a:t>A La Carte Hot Dog: $2.50</a:t>
            </a: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</a:pPr>
            <a:r>
              <a:rPr lang="en-US" b="1" dirty="0"/>
              <a:t>A La Carte Orange :.75</a:t>
            </a: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</a:pPr>
            <a:r>
              <a:rPr lang="en-US" b="1" dirty="0"/>
              <a:t>A La Carte Hot Dog &amp; Orange = $3.25</a:t>
            </a: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</a:pPr>
            <a:r>
              <a:rPr lang="en-US" b="1" dirty="0"/>
              <a:t>Student Benefits by Selecting Unit Lunch which is $3.00!</a:t>
            </a:r>
          </a:p>
          <a:p>
            <a:pPr algn="l"/>
            <a:endParaRPr lang="en-US" sz="1400" b="1" u="sng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FF"/>
              </a:buClr>
              <a:buSzPct val="100000"/>
            </a:pPr>
            <a:r>
              <a:rPr lang="en-US" b="1" u="sng" dirty="0"/>
              <a:t>Signage &amp; Correspondence:</a:t>
            </a:r>
          </a:p>
          <a:p>
            <a:pPr marL="169821" indent="-169821">
              <a:buClr>
                <a:srgbClr val="CC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Communicate </a:t>
            </a:r>
            <a:r>
              <a:rPr lang="en-US" dirty="0"/>
              <a:t>What Constitutes a Meal to </a:t>
            </a:r>
            <a:r>
              <a:rPr lang="en-US" b="1" dirty="0"/>
              <a:t>Students; Servers/Cashiers; Parents/Guardians.</a:t>
            </a:r>
          </a:p>
          <a:p>
            <a:pPr>
              <a:buClr>
                <a:srgbClr val="CC00FF"/>
              </a:buClr>
              <a:buSzPct val="100000"/>
            </a:pPr>
            <a:endParaRPr lang="en-US" sz="900" b="1" dirty="0"/>
          </a:p>
          <a:p>
            <a:pPr marL="169821" indent="-169821">
              <a:buSzPct val="100000"/>
              <a:buFont typeface="Arial" pitchFamily="34" charset="0"/>
              <a:buChar char="•"/>
            </a:pPr>
            <a:r>
              <a:rPr lang="en-US" dirty="0"/>
              <a:t>Identify What Comprises Reimbursable Meal --- </a:t>
            </a:r>
            <a:r>
              <a:rPr lang="en-US" b="1" dirty="0"/>
              <a:t>Menus/Signs/Newsletters. </a:t>
            </a:r>
          </a:p>
          <a:p>
            <a:pPr>
              <a:buClr>
                <a:srgbClr val="CC00FF"/>
              </a:buClr>
              <a:buSzPct val="100000"/>
            </a:pPr>
            <a:r>
              <a:rPr lang="en-US" i="1" dirty="0"/>
              <a:t>(Example: If HS students can choose 2 each ½ cups of fruit, display a sign stating this choice near fruit on serving line.)</a:t>
            </a:r>
            <a:endParaRPr lang="en-US" b="1" dirty="0"/>
          </a:p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endParaRPr lang="en-US" sz="900" b="1" dirty="0"/>
          </a:p>
          <a:p>
            <a:pPr marL="169821" indent="-169821">
              <a:buClr>
                <a:srgbClr val="CC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Post Signs </a:t>
            </a:r>
            <a:r>
              <a:rPr lang="en-US" dirty="0"/>
              <a:t>at </a:t>
            </a:r>
            <a:r>
              <a:rPr lang="en-US" b="1" dirty="0"/>
              <a:t>Beginning or Near Serving Lines.</a:t>
            </a:r>
          </a:p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endParaRPr lang="en-US" sz="900" b="1" dirty="0"/>
          </a:p>
          <a:p>
            <a:pPr marL="169821" indent="-169821">
              <a:buClr>
                <a:srgbClr val="CC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Display Offer vs. Serve Signage, Form #300.</a:t>
            </a:r>
          </a:p>
          <a:p>
            <a:pPr>
              <a:buClr>
                <a:srgbClr val="CC00FF"/>
              </a:buClr>
              <a:buSzPct val="100000"/>
            </a:pPr>
            <a:r>
              <a:rPr lang="en-US" b="1" dirty="0"/>
              <a:t>    </a:t>
            </a:r>
            <a:r>
              <a:rPr lang="en-US" sz="1100" dirty="0"/>
              <a:t>http://www.nj.gov/agriculture/divisions/fn/pdf/form300.pdf</a:t>
            </a:r>
          </a:p>
          <a:p>
            <a:pPr>
              <a:buClr>
                <a:srgbClr val="CC00FF"/>
              </a:buClr>
              <a:buSzPct val="100000"/>
            </a:pPr>
            <a:endParaRPr lang="en-US" sz="9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21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21" indent="-169821" defTabSz="905713">
              <a:buClr>
                <a:srgbClr val="CC00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Offer vs. Serve Signage, Form #300.</a:t>
            </a:r>
          </a:p>
          <a:p>
            <a:pPr defTabSz="905713">
              <a:buClr>
                <a:srgbClr val="CC00FF"/>
              </a:buClr>
              <a:buSzPct val="100000"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169821" indent="-169821" defTabSz="905713">
              <a:buClr>
                <a:srgbClr val="CC00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Available </a:t>
            </a:r>
            <a:r>
              <a:rPr lang="en-US" sz="1400" dirty="0">
                <a:solidFill>
                  <a:srgbClr val="000000"/>
                </a:solidFill>
              </a:rPr>
              <a:t>at the </a:t>
            </a:r>
            <a:r>
              <a:rPr lang="en-US" sz="1400" b="1" dirty="0">
                <a:solidFill>
                  <a:srgbClr val="000000"/>
                </a:solidFill>
              </a:rPr>
              <a:t>web site listed </a:t>
            </a:r>
            <a:r>
              <a:rPr lang="en-US" sz="1400" dirty="0">
                <a:solidFill>
                  <a:srgbClr val="000000"/>
                </a:solidFill>
              </a:rPr>
              <a:t>on this </a:t>
            </a:r>
            <a:r>
              <a:rPr lang="en-US" sz="1400" b="1" dirty="0">
                <a:solidFill>
                  <a:srgbClr val="000000"/>
                </a:solidFill>
              </a:rPr>
              <a:t>slide.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38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/>
              <a:t>Training:</a:t>
            </a:r>
          </a:p>
          <a:p>
            <a:pPr marL="169821" indent="-169821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Conduct</a:t>
            </a:r>
            <a:r>
              <a:rPr lang="en-US" b="1" dirty="0"/>
              <a:t> Training </a:t>
            </a:r>
            <a:r>
              <a:rPr lang="en-US" dirty="0"/>
              <a:t>for </a:t>
            </a:r>
            <a:r>
              <a:rPr lang="en-US" b="1" dirty="0"/>
              <a:t>Food  Service Staff. </a:t>
            </a:r>
          </a:p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endParaRPr lang="en-US" b="1" dirty="0"/>
          </a:p>
          <a:p>
            <a:pPr marL="169821" indent="-169821">
              <a:buClr>
                <a:srgbClr val="CC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Reinforce </a:t>
            </a:r>
            <a:r>
              <a:rPr lang="en-US" dirty="0"/>
              <a:t>with</a:t>
            </a:r>
            <a:r>
              <a:rPr lang="en-US" b="1" dirty="0"/>
              <a:t> Cashiers &amp; Servers. </a:t>
            </a:r>
            <a:r>
              <a:rPr lang="en-US" dirty="0"/>
              <a:t>This is very important for </a:t>
            </a:r>
            <a:r>
              <a:rPr lang="en-US" b="1" dirty="0"/>
              <a:t>Meal Accountability.  </a:t>
            </a:r>
          </a:p>
          <a:p>
            <a:pPr>
              <a:buClr>
                <a:srgbClr val="CC00FF"/>
              </a:buClr>
              <a:buSzPct val="100000"/>
            </a:pPr>
            <a:r>
              <a:rPr lang="en-US" b="1" dirty="0"/>
              <a:t>    </a:t>
            </a:r>
            <a:r>
              <a:rPr lang="en-US" dirty="0"/>
              <a:t>Servers and cashiers  can </a:t>
            </a:r>
            <a:r>
              <a:rPr lang="en-US" b="1" dirty="0"/>
              <a:t>help students correctly select </a:t>
            </a:r>
            <a:r>
              <a:rPr lang="en-US" dirty="0"/>
              <a:t>the</a:t>
            </a:r>
            <a:r>
              <a:rPr lang="en-US" b="1" dirty="0"/>
              <a:t> foods comprising a reimbursable meal.</a:t>
            </a:r>
          </a:p>
          <a:p>
            <a:pPr>
              <a:buClr>
                <a:srgbClr val="CC00FF"/>
              </a:buClr>
              <a:buSzPct val="100000"/>
            </a:pPr>
            <a:r>
              <a:rPr lang="en-US" b="1" dirty="0"/>
              <a:t> </a:t>
            </a:r>
          </a:p>
          <a:p>
            <a:pPr marL="169821" indent="-169821">
              <a:buClr>
                <a:srgbClr val="CC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Training offered on this specific topic </a:t>
            </a:r>
            <a:r>
              <a:rPr lang="en-US" b="1" dirty="0"/>
              <a:t>Meets Professional Standard Requirements.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1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DDDF0-4576-46B0-9F88-B0BCB055AA8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Offer vs.</a:t>
            </a:r>
            <a:r>
              <a:rPr lang="en-US" b="1" u="sng" baseline="0" dirty="0" smtClean="0"/>
              <a:t> Serve:</a:t>
            </a:r>
          </a:p>
          <a:p>
            <a:r>
              <a:rPr lang="en-US" b="0" u="none" baseline="0" dirty="0" smtClean="0"/>
              <a:t>-Must take total of </a:t>
            </a:r>
            <a:r>
              <a:rPr lang="en-US" b="1" u="none" baseline="0" dirty="0" smtClean="0"/>
              <a:t>3 Components.</a:t>
            </a:r>
          </a:p>
          <a:p>
            <a:endParaRPr lang="en-US" b="1" u="none" baseline="0" dirty="0" smtClean="0"/>
          </a:p>
          <a:p>
            <a:r>
              <a:rPr lang="en-US" b="1" u="none" baseline="0" dirty="0" smtClean="0"/>
              <a:t>-Must take ½ cup of Fruit, Vegetable  Or Combination of Fruit &amp; Vegetables.</a:t>
            </a:r>
          </a:p>
          <a:p>
            <a:endParaRPr lang="en-US" b="1" u="none" baseline="0" dirty="0" smtClean="0"/>
          </a:p>
          <a:p>
            <a:r>
              <a:rPr lang="en-US" b="1" u="none" baseline="0" dirty="0" smtClean="0"/>
              <a:t>-Plus 2  Complete Components.  </a:t>
            </a:r>
            <a:r>
              <a:rPr lang="en-US" b="0" u="none" baseline="0" dirty="0" smtClean="0"/>
              <a:t>By</a:t>
            </a:r>
            <a:r>
              <a:rPr lang="en-US" b="1" u="none" baseline="0" dirty="0" smtClean="0"/>
              <a:t> Complete </a:t>
            </a:r>
            <a:r>
              <a:rPr lang="en-US" b="0" u="none" baseline="0" dirty="0" smtClean="0"/>
              <a:t>we mean the </a:t>
            </a:r>
            <a:r>
              <a:rPr lang="en-US" b="1" u="none" baseline="0" dirty="0" smtClean="0"/>
              <a:t>Minimum Daily Requirement as specified for each grade group.</a:t>
            </a:r>
            <a:endParaRPr lang="en-US" b="1" u="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7427F-A4D0-4D74-847D-F3FEEA603E68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-This is the </a:t>
            </a:r>
            <a:r>
              <a:rPr lang="en-US" sz="1400" b="1" dirty="0"/>
              <a:t>Lunch Meal Pattern</a:t>
            </a:r>
            <a:r>
              <a:rPr lang="en-US" sz="1400" dirty="0"/>
              <a:t> for all grade groups.  </a:t>
            </a:r>
          </a:p>
          <a:p>
            <a:endParaRPr lang="en-US" sz="1400" dirty="0"/>
          </a:p>
          <a:p>
            <a:r>
              <a:rPr lang="en-US" sz="1400" dirty="0"/>
              <a:t>-This form contains the </a:t>
            </a:r>
            <a:r>
              <a:rPr lang="en-US" sz="1400" b="1" dirty="0"/>
              <a:t>Daily &amp; Weekly Requirements for all Food Components by Grade Groups.</a:t>
            </a:r>
          </a:p>
          <a:p>
            <a:endParaRPr lang="en-US" sz="1400" dirty="0"/>
          </a:p>
          <a:p>
            <a:r>
              <a:rPr lang="en-US" sz="1400" dirty="0"/>
              <a:t>-At the bottom of this page it reads </a:t>
            </a:r>
            <a:r>
              <a:rPr lang="en-US" sz="1400" b="1" dirty="0"/>
              <a:t>“See Important Notes On Next Page</a:t>
            </a:r>
            <a:r>
              <a:rPr lang="en-US" sz="1400" dirty="0"/>
              <a:t>” .  The additional pages  include specific details for each of the Food Components comprising the Lunch Meal Pattern.</a:t>
            </a:r>
          </a:p>
          <a:p>
            <a:endParaRPr lang="en-US" sz="1400" dirty="0"/>
          </a:p>
          <a:p>
            <a:r>
              <a:rPr lang="en-US" sz="1400" dirty="0"/>
              <a:t>-This can be found at the </a:t>
            </a:r>
            <a:r>
              <a:rPr lang="en-US" sz="1400" b="1" dirty="0"/>
              <a:t>web site listed at the bottom of this slide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-There are </a:t>
            </a:r>
            <a:r>
              <a:rPr lang="en-US" sz="1400" b="1" dirty="0"/>
              <a:t>Additional Lunch Patterns for 4 , 6  and 7 day weeks.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DDDF0-4576-46B0-9F88-B0BCB055AA8A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Components vs. Items?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Food Components</a:t>
            </a:r>
          </a:p>
          <a:p>
            <a:r>
              <a:rPr lang="en-US" b="0" u="none" dirty="0" smtClean="0"/>
              <a:t>-A</a:t>
            </a:r>
            <a:r>
              <a:rPr lang="en-US" b="1" u="none" dirty="0" smtClean="0"/>
              <a:t> Food Component is</a:t>
            </a:r>
            <a:r>
              <a:rPr lang="en-US" b="0" u="none" dirty="0" smtClean="0"/>
              <a:t> one of the </a:t>
            </a:r>
            <a:r>
              <a:rPr lang="en-US" b="1" u="none" dirty="0" smtClean="0"/>
              <a:t>5</a:t>
            </a:r>
            <a:r>
              <a:rPr lang="en-US" b="1" u="none" baseline="0" dirty="0" smtClean="0"/>
              <a:t> Food Groups.</a:t>
            </a:r>
          </a:p>
          <a:p>
            <a:endParaRPr lang="en-US" b="1" u="none" baseline="0" dirty="0" smtClean="0"/>
          </a:p>
          <a:p>
            <a:r>
              <a:rPr lang="en-US" b="1" u="none" baseline="0" dirty="0" smtClean="0"/>
              <a:t>-The 5 food components are as follows: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b="1" dirty="0"/>
              <a:t>Meat/Meat Alternate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b="1" dirty="0"/>
              <a:t>Grains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b="1" dirty="0"/>
              <a:t>Fruit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b="1" dirty="0"/>
              <a:t>Vegetables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b="1" dirty="0"/>
              <a:t>Milk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endParaRPr lang="en-US" b="1" dirty="0"/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None/>
            </a:pPr>
            <a:r>
              <a:rPr lang="en-US" dirty="0"/>
              <a:t>-These </a:t>
            </a:r>
            <a:r>
              <a:rPr lang="en-US" b="1" dirty="0"/>
              <a:t>5 components  </a:t>
            </a:r>
            <a:r>
              <a:rPr lang="en-US" dirty="0"/>
              <a:t>must be </a:t>
            </a:r>
            <a:r>
              <a:rPr lang="en-US" b="1" dirty="0"/>
              <a:t>offered Daily.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None/>
            </a:pPr>
            <a:endParaRPr lang="en-US" b="1" dirty="0"/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None/>
            </a:pPr>
            <a:r>
              <a:rPr lang="en-US" b="1" dirty="0"/>
              <a:t>-</a:t>
            </a:r>
            <a:r>
              <a:rPr lang="en-US" dirty="0"/>
              <a:t>These </a:t>
            </a:r>
            <a:r>
              <a:rPr lang="en-US" b="1" dirty="0"/>
              <a:t>Components must be offered  at the Minimum Quantities as specified for each grade group.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None/>
            </a:pPr>
            <a:r>
              <a:rPr lang="en-US" b="1" dirty="0"/>
              <a:t>-Remember  </a:t>
            </a:r>
            <a:r>
              <a:rPr lang="en-US" dirty="0"/>
              <a:t>your menu must also </a:t>
            </a:r>
            <a:r>
              <a:rPr lang="en-US" b="1" dirty="0"/>
              <a:t>meet the minimum weekly requirements  </a:t>
            </a:r>
            <a:r>
              <a:rPr lang="en-US" dirty="0"/>
              <a:t>for all food components.</a:t>
            </a:r>
          </a:p>
          <a:p>
            <a:endParaRPr lang="en-US" b="0" u="non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DDDF0-4576-46B0-9F88-B0BCB055AA8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Food</a:t>
            </a:r>
            <a:r>
              <a:rPr lang="en-US" b="1" u="sng" baseline="0" dirty="0" smtClean="0"/>
              <a:t> Items:</a:t>
            </a:r>
          </a:p>
          <a:p>
            <a:r>
              <a:rPr lang="en-US" b="0" u="none" baseline="0" dirty="0" smtClean="0"/>
              <a:t>-Food Items are </a:t>
            </a:r>
            <a:r>
              <a:rPr lang="en-US" b="1" u="none" baseline="0" dirty="0" smtClean="0"/>
              <a:t>specific foods within</a:t>
            </a:r>
            <a:r>
              <a:rPr lang="en-US" b="0" u="none" baseline="0" dirty="0" smtClean="0"/>
              <a:t> the </a:t>
            </a:r>
            <a:r>
              <a:rPr lang="en-US" b="1" u="none" baseline="0" dirty="0" smtClean="0"/>
              <a:t>5 Food Components. </a:t>
            </a:r>
          </a:p>
          <a:p>
            <a:endParaRPr lang="en-US" b="1" u="none" baseline="0" dirty="0" smtClean="0"/>
          </a:p>
          <a:p>
            <a:pPr algn="l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b="1" dirty="0">
                <a:latin typeface="Arial Black" panose="020B0A04020102020204" pitchFamily="34" charset="0"/>
              </a:rPr>
              <a:t>Example </a:t>
            </a: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</a:pPr>
            <a:r>
              <a:rPr lang="en-US" dirty="0"/>
              <a:t>Hamburger on Bun = </a:t>
            </a:r>
            <a:r>
              <a:rPr lang="en-US" b="1" dirty="0"/>
              <a:t>Food Item</a:t>
            </a: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</a:pPr>
            <a:endParaRPr lang="en-US" dirty="0"/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</a:pPr>
            <a:r>
              <a:rPr lang="en-US" b="1" dirty="0"/>
              <a:t>The Hamburger on Bun contains 2  Food Components: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75000"/>
            </a:pPr>
            <a:r>
              <a:rPr lang="en-US" dirty="0"/>
              <a:t>-Meat/Meat Alternate</a:t>
            </a:r>
          </a:p>
          <a:p>
            <a:pPr algn="l">
              <a:lnSpc>
                <a:spcPct val="80000"/>
              </a:lnSpc>
              <a:buClr>
                <a:srgbClr val="CC00FF"/>
              </a:buClr>
              <a:buSzPct val="75000"/>
            </a:pPr>
            <a:r>
              <a:rPr lang="en-US" dirty="0"/>
              <a:t>-Grains</a:t>
            </a:r>
          </a:p>
          <a:p>
            <a:endParaRPr lang="en-US" b="1" u="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5AE90-E04F-4B4A-A8A7-E40916C8030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-First we will cover the basic components for the Lunch Meal Pattern.</a:t>
            </a:r>
          </a:p>
          <a:p>
            <a:endParaRPr lang="en-US" sz="1400" dirty="0"/>
          </a:p>
          <a:p>
            <a:r>
              <a:rPr lang="en-US" sz="1400" dirty="0"/>
              <a:t>-There are </a:t>
            </a:r>
            <a:r>
              <a:rPr lang="en-US" sz="1400" b="1" dirty="0"/>
              <a:t>5 Food Components </a:t>
            </a:r>
            <a:r>
              <a:rPr lang="en-US" sz="1400" dirty="0"/>
              <a:t>that comprise the Reimbursable Menu Pattern Lunch.</a:t>
            </a:r>
          </a:p>
          <a:p>
            <a:endParaRPr lang="en-US" sz="1400" dirty="0"/>
          </a:p>
          <a:p>
            <a:r>
              <a:rPr lang="en-US" sz="1400" dirty="0"/>
              <a:t>-These include:</a:t>
            </a:r>
          </a:p>
          <a:p>
            <a:r>
              <a:rPr lang="en-US" sz="1400" dirty="0"/>
              <a:t> </a:t>
            </a:r>
            <a:r>
              <a:rPr lang="en-US" sz="1400" b="1" dirty="0"/>
              <a:t>1-Meat/Meat Alternate</a:t>
            </a:r>
          </a:p>
          <a:p>
            <a:r>
              <a:rPr lang="en-US" sz="1400" b="1" dirty="0"/>
              <a:t> 2-Grains</a:t>
            </a:r>
          </a:p>
          <a:p>
            <a:r>
              <a:rPr lang="en-US" sz="1400" b="1" dirty="0"/>
              <a:t> 3-Veggies</a:t>
            </a:r>
          </a:p>
          <a:p>
            <a:r>
              <a:rPr lang="en-US" sz="1400" b="1" dirty="0"/>
              <a:t> 4-Fruit</a:t>
            </a:r>
          </a:p>
          <a:p>
            <a:r>
              <a:rPr lang="en-US" sz="1400" b="1" dirty="0"/>
              <a:t> 5-Milk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At the top of this slide is a </a:t>
            </a:r>
            <a:r>
              <a:rPr lang="en-US" sz="1400" b="1" dirty="0">
                <a:solidFill>
                  <a:srgbClr val="000000"/>
                </a:solidFill>
              </a:rPr>
              <a:t>Sample Menu for grades 9-12.</a:t>
            </a:r>
          </a:p>
          <a:p>
            <a:pPr defTabSz="905713">
              <a:defRPr/>
            </a:pPr>
            <a:r>
              <a:rPr lang="en-US" sz="1400" b="1" dirty="0">
                <a:solidFill>
                  <a:srgbClr val="000000"/>
                </a:solidFill>
              </a:rPr>
              <a:t>Assume that the  Hamburger meets the 2 oz. Equivalent for Meat/Meat Alternate and 2 oz. Equivalent for Grains.</a:t>
            </a:r>
          </a:p>
          <a:p>
            <a:pPr defTabSz="905713"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-Let’s review some </a:t>
            </a:r>
            <a:r>
              <a:rPr lang="en-US" sz="1400" b="1" dirty="0">
                <a:solidFill>
                  <a:srgbClr val="000000"/>
                </a:solidFill>
              </a:rPr>
              <a:t>Examples: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dirty="0">
                <a:solidFill>
                  <a:srgbClr val="000000"/>
                </a:solidFill>
              </a:rPr>
              <a:t>#1</a:t>
            </a:r>
            <a:r>
              <a:rPr lang="en-US" dirty="0">
                <a:solidFill>
                  <a:srgbClr val="000000"/>
                </a:solidFill>
              </a:rPr>
              <a:t> Hamburger/WW Bun &amp; Carrots --- </a:t>
            </a:r>
            <a:r>
              <a:rPr lang="en-US" b="1" dirty="0">
                <a:solidFill>
                  <a:srgbClr val="000000"/>
                </a:solidFill>
              </a:rPr>
              <a:t>Reimbursable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i="1" dirty="0">
                <a:solidFill>
                  <a:srgbClr val="000000"/>
                </a:solidFill>
              </a:rPr>
              <a:t>(Since the Hamburger  Meets 2 Complete Components, Meat/Meat Alternate and Grains  and a ½ cup of Vegetable, the Carrots, was Selected ---- It is a Meal!)   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dirty="0">
                <a:solidFill>
                  <a:srgbClr val="000000"/>
                </a:solidFill>
              </a:rPr>
              <a:t>#2  </a:t>
            </a:r>
            <a:r>
              <a:rPr lang="en-US" dirty="0">
                <a:solidFill>
                  <a:srgbClr val="000000"/>
                </a:solidFill>
              </a:rPr>
              <a:t>Milk, ½ c Broccoli &amp; Banana ---  </a:t>
            </a:r>
            <a:r>
              <a:rPr lang="en-US" b="1" dirty="0">
                <a:solidFill>
                  <a:srgbClr val="000000"/>
                </a:solidFill>
              </a:rPr>
              <a:t>Non-Reimbursable </a:t>
            </a:r>
            <a:r>
              <a:rPr lang="en-US" b="1" i="1" kern="0" dirty="0">
                <a:solidFill>
                  <a:srgbClr val="000000"/>
                </a:solidFill>
                <a:latin typeface="Arial"/>
              </a:rPr>
              <a:t>(Not 2 Complete Components.  Neither Veg. nor Fruit Meets  the Complete Required Component Size which is 1 cup.)</a:t>
            </a:r>
          </a:p>
          <a:p>
            <a:pPr defTabSz="905713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  <a:defRPr/>
            </a:pPr>
            <a:endParaRPr lang="en-US" sz="1400" b="1" i="1" kern="0" dirty="0">
              <a:solidFill>
                <a:srgbClr val="000000"/>
              </a:solidFill>
              <a:latin typeface="Arial"/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#3 </a:t>
            </a:r>
            <a:r>
              <a:rPr lang="en-US" dirty="0">
                <a:solidFill>
                  <a:srgbClr val="000000"/>
                </a:solidFill>
              </a:rPr>
              <a:t> 1/2 c Spaghetti, 2 oz. Eq. Meat Sauce &amp; Banana --- </a:t>
            </a:r>
            <a:r>
              <a:rPr lang="en-US" b="1" dirty="0">
                <a:solidFill>
                  <a:srgbClr val="000000"/>
                </a:solidFill>
              </a:rPr>
              <a:t>Non- Reimbursable  </a:t>
            </a:r>
            <a:r>
              <a:rPr lang="en-US" b="1" i="1" dirty="0">
                <a:solidFill>
                  <a:srgbClr val="000000"/>
                </a:solidFill>
              </a:rPr>
              <a:t>(</a:t>
            </a:r>
            <a:r>
              <a:rPr lang="en-US" b="1" i="1" kern="0" dirty="0">
                <a:solidFill>
                  <a:srgbClr val="000000"/>
                </a:solidFill>
                <a:latin typeface="Arial"/>
              </a:rPr>
              <a:t>Not 2 Complete Components.  Meat Sauce Meets Complete Required Component Size for Meat/Meat Alternate but  a ½ cup Spaghetti is only 1 oz. Equivalent.  For Grades 9-12 the Daily Minimum Grain Requirement is  a 2 oz. Equivalent. The Sauce  does  Not Count as Anything Since the Menu Planner  Does Not Include this Item as a Vegetable in their Planning.)</a:t>
            </a:r>
            <a:endParaRPr lang="en-US" b="1" i="1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94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13">
              <a:defRPr/>
            </a:pPr>
            <a:r>
              <a:rPr lang="en-US" sz="1400" b="1" dirty="0">
                <a:solidFill>
                  <a:srgbClr val="000000"/>
                </a:solidFill>
              </a:rPr>
              <a:t>Again, Assume that the  Hamburger and Hot Dog meets the 2 oz. Equivalent for Meat/Meat Alternate and 2 oz. Equivalent for Grains.</a:t>
            </a:r>
          </a:p>
          <a:p>
            <a:pPr defTabSz="905713">
              <a:defRPr/>
            </a:pPr>
            <a:endParaRPr lang="en-US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-Let’s review some additional </a:t>
            </a:r>
            <a:r>
              <a:rPr lang="en-US" sz="1400" b="1" dirty="0">
                <a:solidFill>
                  <a:srgbClr val="000000"/>
                </a:solidFill>
              </a:rPr>
              <a:t>Examples:</a:t>
            </a:r>
          </a:p>
          <a:p>
            <a:pPr defTabSz="905713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b="1" dirty="0">
                <a:solidFill>
                  <a:srgbClr val="000000"/>
                </a:solidFill>
              </a:rPr>
              <a:t>#4 </a:t>
            </a:r>
            <a:r>
              <a:rPr lang="en-US" dirty="0">
                <a:solidFill>
                  <a:srgbClr val="000000"/>
                </a:solidFill>
              </a:rPr>
              <a:t>Hamburger/WW Bun &amp; Milk --- </a:t>
            </a:r>
            <a:r>
              <a:rPr lang="en-US" b="1" dirty="0">
                <a:solidFill>
                  <a:srgbClr val="000000"/>
                </a:solidFill>
              </a:rPr>
              <a:t>Non- Reimbursable </a:t>
            </a:r>
            <a:r>
              <a:rPr lang="en-US" b="1" i="1" dirty="0">
                <a:solidFill>
                  <a:srgbClr val="000000"/>
                </a:solidFill>
                <a:latin typeface="Arial"/>
              </a:rPr>
              <a:t>(No Fruit and/or Vegetable was Selected.)</a:t>
            </a:r>
          </a:p>
          <a:p>
            <a:pPr marL="283035" indent="-283035" defTabSz="905713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b="1" i="1" dirty="0">
              <a:solidFill>
                <a:srgbClr val="000000"/>
              </a:solidFill>
              <a:latin typeface="Arial"/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#5</a:t>
            </a:r>
            <a:r>
              <a:rPr lang="en-US" dirty="0">
                <a:solidFill>
                  <a:srgbClr val="000000"/>
                </a:solidFill>
              </a:rPr>
              <a:t> Hot Dog/WW Bun &amp; Apple Juice --- </a:t>
            </a:r>
            <a:r>
              <a:rPr lang="en-US" b="1" dirty="0">
                <a:solidFill>
                  <a:srgbClr val="000000"/>
                </a:solidFill>
              </a:rPr>
              <a:t>Reimbursable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i="1" dirty="0">
                <a:solidFill>
                  <a:srgbClr val="000000"/>
                </a:solidFill>
              </a:rPr>
              <a:t>(Since the Hot Dog  Meets 2 Complete Components, Meat/Meat Alternate and Grains , and a ½ cup of Fruit, the Apple Juice, was Selected ---- It is a Meal!)  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b="1" i="1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dirty="0">
                <a:solidFill>
                  <a:srgbClr val="000000"/>
                </a:solidFill>
              </a:rPr>
              <a:t>#6</a:t>
            </a:r>
            <a:r>
              <a:rPr lang="en-US" dirty="0">
                <a:solidFill>
                  <a:srgbClr val="000000"/>
                </a:solidFill>
              </a:rPr>
              <a:t> Milk, ½ c Broccoli, Orange &amp; Banana ---</a:t>
            </a:r>
            <a:r>
              <a:rPr lang="en-US" b="1" dirty="0">
                <a:solidFill>
                  <a:srgbClr val="000000"/>
                </a:solidFill>
              </a:rPr>
              <a:t> Reimbursable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i="1" dirty="0">
                <a:solidFill>
                  <a:srgbClr val="000000"/>
                </a:solidFill>
              </a:rPr>
              <a:t>(Since 1/2 cup of Vegetables, the Broccoli, was Selected along w/ 2 other Complete Components, 8 oz. Milk &amp; 1 cup Fruit, the Banana &amp; Orange ---- It is a Meal!)   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b="1" i="1" dirty="0">
              <a:solidFill>
                <a:srgbClr val="000000"/>
              </a:solidFill>
            </a:endParaRPr>
          </a:p>
          <a:p>
            <a:pPr marL="283035" indent="-283035" defTabSz="905713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283035" indent="-283035" defTabSz="905713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pPr defTabSz="905713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  <a:defRPr/>
            </a:pPr>
            <a:endParaRPr lang="en-US" b="1" i="1" dirty="0">
              <a:solidFill>
                <a:srgbClr val="000000"/>
              </a:solidFill>
            </a:endParaRPr>
          </a:p>
          <a:p>
            <a:pPr marL="169821" indent="-16982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94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13">
              <a:defRPr/>
            </a:pPr>
            <a:r>
              <a:rPr lang="en-US" dirty="0">
                <a:solidFill>
                  <a:srgbClr val="000000"/>
                </a:solidFill>
              </a:rPr>
              <a:t>At the top of this slide is a </a:t>
            </a:r>
            <a:r>
              <a:rPr lang="en-US" b="1" dirty="0">
                <a:solidFill>
                  <a:srgbClr val="000000"/>
                </a:solidFill>
              </a:rPr>
              <a:t>Sample Menu for grades K-5 and 6-8.</a:t>
            </a:r>
          </a:p>
          <a:p>
            <a:pPr defTabSz="905713">
              <a:defRPr/>
            </a:pPr>
            <a:r>
              <a:rPr lang="en-US" b="1" dirty="0">
                <a:solidFill>
                  <a:srgbClr val="000000"/>
                </a:solidFill>
              </a:rPr>
              <a:t>Assume that the  Hamburger and Pizza meet the 2 oz. Equivalent for Meat/Meat Alternate and 2 oz. Equivalent for Grains.</a:t>
            </a:r>
          </a:p>
          <a:p>
            <a:pPr defTabSz="905713">
              <a:defRPr/>
            </a:pPr>
            <a:endParaRPr lang="en-US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-Let’s review some </a:t>
            </a:r>
            <a:r>
              <a:rPr lang="en-US" sz="1400" b="1" dirty="0">
                <a:solidFill>
                  <a:srgbClr val="000000"/>
                </a:solidFill>
              </a:rPr>
              <a:t>Examples: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dirty="0">
                <a:solidFill>
                  <a:srgbClr val="000000"/>
                </a:solidFill>
              </a:rPr>
              <a:t>#1 </a:t>
            </a:r>
            <a:r>
              <a:rPr lang="en-US" dirty="0">
                <a:solidFill>
                  <a:srgbClr val="000000"/>
                </a:solidFill>
              </a:rPr>
              <a:t>Pizza &amp; ½ c Broccoli--- </a:t>
            </a:r>
            <a:r>
              <a:rPr lang="en-US" b="1" dirty="0">
                <a:solidFill>
                  <a:srgbClr val="000000"/>
                </a:solidFill>
              </a:rPr>
              <a:t>Reimbursable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i="1" dirty="0">
                <a:solidFill>
                  <a:srgbClr val="000000"/>
                </a:solidFill>
              </a:rPr>
              <a:t>(Since the  Pizza Meets 2 Complete Components, Meat/Meat Alternate and Grains,  and  a ½ cup of Vegetable, Broccoli, was Selected ---- It is a Meal!)   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dirty="0">
                <a:solidFill>
                  <a:srgbClr val="000000"/>
                </a:solidFill>
              </a:rPr>
              <a:t>#2</a:t>
            </a:r>
            <a:r>
              <a:rPr lang="en-US" dirty="0">
                <a:solidFill>
                  <a:srgbClr val="000000"/>
                </a:solidFill>
              </a:rPr>
              <a:t> Hamburger/WW Bun &amp; Applesauce --- </a:t>
            </a:r>
            <a:r>
              <a:rPr lang="en-US" b="1" dirty="0">
                <a:solidFill>
                  <a:srgbClr val="000000"/>
                </a:solidFill>
              </a:rPr>
              <a:t>Reimbursable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i="1" dirty="0">
                <a:solidFill>
                  <a:srgbClr val="000000"/>
                </a:solidFill>
              </a:rPr>
              <a:t>(Since the Hamburger Meets 2 Complete Components, Meat/Meat Alternate and Grains , and a ½ cup of Fruit, the Applesauce ,was Selected ---- It is a Meal!) 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b="1" i="1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i="1" dirty="0">
                <a:solidFill>
                  <a:srgbClr val="000000"/>
                </a:solidFill>
              </a:rPr>
              <a:t>#3  </a:t>
            </a:r>
            <a:r>
              <a:rPr lang="en-US" dirty="0">
                <a:solidFill>
                  <a:srgbClr val="000000"/>
                </a:solidFill>
              </a:rPr>
              <a:t>Milk, ½ c Broccoli &amp; ½ c Carrots--- </a:t>
            </a:r>
            <a:r>
              <a:rPr lang="en-US" b="1" dirty="0">
                <a:solidFill>
                  <a:srgbClr val="000000"/>
                </a:solidFill>
              </a:rPr>
              <a:t>Non-Reimbursable  </a:t>
            </a:r>
            <a:r>
              <a:rPr lang="en-US" b="1" i="1" kern="0" dirty="0">
                <a:solidFill>
                  <a:srgbClr val="000000"/>
                </a:solidFill>
                <a:latin typeface="Arial"/>
              </a:rPr>
              <a:t>(Not 3 Components. The 8 oz. of Milk Meets the  Required Milk  Component Portion.   The ½ c of Broccoli &amp; ½ c of Carrots is More than Enough of the ¾ c Vegetable Component Requirement. For Grades K-5 &amp; 6-8 ; But, there is no 3</a:t>
            </a:r>
            <a:r>
              <a:rPr lang="en-US" b="1" i="1" kern="0" baseline="30000" dirty="0">
                <a:solidFill>
                  <a:srgbClr val="000000"/>
                </a:solidFill>
                <a:latin typeface="Arial"/>
              </a:rPr>
              <a:t>rd</a:t>
            </a:r>
            <a:r>
              <a:rPr lang="en-US" b="1" i="1" kern="0" dirty="0">
                <a:solidFill>
                  <a:srgbClr val="000000"/>
                </a:solidFill>
                <a:latin typeface="Arial"/>
              </a:rPr>
              <a:t> Component which in this case would have to be a Meat/Meat Alternate, Grain or Fruit.)</a:t>
            </a:r>
            <a:endParaRPr lang="en-US" b="1" i="1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b="1" i="1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94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At the top of this slide is a </a:t>
            </a:r>
            <a:r>
              <a:rPr lang="en-US" sz="1400" b="1" dirty="0">
                <a:solidFill>
                  <a:srgbClr val="000000"/>
                </a:solidFill>
              </a:rPr>
              <a:t>Sample Menu for grades K-5 and 6-8.</a:t>
            </a:r>
          </a:p>
          <a:p>
            <a:pPr defTabSz="905713">
              <a:defRPr/>
            </a:pPr>
            <a:r>
              <a:rPr lang="en-US" sz="1400" b="1" dirty="0">
                <a:solidFill>
                  <a:srgbClr val="000000"/>
                </a:solidFill>
              </a:rPr>
              <a:t>Assume that the  Pizza meet s the 2 oz. Equivalent for Meat/Meat Alternate and 2 oz. Equivalent for Grains.</a:t>
            </a:r>
          </a:p>
          <a:p>
            <a:pPr defTabSz="905713"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-Let’s review some </a:t>
            </a:r>
            <a:r>
              <a:rPr lang="en-US" sz="1400" b="1" dirty="0">
                <a:solidFill>
                  <a:srgbClr val="000000"/>
                </a:solidFill>
              </a:rPr>
              <a:t>Examples: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dirty="0">
                <a:solidFill>
                  <a:srgbClr val="000000"/>
                </a:solidFill>
              </a:rPr>
              <a:t>#4</a:t>
            </a:r>
            <a:r>
              <a:rPr lang="en-US" dirty="0">
                <a:solidFill>
                  <a:srgbClr val="000000"/>
                </a:solidFill>
              </a:rPr>
              <a:t> Pizza &amp; Milk --- </a:t>
            </a:r>
            <a:r>
              <a:rPr lang="en-US" b="1" dirty="0">
                <a:solidFill>
                  <a:srgbClr val="000000"/>
                </a:solidFill>
              </a:rPr>
              <a:t>Non- Reimbursable </a:t>
            </a:r>
            <a:r>
              <a:rPr lang="en-US" b="1" i="1" dirty="0">
                <a:solidFill>
                  <a:srgbClr val="000000"/>
                </a:solidFill>
                <a:latin typeface="Arial"/>
              </a:rPr>
              <a:t>(No Fruit and/or Vegetable was Selected.)</a:t>
            </a:r>
            <a:endParaRPr lang="en-US" b="1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dirty="0">
                <a:solidFill>
                  <a:srgbClr val="000000"/>
                </a:solidFill>
              </a:rPr>
              <a:t>#5</a:t>
            </a:r>
            <a:r>
              <a:rPr lang="en-US" dirty="0">
                <a:solidFill>
                  <a:srgbClr val="000000"/>
                </a:solidFill>
              </a:rPr>
              <a:t> Spaghetti w/ Sauce &amp; ½ c Broccoli--- </a:t>
            </a:r>
            <a:r>
              <a:rPr lang="en-US" b="1" dirty="0">
                <a:solidFill>
                  <a:srgbClr val="000000"/>
                </a:solidFill>
              </a:rPr>
              <a:t>Non-Reimbursable  (</a:t>
            </a:r>
            <a:r>
              <a:rPr lang="en-US" b="1" i="1" kern="0" dirty="0">
                <a:solidFill>
                  <a:srgbClr val="000000"/>
                </a:solidFill>
                <a:latin typeface="Arial"/>
              </a:rPr>
              <a:t>Only 2 Components.  Plain Spaghetti Meets the  Complete Required Component Size  for Grains which is 1 oz. Equivalent  for Grades K-5 &amp; 6-8.  The Broccoli  Counts as the Required 1/2 c Fruit/Veg.  There is No 3</a:t>
            </a:r>
            <a:r>
              <a:rPr lang="en-US" b="1" i="1" kern="0" baseline="30000" dirty="0">
                <a:solidFill>
                  <a:srgbClr val="000000"/>
                </a:solidFill>
                <a:latin typeface="Arial"/>
              </a:rPr>
              <a:t>rd</a:t>
            </a:r>
            <a:r>
              <a:rPr lang="en-US" b="1" i="1" kern="0" dirty="0">
                <a:solidFill>
                  <a:srgbClr val="000000"/>
                </a:solidFill>
                <a:latin typeface="Arial"/>
              </a:rPr>
              <a:t> Complete Component.  The Sauce  does  Not Count as Anything Since the Menu Planner  Does Not Include this Item as a Vegetable in their Planning.)</a:t>
            </a:r>
          </a:p>
          <a:p>
            <a:pPr defTabSz="905713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  <a:defRPr/>
            </a:pPr>
            <a:endParaRPr lang="en-US" b="1" i="1" kern="0" dirty="0">
              <a:solidFill>
                <a:srgbClr val="000000"/>
              </a:solidFill>
              <a:latin typeface="Arial"/>
            </a:endParaRP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dirty="0">
                <a:solidFill>
                  <a:srgbClr val="000000"/>
                </a:solidFill>
              </a:rPr>
              <a:t>#6</a:t>
            </a:r>
            <a:r>
              <a:rPr lang="en-US" dirty="0">
                <a:solidFill>
                  <a:srgbClr val="000000"/>
                </a:solidFill>
              </a:rPr>
              <a:t> Milk, ½ c Corn, ½ c Broccoli &amp; Orange --- </a:t>
            </a:r>
            <a:r>
              <a:rPr lang="en-US" b="1" dirty="0">
                <a:solidFill>
                  <a:srgbClr val="000000"/>
                </a:solidFill>
              </a:rPr>
              <a:t>Reimbursable</a:t>
            </a:r>
          </a:p>
          <a:p>
            <a:pPr defTabSz="905713">
              <a:lnSpc>
                <a:spcPct val="80000"/>
              </a:lnSpc>
              <a:buClr>
                <a:srgbClr val="CC00FF"/>
              </a:buClr>
              <a:buSzPct val="95000"/>
              <a:defRPr/>
            </a:pPr>
            <a:r>
              <a:rPr lang="en-US" b="1" i="1" dirty="0">
                <a:solidFill>
                  <a:srgbClr val="000000"/>
                </a:solidFill>
              </a:rPr>
              <a:t>(Since ½ c of Fruit, the Orange ,was Selected along w/ 2 other Complete Components, 8 oz. Milk &amp; 1 cup Vegetables, the Corn &amp; Broccoli ---- It is a Meal!)   </a:t>
            </a:r>
          </a:p>
          <a:p>
            <a:endParaRPr lang="en-US" sz="1000" dirty="0"/>
          </a:p>
          <a:p>
            <a:pPr defTabSz="905713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  <a:defRPr/>
            </a:pPr>
            <a:endParaRPr lang="en-US" sz="1000" b="1" i="1" dirty="0">
              <a:solidFill>
                <a:srgbClr val="000000"/>
              </a:solidFill>
            </a:endParaRPr>
          </a:p>
          <a:p>
            <a:pPr marL="283035" indent="-283035" defTabSz="905713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283035" indent="-283035" defTabSz="905713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94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0A924-A7D4-4E55-BD03-46C8D286356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-These are the </a:t>
            </a:r>
            <a:r>
              <a:rPr lang="en-US" b="1" dirty="0" smtClean="0"/>
              <a:t>web sites </a:t>
            </a:r>
            <a:r>
              <a:rPr lang="en-US" dirty="0" smtClean="0"/>
              <a:t>to refer to for </a:t>
            </a:r>
            <a:r>
              <a:rPr lang="en-US" b="1" dirty="0" smtClean="0"/>
              <a:t>additional information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5892" indent="-283035">
              <a:defRPr>
                <a:solidFill>
                  <a:schemeClr val="tx1"/>
                </a:solidFill>
                <a:latin typeface="Arial" charset="0"/>
              </a:defRPr>
            </a:lvl2pPr>
            <a:lvl3pPr marL="1132142" indent="-226428">
              <a:defRPr>
                <a:solidFill>
                  <a:schemeClr val="tx1"/>
                </a:solidFill>
                <a:latin typeface="Arial" charset="0"/>
              </a:defRPr>
            </a:lvl3pPr>
            <a:lvl4pPr marL="1584998" indent="-226428">
              <a:defRPr>
                <a:solidFill>
                  <a:schemeClr val="tx1"/>
                </a:solidFill>
                <a:latin typeface="Arial" charset="0"/>
              </a:defRPr>
            </a:lvl4pPr>
            <a:lvl5pPr marL="2037855" indent="-226428">
              <a:defRPr>
                <a:solidFill>
                  <a:schemeClr val="tx1"/>
                </a:solidFill>
                <a:latin typeface="Arial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F11809-CC3F-4695-B250-75662296A79A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-The </a:t>
            </a:r>
            <a:r>
              <a:rPr lang="en-US" sz="1400" b="1" dirty="0"/>
              <a:t>Meat/Meat Alternate</a:t>
            </a:r>
            <a:r>
              <a:rPr lang="en-US" sz="1400" dirty="0"/>
              <a:t> Food Component must be offered </a:t>
            </a:r>
            <a:r>
              <a:rPr lang="en-US" sz="1400" b="1" dirty="0"/>
              <a:t>daily.</a:t>
            </a:r>
          </a:p>
          <a:p>
            <a:endParaRPr lang="en-US" sz="1400" b="1" dirty="0"/>
          </a:p>
          <a:p>
            <a:r>
              <a:rPr lang="en-US" sz="1400" dirty="0"/>
              <a:t>-This group contains </a:t>
            </a:r>
            <a:r>
              <a:rPr lang="en-US" sz="1400" b="1" dirty="0"/>
              <a:t>daily and weekly minimums </a:t>
            </a:r>
            <a:r>
              <a:rPr lang="en-US" sz="1400" dirty="0"/>
              <a:t>for each specific grade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-The </a:t>
            </a:r>
            <a:r>
              <a:rPr lang="en-US" sz="1400" b="1" dirty="0">
                <a:solidFill>
                  <a:srgbClr val="000000"/>
                </a:solidFill>
              </a:rPr>
              <a:t>Grains</a:t>
            </a:r>
            <a:r>
              <a:rPr lang="en-US" sz="1400" dirty="0">
                <a:solidFill>
                  <a:srgbClr val="000000"/>
                </a:solidFill>
              </a:rPr>
              <a:t> Food Component must be offered </a:t>
            </a:r>
            <a:r>
              <a:rPr lang="en-US" sz="1400" b="1" dirty="0">
                <a:solidFill>
                  <a:srgbClr val="000000"/>
                </a:solidFill>
              </a:rPr>
              <a:t>daily.</a:t>
            </a:r>
          </a:p>
          <a:p>
            <a:pPr defTabSz="905713"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-All Grains </a:t>
            </a:r>
            <a:r>
              <a:rPr lang="en-US" sz="1400" b="1" dirty="0">
                <a:solidFill>
                  <a:srgbClr val="000000"/>
                </a:solidFill>
              </a:rPr>
              <a:t>Must be Whole Grain-Rich.</a:t>
            </a:r>
          </a:p>
          <a:p>
            <a:pPr defTabSz="905713"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-This group contains </a:t>
            </a:r>
            <a:r>
              <a:rPr lang="en-US" sz="1400" b="1" dirty="0">
                <a:solidFill>
                  <a:srgbClr val="000000"/>
                </a:solidFill>
              </a:rPr>
              <a:t>daily and weekly minimums </a:t>
            </a:r>
            <a:r>
              <a:rPr lang="en-US" sz="1400" dirty="0">
                <a:solidFill>
                  <a:srgbClr val="000000"/>
                </a:solidFill>
              </a:rPr>
              <a:t>for each specific grade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</a:t>
            </a:r>
            <a:r>
              <a:rPr lang="en-US" baseline="0" dirty="0" smtClean="0"/>
              <a:t> </a:t>
            </a:r>
            <a:r>
              <a:rPr lang="en-US" b="1" baseline="0" dirty="0" smtClean="0"/>
              <a:t>Vegetable</a:t>
            </a:r>
            <a:r>
              <a:rPr lang="en-US" baseline="0" dirty="0" smtClean="0"/>
              <a:t> Food Component also requires that you serve specific weekly amounts of </a:t>
            </a:r>
            <a:r>
              <a:rPr lang="en-US" b="1" baseline="0" dirty="0" smtClean="0"/>
              <a:t>Vegetable Sub-Groups .</a:t>
            </a:r>
          </a:p>
          <a:p>
            <a:endParaRPr lang="en-US" b="1" baseline="0" dirty="0" smtClean="0"/>
          </a:p>
          <a:p>
            <a:r>
              <a:rPr lang="en-US" baseline="0" dirty="0" smtClean="0"/>
              <a:t>-</a:t>
            </a:r>
            <a:r>
              <a:rPr lang="en-US" baseline="0" smtClean="0"/>
              <a:t>The Vegetable </a:t>
            </a:r>
            <a:r>
              <a:rPr lang="en-US" baseline="0" dirty="0" smtClean="0"/>
              <a:t>Sub-Groups are as follows:</a:t>
            </a:r>
          </a:p>
          <a:p>
            <a:pPr marL="283035" indent="-283035" defTabSz="905713">
              <a:spcBef>
                <a:spcPct val="0"/>
              </a:spcBef>
              <a:buClr>
                <a:srgbClr val="FF3399"/>
              </a:buClr>
              <a:buFont typeface="Arial" pitchFamily="34" charset="0"/>
              <a:buChar char="•"/>
            </a:pPr>
            <a:r>
              <a:rPr lang="en-US" b="1" dirty="0">
                <a:latin typeface="Arial Black" pitchFamily="34" charset="0"/>
              </a:rPr>
              <a:t>Dark Green</a:t>
            </a:r>
          </a:p>
          <a:p>
            <a:pPr marL="283035" indent="-283035" defTabSz="905713">
              <a:spcBef>
                <a:spcPct val="0"/>
              </a:spcBef>
              <a:buClr>
                <a:srgbClr val="FF3399"/>
              </a:buClr>
              <a:buFont typeface="Arial" pitchFamily="34" charset="0"/>
              <a:buChar char="•"/>
            </a:pPr>
            <a:r>
              <a:rPr lang="en-US" b="1" dirty="0">
                <a:latin typeface="Arial Black" pitchFamily="34" charset="0"/>
              </a:rPr>
              <a:t>Red/Orange</a:t>
            </a:r>
          </a:p>
          <a:p>
            <a:pPr marL="283035" indent="-283035" defTabSz="905713">
              <a:spcBef>
                <a:spcPct val="0"/>
              </a:spcBef>
              <a:buClr>
                <a:srgbClr val="FF3399"/>
              </a:buClr>
              <a:buFont typeface="Arial" pitchFamily="34" charset="0"/>
              <a:buChar char="•"/>
            </a:pPr>
            <a:r>
              <a:rPr lang="en-US" b="1" dirty="0">
                <a:latin typeface="Arial Black" pitchFamily="34" charset="0"/>
              </a:rPr>
              <a:t>Beans/Peas</a:t>
            </a:r>
          </a:p>
          <a:p>
            <a:pPr marL="283035" indent="-283035" defTabSz="905713">
              <a:spcBef>
                <a:spcPct val="0"/>
              </a:spcBef>
              <a:buClr>
                <a:srgbClr val="FF3399"/>
              </a:buClr>
              <a:buFont typeface="Arial" pitchFamily="34" charset="0"/>
              <a:buChar char="•"/>
            </a:pPr>
            <a:r>
              <a:rPr lang="en-US" b="1" dirty="0">
                <a:latin typeface="Arial Black" pitchFamily="34" charset="0"/>
              </a:rPr>
              <a:t>Starchy</a:t>
            </a:r>
          </a:p>
          <a:p>
            <a:pPr marL="283035" indent="-283035" defTabSz="905713">
              <a:spcBef>
                <a:spcPct val="0"/>
              </a:spcBef>
              <a:buClr>
                <a:srgbClr val="FF3399"/>
              </a:buClr>
              <a:buFont typeface="Arial" pitchFamily="34" charset="0"/>
              <a:buChar char="•"/>
            </a:pPr>
            <a:r>
              <a:rPr lang="en-US" b="1" dirty="0">
                <a:latin typeface="Arial Black" pitchFamily="34" charset="0"/>
              </a:rPr>
              <a:t>Other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-The </a:t>
            </a:r>
            <a:r>
              <a:rPr lang="en-US" sz="1400" b="1" dirty="0">
                <a:solidFill>
                  <a:srgbClr val="000000"/>
                </a:solidFill>
              </a:rPr>
              <a:t>Vegetable</a:t>
            </a:r>
            <a:r>
              <a:rPr lang="en-US" sz="1400" dirty="0">
                <a:solidFill>
                  <a:srgbClr val="000000"/>
                </a:solidFill>
              </a:rPr>
              <a:t> Food Component must be offered </a:t>
            </a:r>
            <a:r>
              <a:rPr lang="en-US" sz="1400" b="1" dirty="0">
                <a:solidFill>
                  <a:srgbClr val="000000"/>
                </a:solidFill>
              </a:rPr>
              <a:t>daily.</a:t>
            </a:r>
          </a:p>
          <a:p>
            <a:pPr defTabSz="905713"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-This group contains </a:t>
            </a:r>
            <a:r>
              <a:rPr lang="en-US" sz="1400" b="1" dirty="0">
                <a:solidFill>
                  <a:srgbClr val="000000"/>
                </a:solidFill>
              </a:rPr>
              <a:t>daily and weekly minimums </a:t>
            </a:r>
            <a:r>
              <a:rPr lang="en-US" sz="1400" dirty="0">
                <a:solidFill>
                  <a:srgbClr val="000000"/>
                </a:solidFill>
              </a:rPr>
              <a:t>for each specific grade group.</a:t>
            </a:r>
          </a:p>
          <a:p>
            <a:pPr defTabSz="905713"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-As a reminder if you offer </a:t>
            </a:r>
            <a:r>
              <a:rPr lang="en-US" sz="1400" b="1" dirty="0">
                <a:solidFill>
                  <a:srgbClr val="000000"/>
                </a:solidFill>
              </a:rPr>
              <a:t>Leafy Greens  </a:t>
            </a:r>
            <a:r>
              <a:rPr lang="en-US" sz="1400" dirty="0">
                <a:solidFill>
                  <a:srgbClr val="000000"/>
                </a:solidFill>
              </a:rPr>
              <a:t>such as Romaine Lettuce, Raw Spinach, Iceberg Lettuce , Kale etc.,  their </a:t>
            </a:r>
            <a:r>
              <a:rPr lang="en-US" sz="1400" b="1" dirty="0">
                <a:solidFill>
                  <a:srgbClr val="000000"/>
                </a:solidFill>
              </a:rPr>
              <a:t>creditable amount  </a:t>
            </a:r>
            <a:r>
              <a:rPr lang="en-US" sz="1400" dirty="0">
                <a:solidFill>
                  <a:srgbClr val="000000"/>
                </a:solidFill>
              </a:rPr>
              <a:t>towards the vegetable component is </a:t>
            </a:r>
            <a:r>
              <a:rPr lang="en-US" sz="1400" b="1" dirty="0">
                <a:solidFill>
                  <a:srgbClr val="000000"/>
                </a:solidFill>
              </a:rPr>
              <a:t>half their portion size.</a:t>
            </a:r>
          </a:p>
          <a:p>
            <a:pPr defTabSz="905713">
              <a:defRPr/>
            </a:pPr>
            <a:r>
              <a:rPr lang="en-US" sz="1400" b="1" dirty="0">
                <a:solidFill>
                  <a:srgbClr val="000000"/>
                </a:solidFill>
              </a:rPr>
              <a:t> Example: </a:t>
            </a:r>
            <a:r>
              <a:rPr lang="en-US" sz="1400" dirty="0">
                <a:solidFill>
                  <a:srgbClr val="000000"/>
                </a:solidFill>
              </a:rPr>
              <a:t>1 cup Portion of Romaine = ½ cup of the Creditable Vegetable Component.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-The </a:t>
            </a:r>
            <a:r>
              <a:rPr lang="en-US" sz="1400" b="1" dirty="0">
                <a:solidFill>
                  <a:srgbClr val="000000"/>
                </a:solidFill>
              </a:rPr>
              <a:t>Fruit</a:t>
            </a:r>
            <a:r>
              <a:rPr lang="en-US" sz="1400" dirty="0">
                <a:solidFill>
                  <a:srgbClr val="000000"/>
                </a:solidFill>
              </a:rPr>
              <a:t> Food Component must be offered daily.</a:t>
            </a:r>
          </a:p>
          <a:p>
            <a:pPr defTabSz="905713"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-This group contains </a:t>
            </a:r>
            <a:r>
              <a:rPr lang="en-US" sz="1400" b="1" dirty="0">
                <a:solidFill>
                  <a:srgbClr val="000000"/>
                </a:solidFill>
              </a:rPr>
              <a:t>daily and weekly minimums </a:t>
            </a:r>
            <a:r>
              <a:rPr lang="en-US" sz="1400" dirty="0">
                <a:solidFill>
                  <a:srgbClr val="000000"/>
                </a:solidFill>
              </a:rPr>
              <a:t>for each specific grade group.</a:t>
            </a:r>
          </a:p>
          <a:p>
            <a:pPr defTabSz="905713"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</a:t>
            </a:r>
            <a:r>
              <a:rPr lang="en-US" sz="1400" b="1" dirty="0">
                <a:solidFill>
                  <a:srgbClr val="000000"/>
                </a:solidFill>
              </a:rPr>
              <a:t>100% Juice </a:t>
            </a:r>
            <a:r>
              <a:rPr lang="en-US" sz="1400" dirty="0">
                <a:solidFill>
                  <a:srgbClr val="000000"/>
                </a:solidFill>
              </a:rPr>
              <a:t>can only be offered to meet up to ½ or </a:t>
            </a:r>
            <a:r>
              <a:rPr lang="en-US" sz="1400" b="1" dirty="0">
                <a:solidFill>
                  <a:srgbClr val="000000"/>
                </a:solidFill>
              </a:rPr>
              <a:t>50% of the  weekly Fruit requirements.</a:t>
            </a:r>
          </a:p>
          <a:p>
            <a:pPr defTabSz="905713"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-As a reminder if you offer </a:t>
            </a:r>
            <a:r>
              <a:rPr lang="en-US" sz="1400" b="1" dirty="0">
                <a:solidFill>
                  <a:srgbClr val="000000"/>
                </a:solidFill>
              </a:rPr>
              <a:t>Dried Fruits </a:t>
            </a:r>
            <a:r>
              <a:rPr lang="en-US" sz="1400" dirty="0">
                <a:solidFill>
                  <a:srgbClr val="000000"/>
                </a:solidFill>
              </a:rPr>
              <a:t>such as Raisins, </a:t>
            </a:r>
            <a:r>
              <a:rPr lang="en-US" sz="1400" dirty="0" err="1">
                <a:solidFill>
                  <a:srgbClr val="000000"/>
                </a:solidFill>
              </a:rPr>
              <a:t>Craisins</a:t>
            </a:r>
            <a:r>
              <a:rPr lang="en-US" sz="1400" dirty="0">
                <a:solidFill>
                  <a:srgbClr val="000000"/>
                </a:solidFill>
              </a:rPr>
              <a:t>, Dried Cherries etc.,  their </a:t>
            </a:r>
            <a:r>
              <a:rPr lang="en-US" sz="1400" b="1" dirty="0">
                <a:solidFill>
                  <a:srgbClr val="000000"/>
                </a:solidFill>
              </a:rPr>
              <a:t>creditable portion </a:t>
            </a:r>
            <a:r>
              <a:rPr lang="en-US" sz="1400" dirty="0">
                <a:solidFill>
                  <a:srgbClr val="000000"/>
                </a:solidFill>
              </a:rPr>
              <a:t>towards the fruit component is </a:t>
            </a:r>
            <a:r>
              <a:rPr lang="en-US" sz="1400" b="1" dirty="0">
                <a:solidFill>
                  <a:srgbClr val="000000"/>
                </a:solidFill>
              </a:rPr>
              <a:t>double their portion size.</a:t>
            </a:r>
            <a:endParaRPr lang="en-US" sz="1400" dirty="0">
              <a:solidFill>
                <a:srgbClr val="000000"/>
              </a:solidFill>
            </a:endParaRPr>
          </a:p>
          <a:p>
            <a:pPr defTabSz="905713">
              <a:defRPr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Example:</a:t>
            </a:r>
            <a:r>
              <a:rPr lang="en-US" sz="1400" dirty="0">
                <a:solidFill>
                  <a:srgbClr val="000000"/>
                </a:solidFill>
              </a:rPr>
              <a:t> ¼  cup Portion of Raisins = ½ cup of the Creditable Fruit Component. </a:t>
            </a:r>
          </a:p>
          <a:p>
            <a:pPr defTabSz="905713">
              <a:defRPr/>
            </a:pPr>
            <a:endParaRPr lang="en-US" dirty="0">
              <a:solidFill>
                <a:srgbClr val="000000"/>
              </a:solidFill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-The </a:t>
            </a:r>
            <a:r>
              <a:rPr lang="en-US" sz="1400" b="1" dirty="0"/>
              <a:t>Milk</a:t>
            </a:r>
            <a:r>
              <a:rPr lang="en-US" sz="1400" dirty="0"/>
              <a:t> Food Component must be offered </a:t>
            </a:r>
            <a:r>
              <a:rPr lang="en-US" sz="1400" b="1" dirty="0"/>
              <a:t>daily.</a:t>
            </a:r>
          </a:p>
          <a:p>
            <a:endParaRPr lang="en-US" sz="1400" dirty="0"/>
          </a:p>
          <a:p>
            <a:r>
              <a:rPr lang="en-US" sz="1400" dirty="0"/>
              <a:t>-The </a:t>
            </a:r>
            <a:r>
              <a:rPr lang="en-US" sz="1400" b="1" dirty="0"/>
              <a:t>Varieties</a:t>
            </a:r>
            <a:r>
              <a:rPr lang="en-US" sz="1400" dirty="0"/>
              <a:t> of  milk that are allowable are as follows:</a:t>
            </a:r>
          </a:p>
          <a:p>
            <a:pPr marL="283035" indent="-283035">
              <a:buFont typeface="Arial" panose="020B0604020202020204" pitchFamily="34" charset="0"/>
              <a:buChar char="•"/>
            </a:pPr>
            <a:r>
              <a:rPr lang="en-US" sz="1400" b="1" dirty="0"/>
              <a:t>Unflavored Fat Free  </a:t>
            </a:r>
            <a:r>
              <a:rPr lang="en-US" sz="1400" dirty="0"/>
              <a:t>often referred to as Skim Milk</a:t>
            </a:r>
          </a:p>
          <a:p>
            <a:pPr marL="283035" indent="-283035">
              <a:buFont typeface="Arial" panose="020B0604020202020204" pitchFamily="34" charset="0"/>
              <a:buChar char="•"/>
            </a:pPr>
            <a:r>
              <a:rPr lang="en-US" sz="1400" b="1" dirty="0"/>
              <a:t>Unflavored or White 1% </a:t>
            </a:r>
            <a:r>
              <a:rPr lang="en-US" sz="1400" dirty="0"/>
              <a:t>Low Fat Milk</a:t>
            </a:r>
          </a:p>
          <a:p>
            <a:pPr marL="283035" indent="-283035">
              <a:buFont typeface="Arial" panose="020B0604020202020204" pitchFamily="34" charset="0"/>
              <a:buChar char="•"/>
            </a:pPr>
            <a:r>
              <a:rPr lang="en-US" sz="1400" b="1" dirty="0"/>
              <a:t>Flavored Fat Free </a:t>
            </a:r>
            <a:r>
              <a:rPr lang="en-US" sz="1400" dirty="0"/>
              <a:t>such as Fat Free Chocolate or Fat Free Strawberry</a:t>
            </a:r>
          </a:p>
          <a:p>
            <a:endParaRPr lang="en-US" sz="1400" dirty="0"/>
          </a:p>
          <a:p>
            <a:r>
              <a:rPr lang="en-US" sz="1400" dirty="0"/>
              <a:t>-</a:t>
            </a:r>
            <a:r>
              <a:rPr lang="en-US" sz="1400" b="1" dirty="0"/>
              <a:t>Two different varieties</a:t>
            </a:r>
            <a:r>
              <a:rPr lang="en-US" sz="1400" dirty="0"/>
              <a:t>  from these 3 categories </a:t>
            </a:r>
            <a:r>
              <a:rPr lang="en-US" sz="1400" b="1" dirty="0"/>
              <a:t>must</a:t>
            </a:r>
            <a:r>
              <a:rPr lang="en-US" sz="1400" dirty="0"/>
              <a:t> be offered to students </a:t>
            </a:r>
            <a:r>
              <a:rPr lang="en-US" sz="1400" b="1" dirty="0"/>
              <a:t>daily at lunch.</a:t>
            </a:r>
          </a:p>
          <a:p>
            <a:pPr marL="283035" indent="-283035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1735-D5B8-477E-8956-3D438D01B5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DDDF0-4576-46B0-9F88-B0BCB055AA8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-The “Offer vs. Serve” regulation was implemented back during President Ford’s period in office in an effort to </a:t>
            </a:r>
            <a:r>
              <a:rPr lang="en-US" sz="1400" b="1" dirty="0"/>
              <a:t>stop feeding the trash cans  and  instead feed our children’s mouths and provide them with nourishment.</a:t>
            </a:r>
          </a:p>
          <a:p>
            <a:endParaRPr lang="en-US" sz="1400" dirty="0"/>
          </a:p>
          <a:p>
            <a:r>
              <a:rPr lang="en-US" sz="1400" dirty="0"/>
              <a:t>-The</a:t>
            </a:r>
            <a:r>
              <a:rPr lang="en-US" sz="1400" b="1" dirty="0"/>
              <a:t> Goals </a:t>
            </a:r>
            <a:r>
              <a:rPr lang="en-US" sz="1400" dirty="0"/>
              <a:t>of this regulation are as follows:</a:t>
            </a:r>
          </a:p>
          <a:p>
            <a:pPr marL="283035" indent="-283035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 Black" panose="020B0A04020102020204" pitchFamily="34" charset="0"/>
              </a:rPr>
              <a:t>Reduces Food Waste!</a:t>
            </a:r>
          </a:p>
          <a:p>
            <a:pPr marL="283035" indent="-283035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 Black" panose="020B0A04020102020204" pitchFamily="34" charset="0"/>
              </a:rPr>
              <a:t>Provides Students Freedom of Choice to Select Foods They will Eat</a:t>
            </a:r>
          </a:p>
          <a:p>
            <a:endParaRPr lang="en-US"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23859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59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385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3860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3860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DD8F96-3CA0-4274-AD45-AD131AF0ED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7DD09-3123-4689-8ADE-87D6D08D47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0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033AA-D535-4825-902C-E5758C7448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9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92B1BD-1BDA-42CD-8E9D-539C5F3751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8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54700"/>
            <a:ext cx="1143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NFSMI red-blu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867400"/>
            <a:ext cx="8382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D169-3A41-4910-AB79-0FEDA4EC3B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3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BC67-5161-403F-9D63-49F0F97098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4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20ABE9-D6B5-4B6E-B2C6-38A018C570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4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8139-EF30-484C-B519-2FA568B83A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B5382-6C94-4BD7-8577-6F7CF81323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40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5539-DF24-4F8D-A662-1EA531F161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51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2506-E346-4DB8-8E19-484346D9F2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9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BE0C7-350D-47D2-83B7-6E713DBCF3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24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EE52-41A9-44A3-A787-7FB840ECED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25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0EBA-C0B4-48A9-8B28-87747B5151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11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F554-18DF-4589-A28F-1D13A9299C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31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3033-8B16-4429-B64C-EA096A1FE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92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5036-F76C-462C-A6ED-8495FC638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93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71D4E-52D7-4467-9655-DD06BF85B6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9403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6362A-3E21-400B-A4FE-10B518C0E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5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D9ACC-0387-410D-930B-D235DF4301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2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9A5-CECA-4618-B1B2-6A9E344611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B820A-A2B4-4E6F-B55C-478C592037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6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54056-741A-4450-8B9D-BB3B7404F9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9B8AB-3A1A-4E4F-882C-A979D2B81C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1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84B1E-9353-4239-8C0E-07A4354093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8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3757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57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375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375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375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84D368-A507-4569-8231-6666E0FAD65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375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75DD7E8-65AE-4249-8C67-4C46377CB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7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.gov/agriculture/divisions/fn/pdf/form300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.gov/agriculture/divisions/fn/pdf/form300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microsoft.com/office/2007/relationships/hdphoto" Target="../media/hdphoto1.wdp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gif"/><Relationship Id="rId11" Type="http://schemas.openxmlformats.org/officeDocument/2006/relationships/image" Target="../media/image23.jpeg"/><Relationship Id="rId5" Type="http://schemas.openxmlformats.org/officeDocument/2006/relationships/image" Target="../media/image15.jpeg"/><Relationship Id="rId10" Type="http://schemas.openxmlformats.org/officeDocument/2006/relationships/image" Target="../media/image18.jp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2.jpeg"/><Relationship Id="rId3" Type="http://schemas.openxmlformats.org/officeDocument/2006/relationships/image" Target="../media/image14.png"/><Relationship Id="rId7" Type="http://schemas.openxmlformats.org/officeDocument/2006/relationships/image" Target="../media/image20.gif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microsoft.com/office/2007/relationships/hdphoto" Target="../media/hdphoto3.wdp"/><Relationship Id="rId5" Type="http://schemas.openxmlformats.org/officeDocument/2006/relationships/image" Target="../media/image15.jpeg"/><Relationship Id="rId15" Type="http://schemas.openxmlformats.org/officeDocument/2006/relationships/image" Target="../media/image22.jpeg"/><Relationship Id="rId10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29.emf"/><Relationship Id="rId1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s.usda.gov/updated-offer-versus-serve-guidance-national-school-lunch-program-and-school-breakfast-progra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hyperlink" Target="http://healthymeals.nal.usda.gov/best-practic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j.gov/agriculture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00FF00"/>
                </a:solidFill>
                <a:latin typeface="Comic Sans MS" pitchFamily="66" charset="0"/>
              </a:rPr>
              <a:t>SCHOOL LUNCH</a:t>
            </a:r>
            <a:r>
              <a:rPr lang="en-US" sz="5400" b="1" dirty="0">
                <a:solidFill>
                  <a:srgbClr val="FF33CC"/>
                </a:solidFill>
                <a:latin typeface="Comic Sans MS" pitchFamily="66" charset="0"/>
              </a:rPr>
              <a:t>!</a:t>
            </a:r>
            <a:r>
              <a:rPr lang="en-US" sz="4000" b="1" dirty="0">
                <a:latin typeface="Comic Sans MS" pitchFamily="66" charset="0"/>
              </a:rPr>
              <a:t>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932" y="1905000"/>
            <a:ext cx="784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7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</a:t>
            </a:r>
            <a:r>
              <a:rPr lang="en-US" sz="6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7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OFFER</a:t>
            </a:r>
          </a:p>
          <a:p>
            <a:pPr algn="ctr">
              <a:buFont typeface="Wingdings" pitchFamily="2" charset="2"/>
              <a:buNone/>
            </a:pPr>
            <a:r>
              <a:rPr lang="en-US" sz="7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</a:t>
            </a:r>
            <a:r>
              <a:rPr lang="en-US" sz="7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s.</a:t>
            </a:r>
          </a:p>
          <a:p>
            <a:pPr algn="ctr">
              <a:buFont typeface="Wingdings" pitchFamily="2" charset="2"/>
              <a:buNone/>
            </a:pPr>
            <a:r>
              <a:rPr lang="en-US" sz="7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SERVE</a:t>
            </a:r>
            <a:endParaRPr lang="en-US" sz="72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</a:pPr>
            <a:endParaRPr lang="en-US" sz="5400" b="1" dirty="0">
              <a:solidFill>
                <a:srgbClr val="00FF00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</a:pPr>
            <a:endParaRPr lang="en-US" sz="54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3932238" y="2881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grpSp>
        <p:nvGrpSpPr>
          <p:cNvPr id="120" name="Group 193"/>
          <p:cNvGrpSpPr>
            <a:grpSpLocks noChangeAspect="1"/>
          </p:cNvGrpSpPr>
          <p:nvPr/>
        </p:nvGrpSpPr>
        <p:grpSpPr bwMode="auto">
          <a:xfrm>
            <a:off x="7385224" y="-763"/>
            <a:ext cx="1752056" cy="1372362"/>
            <a:chOff x="4080" y="960"/>
            <a:chExt cx="1440" cy="1104"/>
          </a:xfrm>
        </p:grpSpPr>
        <p:sp>
          <p:nvSpPr>
            <p:cNvPr id="121" name="AutoShape 194"/>
            <p:cNvSpPr>
              <a:spLocks noChangeAspect="1" noChangeArrowheads="1" noTextEdit="1"/>
            </p:cNvSpPr>
            <p:nvPr/>
          </p:nvSpPr>
          <p:spPr bwMode="auto">
            <a:xfrm>
              <a:off x="4080" y="960"/>
              <a:ext cx="14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95"/>
            <p:cNvSpPr>
              <a:spLocks/>
            </p:cNvSpPr>
            <p:nvPr/>
          </p:nvSpPr>
          <p:spPr bwMode="auto">
            <a:xfrm>
              <a:off x="4174" y="965"/>
              <a:ext cx="1269" cy="1094"/>
            </a:xfrm>
            <a:custGeom>
              <a:avLst/>
              <a:gdLst>
                <a:gd name="T0" fmla="*/ 1269 w 1269"/>
                <a:gd name="T1" fmla="*/ 993 h 1094"/>
                <a:gd name="T2" fmla="*/ 1269 w 1269"/>
                <a:gd name="T3" fmla="*/ 993 h 1094"/>
                <a:gd name="T4" fmla="*/ 1267 w 1269"/>
                <a:gd name="T5" fmla="*/ 1013 h 1094"/>
                <a:gd name="T6" fmla="*/ 1262 w 1269"/>
                <a:gd name="T7" fmla="*/ 1032 h 1094"/>
                <a:gd name="T8" fmla="*/ 1252 w 1269"/>
                <a:gd name="T9" fmla="*/ 1048 h 1094"/>
                <a:gd name="T10" fmla="*/ 1237 w 1269"/>
                <a:gd name="T11" fmla="*/ 1064 h 1094"/>
                <a:gd name="T12" fmla="*/ 1222 w 1269"/>
                <a:gd name="T13" fmla="*/ 1076 h 1094"/>
                <a:gd name="T14" fmla="*/ 1202 w 1269"/>
                <a:gd name="T15" fmla="*/ 1085 h 1094"/>
                <a:gd name="T16" fmla="*/ 1182 w 1269"/>
                <a:gd name="T17" fmla="*/ 1092 h 1094"/>
                <a:gd name="T18" fmla="*/ 1160 w 1269"/>
                <a:gd name="T19" fmla="*/ 1094 h 1094"/>
                <a:gd name="T20" fmla="*/ 110 w 1269"/>
                <a:gd name="T21" fmla="*/ 1094 h 1094"/>
                <a:gd name="T22" fmla="*/ 110 w 1269"/>
                <a:gd name="T23" fmla="*/ 1094 h 1094"/>
                <a:gd name="T24" fmla="*/ 87 w 1269"/>
                <a:gd name="T25" fmla="*/ 1092 h 1094"/>
                <a:gd name="T26" fmla="*/ 67 w 1269"/>
                <a:gd name="T27" fmla="*/ 1085 h 1094"/>
                <a:gd name="T28" fmla="*/ 48 w 1269"/>
                <a:gd name="T29" fmla="*/ 1076 h 1094"/>
                <a:gd name="T30" fmla="*/ 33 w 1269"/>
                <a:gd name="T31" fmla="*/ 1064 h 1094"/>
                <a:gd name="T32" fmla="*/ 18 w 1269"/>
                <a:gd name="T33" fmla="*/ 1048 h 1094"/>
                <a:gd name="T34" fmla="*/ 8 w 1269"/>
                <a:gd name="T35" fmla="*/ 1032 h 1094"/>
                <a:gd name="T36" fmla="*/ 3 w 1269"/>
                <a:gd name="T37" fmla="*/ 1013 h 1094"/>
                <a:gd name="T38" fmla="*/ 0 w 1269"/>
                <a:gd name="T39" fmla="*/ 993 h 1094"/>
                <a:gd name="T40" fmla="*/ 0 w 1269"/>
                <a:gd name="T41" fmla="*/ 101 h 1094"/>
                <a:gd name="T42" fmla="*/ 0 w 1269"/>
                <a:gd name="T43" fmla="*/ 101 h 1094"/>
                <a:gd name="T44" fmla="*/ 3 w 1269"/>
                <a:gd name="T45" fmla="*/ 81 h 1094"/>
                <a:gd name="T46" fmla="*/ 8 w 1269"/>
                <a:gd name="T47" fmla="*/ 62 h 1094"/>
                <a:gd name="T48" fmla="*/ 18 w 1269"/>
                <a:gd name="T49" fmla="*/ 44 h 1094"/>
                <a:gd name="T50" fmla="*/ 33 w 1269"/>
                <a:gd name="T51" fmla="*/ 30 h 1094"/>
                <a:gd name="T52" fmla="*/ 48 w 1269"/>
                <a:gd name="T53" fmla="*/ 16 h 1094"/>
                <a:gd name="T54" fmla="*/ 67 w 1269"/>
                <a:gd name="T55" fmla="*/ 7 h 1094"/>
                <a:gd name="T56" fmla="*/ 87 w 1269"/>
                <a:gd name="T57" fmla="*/ 2 h 1094"/>
                <a:gd name="T58" fmla="*/ 110 w 1269"/>
                <a:gd name="T59" fmla="*/ 0 h 1094"/>
                <a:gd name="T60" fmla="*/ 1160 w 1269"/>
                <a:gd name="T61" fmla="*/ 0 h 1094"/>
                <a:gd name="T62" fmla="*/ 1160 w 1269"/>
                <a:gd name="T63" fmla="*/ 0 h 1094"/>
                <a:gd name="T64" fmla="*/ 1182 w 1269"/>
                <a:gd name="T65" fmla="*/ 2 h 1094"/>
                <a:gd name="T66" fmla="*/ 1202 w 1269"/>
                <a:gd name="T67" fmla="*/ 7 h 1094"/>
                <a:gd name="T68" fmla="*/ 1222 w 1269"/>
                <a:gd name="T69" fmla="*/ 16 h 1094"/>
                <a:gd name="T70" fmla="*/ 1237 w 1269"/>
                <a:gd name="T71" fmla="*/ 30 h 1094"/>
                <a:gd name="T72" fmla="*/ 1252 w 1269"/>
                <a:gd name="T73" fmla="*/ 44 h 1094"/>
                <a:gd name="T74" fmla="*/ 1262 w 1269"/>
                <a:gd name="T75" fmla="*/ 62 h 1094"/>
                <a:gd name="T76" fmla="*/ 1267 w 1269"/>
                <a:gd name="T77" fmla="*/ 81 h 1094"/>
                <a:gd name="T78" fmla="*/ 1269 w 1269"/>
                <a:gd name="T79" fmla="*/ 101 h 1094"/>
                <a:gd name="T80" fmla="*/ 1269 w 1269"/>
                <a:gd name="T81" fmla="*/ 993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1094">
                  <a:moveTo>
                    <a:pt x="1269" y="993"/>
                  </a:moveTo>
                  <a:lnTo>
                    <a:pt x="1269" y="993"/>
                  </a:lnTo>
                  <a:lnTo>
                    <a:pt x="1267" y="1013"/>
                  </a:lnTo>
                  <a:lnTo>
                    <a:pt x="1262" y="1032"/>
                  </a:lnTo>
                  <a:lnTo>
                    <a:pt x="1252" y="1048"/>
                  </a:lnTo>
                  <a:lnTo>
                    <a:pt x="1237" y="1064"/>
                  </a:lnTo>
                  <a:lnTo>
                    <a:pt x="1222" y="1076"/>
                  </a:lnTo>
                  <a:lnTo>
                    <a:pt x="1202" y="1085"/>
                  </a:lnTo>
                  <a:lnTo>
                    <a:pt x="1182" y="1092"/>
                  </a:lnTo>
                  <a:lnTo>
                    <a:pt x="1160" y="1094"/>
                  </a:lnTo>
                  <a:lnTo>
                    <a:pt x="110" y="1094"/>
                  </a:lnTo>
                  <a:lnTo>
                    <a:pt x="110" y="1094"/>
                  </a:lnTo>
                  <a:lnTo>
                    <a:pt x="87" y="1092"/>
                  </a:lnTo>
                  <a:lnTo>
                    <a:pt x="67" y="1085"/>
                  </a:lnTo>
                  <a:lnTo>
                    <a:pt x="48" y="1076"/>
                  </a:lnTo>
                  <a:lnTo>
                    <a:pt x="33" y="1064"/>
                  </a:lnTo>
                  <a:lnTo>
                    <a:pt x="18" y="1048"/>
                  </a:lnTo>
                  <a:lnTo>
                    <a:pt x="8" y="1032"/>
                  </a:lnTo>
                  <a:lnTo>
                    <a:pt x="3" y="1013"/>
                  </a:lnTo>
                  <a:lnTo>
                    <a:pt x="0" y="993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3" y="81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3" y="30"/>
                  </a:lnTo>
                  <a:lnTo>
                    <a:pt x="48" y="16"/>
                  </a:lnTo>
                  <a:lnTo>
                    <a:pt x="67" y="7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60" y="0"/>
                  </a:lnTo>
                  <a:lnTo>
                    <a:pt x="1160" y="0"/>
                  </a:lnTo>
                  <a:lnTo>
                    <a:pt x="1182" y="2"/>
                  </a:lnTo>
                  <a:lnTo>
                    <a:pt x="1202" y="7"/>
                  </a:lnTo>
                  <a:lnTo>
                    <a:pt x="1222" y="16"/>
                  </a:lnTo>
                  <a:lnTo>
                    <a:pt x="1237" y="30"/>
                  </a:lnTo>
                  <a:lnTo>
                    <a:pt x="1252" y="44"/>
                  </a:lnTo>
                  <a:lnTo>
                    <a:pt x="1262" y="62"/>
                  </a:lnTo>
                  <a:lnTo>
                    <a:pt x="1267" y="81"/>
                  </a:lnTo>
                  <a:lnTo>
                    <a:pt x="1269" y="101"/>
                  </a:lnTo>
                  <a:lnTo>
                    <a:pt x="1269" y="99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96"/>
            <p:cNvSpPr>
              <a:spLocks/>
            </p:cNvSpPr>
            <p:nvPr/>
          </p:nvSpPr>
          <p:spPr bwMode="auto">
            <a:xfrm>
              <a:off x="4217" y="999"/>
              <a:ext cx="1186" cy="1023"/>
            </a:xfrm>
            <a:custGeom>
              <a:avLst/>
              <a:gdLst>
                <a:gd name="T0" fmla="*/ 1186 w 1186"/>
                <a:gd name="T1" fmla="*/ 928 h 1023"/>
                <a:gd name="T2" fmla="*/ 1186 w 1186"/>
                <a:gd name="T3" fmla="*/ 928 h 1023"/>
                <a:gd name="T4" fmla="*/ 1184 w 1186"/>
                <a:gd name="T5" fmla="*/ 949 h 1023"/>
                <a:gd name="T6" fmla="*/ 1176 w 1186"/>
                <a:gd name="T7" fmla="*/ 965 h 1023"/>
                <a:gd name="T8" fmla="*/ 1169 w 1186"/>
                <a:gd name="T9" fmla="*/ 982 h 1023"/>
                <a:gd name="T10" fmla="*/ 1157 w 1186"/>
                <a:gd name="T11" fmla="*/ 996 h 1023"/>
                <a:gd name="T12" fmla="*/ 1139 w 1186"/>
                <a:gd name="T13" fmla="*/ 1007 h 1023"/>
                <a:gd name="T14" fmla="*/ 1124 w 1186"/>
                <a:gd name="T15" fmla="*/ 1016 h 1023"/>
                <a:gd name="T16" fmla="*/ 1104 w 1186"/>
                <a:gd name="T17" fmla="*/ 1023 h 1023"/>
                <a:gd name="T18" fmla="*/ 1085 w 1186"/>
                <a:gd name="T19" fmla="*/ 1023 h 1023"/>
                <a:gd name="T20" fmla="*/ 101 w 1186"/>
                <a:gd name="T21" fmla="*/ 1023 h 1023"/>
                <a:gd name="T22" fmla="*/ 101 w 1186"/>
                <a:gd name="T23" fmla="*/ 1023 h 1023"/>
                <a:gd name="T24" fmla="*/ 79 w 1186"/>
                <a:gd name="T25" fmla="*/ 1023 h 1023"/>
                <a:gd name="T26" fmla="*/ 62 w 1186"/>
                <a:gd name="T27" fmla="*/ 1016 h 1023"/>
                <a:gd name="T28" fmla="*/ 44 w 1186"/>
                <a:gd name="T29" fmla="*/ 1007 h 1023"/>
                <a:gd name="T30" fmla="*/ 29 w 1186"/>
                <a:gd name="T31" fmla="*/ 996 h 1023"/>
                <a:gd name="T32" fmla="*/ 17 w 1186"/>
                <a:gd name="T33" fmla="*/ 982 h 1023"/>
                <a:gd name="T34" fmla="*/ 7 w 1186"/>
                <a:gd name="T35" fmla="*/ 965 h 1023"/>
                <a:gd name="T36" fmla="*/ 0 w 1186"/>
                <a:gd name="T37" fmla="*/ 949 h 1023"/>
                <a:gd name="T38" fmla="*/ 0 w 1186"/>
                <a:gd name="T39" fmla="*/ 928 h 1023"/>
                <a:gd name="T40" fmla="*/ 0 w 1186"/>
                <a:gd name="T41" fmla="*/ 95 h 1023"/>
                <a:gd name="T42" fmla="*/ 0 w 1186"/>
                <a:gd name="T43" fmla="*/ 95 h 1023"/>
                <a:gd name="T44" fmla="*/ 0 w 1186"/>
                <a:gd name="T45" fmla="*/ 77 h 1023"/>
                <a:gd name="T46" fmla="*/ 7 w 1186"/>
                <a:gd name="T47" fmla="*/ 58 h 1023"/>
                <a:gd name="T48" fmla="*/ 17 w 1186"/>
                <a:gd name="T49" fmla="*/ 42 h 1023"/>
                <a:gd name="T50" fmla="*/ 29 w 1186"/>
                <a:gd name="T51" fmla="*/ 28 h 1023"/>
                <a:gd name="T52" fmla="*/ 44 w 1186"/>
                <a:gd name="T53" fmla="*/ 17 h 1023"/>
                <a:gd name="T54" fmla="*/ 62 w 1186"/>
                <a:gd name="T55" fmla="*/ 10 h 1023"/>
                <a:gd name="T56" fmla="*/ 79 w 1186"/>
                <a:gd name="T57" fmla="*/ 3 h 1023"/>
                <a:gd name="T58" fmla="*/ 101 w 1186"/>
                <a:gd name="T59" fmla="*/ 0 h 1023"/>
                <a:gd name="T60" fmla="*/ 1085 w 1186"/>
                <a:gd name="T61" fmla="*/ 0 h 1023"/>
                <a:gd name="T62" fmla="*/ 1085 w 1186"/>
                <a:gd name="T63" fmla="*/ 0 h 1023"/>
                <a:gd name="T64" fmla="*/ 1104 w 1186"/>
                <a:gd name="T65" fmla="*/ 3 h 1023"/>
                <a:gd name="T66" fmla="*/ 1124 w 1186"/>
                <a:gd name="T67" fmla="*/ 10 h 1023"/>
                <a:gd name="T68" fmla="*/ 1139 w 1186"/>
                <a:gd name="T69" fmla="*/ 17 h 1023"/>
                <a:gd name="T70" fmla="*/ 1157 w 1186"/>
                <a:gd name="T71" fmla="*/ 28 h 1023"/>
                <a:gd name="T72" fmla="*/ 1169 w 1186"/>
                <a:gd name="T73" fmla="*/ 42 h 1023"/>
                <a:gd name="T74" fmla="*/ 1176 w 1186"/>
                <a:gd name="T75" fmla="*/ 58 h 1023"/>
                <a:gd name="T76" fmla="*/ 1184 w 1186"/>
                <a:gd name="T77" fmla="*/ 77 h 1023"/>
                <a:gd name="T78" fmla="*/ 1186 w 1186"/>
                <a:gd name="T79" fmla="*/ 95 h 1023"/>
                <a:gd name="T80" fmla="*/ 1186 w 1186"/>
                <a:gd name="T81" fmla="*/ 928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6" h="1023">
                  <a:moveTo>
                    <a:pt x="1186" y="928"/>
                  </a:moveTo>
                  <a:lnTo>
                    <a:pt x="1186" y="928"/>
                  </a:lnTo>
                  <a:lnTo>
                    <a:pt x="1184" y="949"/>
                  </a:lnTo>
                  <a:lnTo>
                    <a:pt x="1176" y="965"/>
                  </a:lnTo>
                  <a:lnTo>
                    <a:pt x="1169" y="982"/>
                  </a:lnTo>
                  <a:lnTo>
                    <a:pt x="1157" y="996"/>
                  </a:lnTo>
                  <a:lnTo>
                    <a:pt x="1139" y="1007"/>
                  </a:lnTo>
                  <a:lnTo>
                    <a:pt x="1124" y="1016"/>
                  </a:lnTo>
                  <a:lnTo>
                    <a:pt x="1104" y="1023"/>
                  </a:lnTo>
                  <a:lnTo>
                    <a:pt x="1085" y="1023"/>
                  </a:lnTo>
                  <a:lnTo>
                    <a:pt x="101" y="1023"/>
                  </a:lnTo>
                  <a:lnTo>
                    <a:pt x="101" y="1023"/>
                  </a:lnTo>
                  <a:lnTo>
                    <a:pt x="79" y="1023"/>
                  </a:lnTo>
                  <a:lnTo>
                    <a:pt x="62" y="1016"/>
                  </a:lnTo>
                  <a:lnTo>
                    <a:pt x="44" y="1007"/>
                  </a:lnTo>
                  <a:lnTo>
                    <a:pt x="29" y="996"/>
                  </a:lnTo>
                  <a:lnTo>
                    <a:pt x="17" y="982"/>
                  </a:lnTo>
                  <a:lnTo>
                    <a:pt x="7" y="965"/>
                  </a:lnTo>
                  <a:lnTo>
                    <a:pt x="0" y="949"/>
                  </a:lnTo>
                  <a:lnTo>
                    <a:pt x="0" y="928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7" y="58"/>
                  </a:lnTo>
                  <a:lnTo>
                    <a:pt x="17" y="42"/>
                  </a:lnTo>
                  <a:lnTo>
                    <a:pt x="29" y="28"/>
                  </a:lnTo>
                  <a:lnTo>
                    <a:pt x="44" y="17"/>
                  </a:lnTo>
                  <a:lnTo>
                    <a:pt x="62" y="10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104" y="3"/>
                  </a:lnTo>
                  <a:lnTo>
                    <a:pt x="1124" y="10"/>
                  </a:lnTo>
                  <a:lnTo>
                    <a:pt x="1139" y="17"/>
                  </a:lnTo>
                  <a:lnTo>
                    <a:pt x="1157" y="28"/>
                  </a:lnTo>
                  <a:lnTo>
                    <a:pt x="1169" y="42"/>
                  </a:lnTo>
                  <a:lnTo>
                    <a:pt x="1176" y="58"/>
                  </a:lnTo>
                  <a:lnTo>
                    <a:pt x="1184" y="77"/>
                  </a:lnTo>
                  <a:lnTo>
                    <a:pt x="1186" y="95"/>
                  </a:lnTo>
                  <a:lnTo>
                    <a:pt x="1186" y="928"/>
                  </a:lnTo>
                  <a:close/>
                </a:path>
              </a:pathLst>
            </a:custGeom>
            <a:solidFill>
              <a:srgbClr val="F02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97"/>
            <p:cNvSpPr>
              <a:spLocks/>
            </p:cNvSpPr>
            <p:nvPr/>
          </p:nvSpPr>
          <p:spPr bwMode="auto">
            <a:xfrm>
              <a:off x="5162" y="992"/>
              <a:ext cx="187" cy="327"/>
            </a:xfrm>
            <a:custGeom>
              <a:avLst/>
              <a:gdLst>
                <a:gd name="T0" fmla="*/ 187 w 187"/>
                <a:gd name="T1" fmla="*/ 155 h 327"/>
                <a:gd name="T2" fmla="*/ 112 w 187"/>
                <a:gd name="T3" fmla="*/ 155 h 327"/>
                <a:gd name="T4" fmla="*/ 164 w 187"/>
                <a:gd name="T5" fmla="*/ 107 h 327"/>
                <a:gd name="T6" fmla="*/ 154 w 187"/>
                <a:gd name="T7" fmla="*/ 98 h 327"/>
                <a:gd name="T8" fmla="*/ 100 w 187"/>
                <a:gd name="T9" fmla="*/ 146 h 327"/>
                <a:gd name="T10" fmla="*/ 100 w 187"/>
                <a:gd name="T11" fmla="*/ 0 h 327"/>
                <a:gd name="T12" fmla="*/ 85 w 187"/>
                <a:gd name="T13" fmla="*/ 0 h 327"/>
                <a:gd name="T14" fmla="*/ 85 w 187"/>
                <a:gd name="T15" fmla="*/ 146 h 327"/>
                <a:gd name="T16" fmla="*/ 33 w 187"/>
                <a:gd name="T17" fmla="*/ 98 h 327"/>
                <a:gd name="T18" fmla="*/ 23 w 187"/>
                <a:gd name="T19" fmla="*/ 107 h 327"/>
                <a:gd name="T20" fmla="*/ 75 w 187"/>
                <a:gd name="T21" fmla="*/ 155 h 327"/>
                <a:gd name="T22" fmla="*/ 0 w 187"/>
                <a:gd name="T23" fmla="*/ 155 h 327"/>
                <a:gd name="T24" fmla="*/ 0 w 187"/>
                <a:gd name="T25" fmla="*/ 169 h 327"/>
                <a:gd name="T26" fmla="*/ 75 w 187"/>
                <a:gd name="T27" fmla="*/ 169 h 327"/>
                <a:gd name="T28" fmla="*/ 23 w 187"/>
                <a:gd name="T29" fmla="*/ 220 h 327"/>
                <a:gd name="T30" fmla="*/ 33 w 187"/>
                <a:gd name="T31" fmla="*/ 230 h 327"/>
                <a:gd name="T32" fmla="*/ 85 w 187"/>
                <a:gd name="T33" fmla="*/ 181 h 327"/>
                <a:gd name="T34" fmla="*/ 85 w 187"/>
                <a:gd name="T35" fmla="*/ 327 h 327"/>
                <a:gd name="T36" fmla="*/ 100 w 187"/>
                <a:gd name="T37" fmla="*/ 327 h 327"/>
                <a:gd name="T38" fmla="*/ 100 w 187"/>
                <a:gd name="T39" fmla="*/ 181 h 327"/>
                <a:gd name="T40" fmla="*/ 154 w 187"/>
                <a:gd name="T41" fmla="*/ 230 h 327"/>
                <a:gd name="T42" fmla="*/ 164 w 187"/>
                <a:gd name="T43" fmla="*/ 220 h 327"/>
                <a:gd name="T44" fmla="*/ 112 w 187"/>
                <a:gd name="T45" fmla="*/ 169 h 327"/>
                <a:gd name="T46" fmla="*/ 187 w 187"/>
                <a:gd name="T47" fmla="*/ 169 h 327"/>
                <a:gd name="T48" fmla="*/ 187 w 187"/>
                <a:gd name="T49" fmla="*/ 15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327">
                  <a:moveTo>
                    <a:pt x="187" y="155"/>
                  </a:moveTo>
                  <a:lnTo>
                    <a:pt x="112" y="155"/>
                  </a:lnTo>
                  <a:lnTo>
                    <a:pt x="164" y="107"/>
                  </a:lnTo>
                  <a:lnTo>
                    <a:pt x="154" y="98"/>
                  </a:lnTo>
                  <a:lnTo>
                    <a:pt x="100" y="146"/>
                  </a:lnTo>
                  <a:lnTo>
                    <a:pt x="100" y="0"/>
                  </a:lnTo>
                  <a:lnTo>
                    <a:pt x="85" y="0"/>
                  </a:lnTo>
                  <a:lnTo>
                    <a:pt x="85" y="146"/>
                  </a:lnTo>
                  <a:lnTo>
                    <a:pt x="33" y="98"/>
                  </a:lnTo>
                  <a:lnTo>
                    <a:pt x="23" y="107"/>
                  </a:lnTo>
                  <a:lnTo>
                    <a:pt x="75" y="155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75" y="169"/>
                  </a:lnTo>
                  <a:lnTo>
                    <a:pt x="23" y="220"/>
                  </a:lnTo>
                  <a:lnTo>
                    <a:pt x="33" y="230"/>
                  </a:lnTo>
                  <a:lnTo>
                    <a:pt x="85" y="181"/>
                  </a:lnTo>
                  <a:lnTo>
                    <a:pt x="85" y="327"/>
                  </a:lnTo>
                  <a:lnTo>
                    <a:pt x="100" y="327"/>
                  </a:lnTo>
                  <a:lnTo>
                    <a:pt x="100" y="181"/>
                  </a:lnTo>
                  <a:lnTo>
                    <a:pt x="154" y="230"/>
                  </a:lnTo>
                  <a:lnTo>
                    <a:pt x="164" y="220"/>
                  </a:lnTo>
                  <a:lnTo>
                    <a:pt x="112" y="169"/>
                  </a:lnTo>
                  <a:lnTo>
                    <a:pt x="187" y="169"/>
                  </a:lnTo>
                  <a:lnTo>
                    <a:pt x="187" y="15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98"/>
            <p:cNvSpPr>
              <a:spLocks/>
            </p:cNvSpPr>
            <p:nvPr/>
          </p:nvSpPr>
          <p:spPr bwMode="auto">
            <a:xfrm>
              <a:off x="4254" y="1041"/>
              <a:ext cx="144" cy="259"/>
            </a:xfrm>
            <a:custGeom>
              <a:avLst/>
              <a:gdLst>
                <a:gd name="T0" fmla="*/ 144 w 144"/>
                <a:gd name="T1" fmla="*/ 125 h 259"/>
                <a:gd name="T2" fmla="*/ 87 w 144"/>
                <a:gd name="T3" fmla="*/ 125 h 259"/>
                <a:gd name="T4" fmla="*/ 126 w 144"/>
                <a:gd name="T5" fmla="*/ 86 h 259"/>
                <a:gd name="T6" fmla="*/ 119 w 144"/>
                <a:gd name="T7" fmla="*/ 79 h 259"/>
                <a:gd name="T8" fmla="*/ 77 w 144"/>
                <a:gd name="T9" fmla="*/ 118 h 259"/>
                <a:gd name="T10" fmla="*/ 77 w 144"/>
                <a:gd name="T11" fmla="*/ 0 h 259"/>
                <a:gd name="T12" fmla="*/ 67 w 144"/>
                <a:gd name="T13" fmla="*/ 0 h 259"/>
                <a:gd name="T14" fmla="*/ 67 w 144"/>
                <a:gd name="T15" fmla="*/ 118 h 259"/>
                <a:gd name="T16" fmla="*/ 25 w 144"/>
                <a:gd name="T17" fmla="*/ 79 h 259"/>
                <a:gd name="T18" fmla="*/ 17 w 144"/>
                <a:gd name="T19" fmla="*/ 86 h 259"/>
                <a:gd name="T20" fmla="*/ 57 w 144"/>
                <a:gd name="T21" fmla="*/ 125 h 259"/>
                <a:gd name="T22" fmla="*/ 0 w 144"/>
                <a:gd name="T23" fmla="*/ 125 h 259"/>
                <a:gd name="T24" fmla="*/ 0 w 144"/>
                <a:gd name="T25" fmla="*/ 137 h 259"/>
                <a:gd name="T26" fmla="*/ 57 w 144"/>
                <a:gd name="T27" fmla="*/ 137 h 259"/>
                <a:gd name="T28" fmla="*/ 17 w 144"/>
                <a:gd name="T29" fmla="*/ 174 h 259"/>
                <a:gd name="T30" fmla="*/ 25 w 144"/>
                <a:gd name="T31" fmla="*/ 183 h 259"/>
                <a:gd name="T32" fmla="*/ 67 w 144"/>
                <a:gd name="T33" fmla="*/ 144 h 259"/>
                <a:gd name="T34" fmla="*/ 67 w 144"/>
                <a:gd name="T35" fmla="*/ 259 h 259"/>
                <a:gd name="T36" fmla="*/ 77 w 144"/>
                <a:gd name="T37" fmla="*/ 259 h 259"/>
                <a:gd name="T38" fmla="*/ 77 w 144"/>
                <a:gd name="T39" fmla="*/ 144 h 259"/>
                <a:gd name="T40" fmla="*/ 119 w 144"/>
                <a:gd name="T41" fmla="*/ 183 h 259"/>
                <a:gd name="T42" fmla="*/ 126 w 144"/>
                <a:gd name="T43" fmla="*/ 174 h 259"/>
                <a:gd name="T44" fmla="*/ 87 w 144"/>
                <a:gd name="T45" fmla="*/ 137 h 259"/>
                <a:gd name="T46" fmla="*/ 144 w 144"/>
                <a:gd name="T47" fmla="*/ 137 h 259"/>
                <a:gd name="T48" fmla="*/ 144 w 144"/>
                <a:gd name="T49" fmla="*/ 12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259">
                  <a:moveTo>
                    <a:pt x="144" y="125"/>
                  </a:moveTo>
                  <a:lnTo>
                    <a:pt x="87" y="125"/>
                  </a:lnTo>
                  <a:lnTo>
                    <a:pt x="126" y="86"/>
                  </a:lnTo>
                  <a:lnTo>
                    <a:pt x="119" y="79"/>
                  </a:lnTo>
                  <a:lnTo>
                    <a:pt x="77" y="118"/>
                  </a:lnTo>
                  <a:lnTo>
                    <a:pt x="77" y="0"/>
                  </a:lnTo>
                  <a:lnTo>
                    <a:pt x="67" y="0"/>
                  </a:lnTo>
                  <a:lnTo>
                    <a:pt x="67" y="118"/>
                  </a:lnTo>
                  <a:lnTo>
                    <a:pt x="25" y="79"/>
                  </a:lnTo>
                  <a:lnTo>
                    <a:pt x="17" y="86"/>
                  </a:lnTo>
                  <a:lnTo>
                    <a:pt x="57" y="125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57" y="137"/>
                  </a:lnTo>
                  <a:lnTo>
                    <a:pt x="17" y="174"/>
                  </a:lnTo>
                  <a:lnTo>
                    <a:pt x="25" y="183"/>
                  </a:lnTo>
                  <a:lnTo>
                    <a:pt x="67" y="144"/>
                  </a:lnTo>
                  <a:lnTo>
                    <a:pt x="67" y="259"/>
                  </a:lnTo>
                  <a:lnTo>
                    <a:pt x="77" y="259"/>
                  </a:lnTo>
                  <a:lnTo>
                    <a:pt x="77" y="144"/>
                  </a:lnTo>
                  <a:lnTo>
                    <a:pt x="119" y="183"/>
                  </a:lnTo>
                  <a:lnTo>
                    <a:pt x="126" y="174"/>
                  </a:lnTo>
                  <a:lnTo>
                    <a:pt x="87" y="137"/>
                  </a:lnTo>
                  <a:lnTo>
                    <a:pt x="144" y="137"/>
                  </a:lnTo>
                  <a:lnTo>
                    <a:pt x="144" y="12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99"/>
            <p:cNvSpPr>
              <a:spLocks/>
            </p:cNvSpPr>
            <p:nvPr/>
          </p:nvSpPr>
          <p:spPr bwMode="auto">
            <a:xfrm>
              <a:off x="4286" y="1844"/>
              <a:ext cx="3" cy="1"/>
            </a:xfrm>
            <a:custGeom>
              <a:avLst/>
              <a:gdLst>
                <a:gd name="T0" fmla="*/ 3 w 3"/>
                <a:gd name="T1" fmla="*/ 3 w 3"/>
                <a:gd name="T2" fmla="*/ 3 w 3"/>
                <a:gd name="T3" fmla="*/ 3 w 3"/>
                <a:gd name="T4" fmla="*/ 0 w 3"/>
                <a:gd name="T5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89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00"/>
            <p:cNvSpPr>
              <a:spLocks/>
            </p:cNvSpPr>
            <p:nvPr/>
          </p:nvSpPr>
          <p:spPr bwMode="auto">
            <a:xfrm>
              <a:off x="4085" y="1071"/>
              <a:ext cx="1430" cy="877"/>
            </a:xfrm>
            <a:custGeom>
              <a:avLst/>
              <a:gdLst>
                <a:gd name="T0" fmla="*/ 1425 w 1430"/>
                <a:gd name="T1" fmla="*/ 95 h 877"/>
                <a:gd name="T2" fmla="*/ 1405 w 1430"/>
                <a:gd name="T3" fmla="*/ 63 h 877"/>
                <a:gd name="T4" fmla="*/ 1361 w 1430"/>
                <a:gd name="T5" fmla="*/ 58 h 877"/>
                <a:gd name="T6" fmla="*/ 1298 w 1430"/>
                <a:gd name="T7" fmla="*/ 232 h 877"/>
                <a:gd name="T8" fmla="*/ 1189 w 1430"/>
                <a:gd name="T9" fmla="*/ 546 h 877"/>
                <a:gd name="T10" fmla="*/ 1179 w 1430"/>
                <a:gd name="T11" fmla="*/ 588 h 877"/>
                <a:gd name="T12" fmla="*/ 1177 w 1430"/>
                <a:gd name="T13" fmla="*/ 604 h 877"/>
                <a:gd name="T14" fmla="*/ 1107 w 1430"/>
                <a:gd name="T15" fmla="*/ 625 h 877"/>
                <a:gd name="T16" fmla="*/ 1147 w 1430"/>
                <a:gd name="T17" fmla="*/ 394 h 877"/>
                <a:gd name="T18" fmla="*/ 1050 w 1430"/>
                <a:gd name="T19" fmla="*/ 160 h 877"/>
                <a:gd name="T20" fmla="*/ 849 w 1430"/>
                <a:gd name="T21" fmla="*/ 21 h 877"/>
                <a:gd name="T22" fmla="*/ 715 w 1430"/>
                <a:gd name="T23" fmla="*/ 0 h 877"/>
                <a:gd name="T24" fmla="*/ 703 w 1430"/>
                <a:gd name="T25" fmla="*/ 0 h 877"/>
                <a:gd name="T26" fmla="*/ 534 w 1430"/>
                <a:gd name="T27" fmla="*/ 35 h 877"/>
                <a:gd name="T28" fmla="*/ 348 w 1430"/>
                <a:gd name="T29" fmla="*/ 195 h 877"/>
                <a:gd name="T30" fmla="*/ 276 w 1430"/>
                <a:gd name="T31" fmla="*/ 440 h 877"/>
                <a:gd name="T32" fmla="*/ 318 w 1430"/>
                <a:gd name="T33" fmla="*/ 630 h 877"/>
                <a:gd name="T34" fmla="*/ 248 w 1430"/>
                <a:gd name="T35" fmla="*/ 606 h 877"/>
                <a:gd name="T36" fmla="*/ 248 w 1430"/>
                <a:gd name="T37" fmla="*/ 576 h 877"/>
                <a:gd name="T38" fmla="*/ 231 w 1430"/>
                <a:gd name="T39" fmla="*/ 549 h 877"/>
                <a:gd name="T40" fmla="*/ 181 w 1430"/>
                <a:gd name="T41" fmla="*/ 361 h 877"/>
                <a:gd name="T42" fmla="*/ 166 w 1430"/>
                <a:gd name="T43" fmla="*/ 282 h 877"/>
                <a:gd name="T44" fmla="*/ 159 w 1430"/>
                <a:gd name="T45" fmla="*/ 232 h 877"/>
                <a:gd name="T46" fmla="*/ 137 w 1430"/>
                <a:gd name="T47" fmla="*/ 157 h 877"/>
                <a:gd name="T48" fmla="*/ 134 w 1430"/>
                <a:gd name="T49" fmla="*/ 95 h 877"/>
                <a:gd name="T50" fmla="*/ 99 w 1430"/>
                <a:gd name="T51" fmla="*/ 81 h 877"/>
                <a:gd name="T52" fmla="*/ 79 w 1430"/>
                <a:gd name="T53" fmla="*/ 81 h 877"/>
                <a:gd name="T54" fmla="*/ 60 w 1430"/>
                <a:gd name="T55" fmla="*/ 79 h 877"/>
                <a:gd name="T56" fmla="*/ 35 w 1430"/>
                <a:gd name="T57" fmla="*/ 81 h 877"/>
                <a:gd name="T58" fmla="*/ 5 w 1430"/>
                <a:gd name="T59" fmla="*/ 95 h 877"/>
                <a:gd name="T60" fmla="*/ 5 w 1430"/>
                <a:gd name="T61" fmla="*/ 215 h 877"/>
                <a:gd name="T62" fmla="*/ 12 w 1430"/>
                <a:gd name="T63" fmla="*/ 257 h 877"/>
                <a:gd name="T64" fmla="*/ 27 w 1430"/>
                <a:gd name="T65" fmla="*/ 285 h 877"/>
                <a:gd name="T66" fmla="*/ 84 w 1430"/>
                <a:gd name="T67" fmla="*/ 331 h 877"/>
                <a:gd name="T68" fmla="*/ 117 w 1430"/>
                <a:gd name="T69" fmla="*/ 421 h 877"/>
                <a:gd name="T70" fmla="*/ 112 w 1430"/>
                <a:gd name="T71" fmla="*/ 574 h 877"/>
                <a:gd name="T72" fmla="*/ 107 w 1430"/>
                <a:gd name="T73" fmla="*/ 588 h 877"/>
                <a:gd name="T74" fmla="*/ 109 w 1430"/>
                <a:gd name="T75" fmla="*/ 613 h 877"/>
                <a:gd name="T76" fmla="*/ 129 w 1430"/>
                <a:gd name="T77" fmla="*/ 634 h 877"/>
                <a:gd name="T78" fmla="*/ 132 w 1430"/>
                <a:gd name="T79" fmla="*/ 650 h 877"/>
                <a:gd name="T80" fmla="*/ 176 w 1430"/>
                <a:gd name="T81" fmla="*/ 773 h 877"/>
                <a:gd name="T82" fmla="*/ 251 w 1430"/>
                <a:gd name="T83" fmla="*/ 752 h 877"/>
                <a:gd name="T84" fmla="*/ 278 w 1430"/>
                <a:gd name="T85" fmla="*/ 685 h 877"/>
                <a:gd name="T86" fmla="*/ 385 w 1430"/>
                <a:gd name="T87" fmla="*/ 734 h 877"/>
                <a:gd name="T88" fmla="*/ 504 w 1430"/>
                <a:gd name="T89" fmla="*/ 829 h 877"/>
                <a:gd name="T90" fmla="*/ 648 w 1430"/>
                <a:gd name="T91" fmla="*/ 875 h 877"/>
                <a:gd name="T92" fmla="*/ 705 w 1430"/>
                <a:gd name="T93" fmla="*/ 877 h 877"/>
                <a:gd name="T94" fmla="*/ 722 w 1430"/>
                <a:gd name="T95" fmla="*/ 877 h 877"/>
                <a:gd name="T96" fmla="*/ 849 w 1430"/>
                <a:gd name="T97" fmla="*/ 856 h 877"/>
                <a:gd name="T98" fmla="*/ 983 w 1430"/>
                <a:gd name="T99" fmla="*/ 785 h 877"/>
                <a:gd name="T100" fmla="*/ 1073 w 1430"/>
                <a:gd name="T101" fmla="*/ 687 h 877"/>
                <a:gd name="T102" fmla="*/ 1135 w 1430"/>
                <a:gd name="T103" fmla="*/ 731 h 877"/>
                <a:gd name="T104" fmla="*/ 1174 w 1430"/>
                <a:gd name="T105" fmla="*/ 796 h 877"/>
                <a:gd name="T106" fmla="*/ 1246 w 1430"/>
                <a:gd name="T107" fmla="*/ 806 h 877"/>
                <a:gd name="T108" fmla="*/ 1296 w 1430"/>
                <a:gd name="T109" fmla="*/ 637 h 877"/>
                <a:gd name="T110" fmla="*/ 1301 w 1430"/>
                <a:gd name="T111" fmla="*/ 625 h 877"/>
                <a:gd name="T112" fmla="*/ 1321 w 1430"/>
                <a:gd name="T113" fmla="*/ 600 h 877"/>
                <a:gd name="T114" fmla="*/ 1313 w 1430"/>
                <a:gd name="T115" fmla="*/ 574 h 877"/>
                <a:gd name="T116" fmla="*/ 1311 w 1430"/>
                <a:gd name="T117" fmla="*/ 560 h 877"/>
                <a:gd name="T118" fmla="*/ 1368 w 1430"/>
                <a:gd name="T119" fmla="*/ 398 h 877"/>
                <a:gd name="T120" fmla="*/ 1430 w 1430"/>
                <a:gd name="T121" fmla="*/ 19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30" h="877">
                  <a:moveTo>
                    <a:pt x="1430" y="190"/>
                  </a:moveTo>
                  <a:lnTo>
                    <a:pt x="1430" y="190"/>
                  </a:lnTo>
                  <a:lnTo>
                    <a:pt x="1430" y="160"/>
                  </a:lnTo>
                  <a:lnTo>
                    <a:pt x="1430" y="160"/>
                  </a:lnTo>
                  <a:lnTo>
                    <a:pt x="1430" y="127"/>
                  </a:lnTo>
                  <a:lnTo>
                    <a:pt x="1425" y="95"/>
                  </a:lnTo>
                  <a:lnTo>
                    <a:pt x="1425" y="93"/>
                  </a:lnTo>
                  <a:lnTo>
                    <a:pt x="1425" y="90"/>
                  </a:lnTo>
                  <a:lnTo>
                    <a:pt x="1425" y="90"/>
                  </a:lnTo>
                  <a:lnTo>
                    <a:pt x="1420" y="81"/>
                  </a:lnTo>
                  <a:lnTo>
                    <a:pt x="1413" y="72"/>
                  </a:lnTo>
                  <a:lnTo>
                    <a:pt x="1405" y="63"/>
                  </a:lnTo>
                  <a:lnTo>
                    <a:pt x="1393" y="56"/>
                  </a:lnTo>
                  <a:lnTo>
                    <a:pt x="1393" y="56"/>
                  </a:lnTo>
                  <a:lnTo>
                    <a:pt x="1383" y="53"/>
                  </a:lnTo>
                  <a:lnTo>
                    <a:pt x="1370" y="53"/>
                  </a:lnTo>
                  <a:lnTo>
                    <a:pt x="1370" y="53"/>
                  </a:lnTo>
                  <a:lnTo>
                    <a:pt x="1361" y="58"/>
                  </a:lnTo>
                  <a:lnTo>
                    <a:pt x="1353" y="65"/>
                  </a:lnTo>
                  <a:lnTo>
                    <a:pt x="1346" y="76"/>
                  </a:lnTo>
                  <a:lnTo>
                    <a:pt x="1346" y="79"/>
                  </a:lnTo>
                  <a:lnTo>
                    <a:pt x="1346" y="79"/>
                  </a:lnTo>
                  <a:lnTo>
                    <a:pt x="1346" y="79"/>
                  </a:lnTo>
                  <a:lnTo>
                    <a:pt x="1298" y="232"/>
                  </a:lnTo>
                  <a:lnTo>
                    <a:pt x="1264" y="345"/>
                  </a:lnTo>
                  <a:lnTo>
                    <a:pt x="1244" y="421"/>
                  </a:lnTo>
                  <a:lnTo>
                    <a:pt x="1244" y="421"/>
                  </a:lnTo>
                  <a:lnTo>
                    <a:pt x="1199" y="542"/>
                  </a:lnTo>
                  <a:lnTo>
                    <a:pt x="1199" y="542"/>
                  </a:lnTo>
                  <a:lnTo>
                    <a:pt x="1189" y="546"/>
                  </a:lnTo>
                  <a:lnTo>
                    <a:pt x="1189" y="546"/>
                  </a:lnTo>
                  <a:lnTo>
                    <a:pt x="1182" y="556"/>
                  </a:lnTo>
                  <a:lnTo>
                    <a:pt x="1179" y="563"/>
                  </a:lnTo>
                  <a:lnTo>
                    <a:pt x="1177" y="572"/>
                  </a:lnTo>
                  <a:lnTo>
                    <a:pt x="1177" y="572"/>
                  </a:lnTo>
                  <a:lnTo>
                    <a:pt x="1179" y="588"/>
                  </a:lnTo>
                  <a:lnTo>
                    <a:pt x="1179" y="588"/>
                  </a:lnTo>
                  <a:lnTo>
                    <a:pt x="1179" y="593"/>
                  </a:lnTo>
                  <a:lnTo>
                    <a:pt x="1179" y="593"/>
                  </a:lnTo>
                  <a:lnTo>
                    <a:pt x="1179" y="593"/>
                  </a:lnTo>
                  <a:lnTo>
                    <a:pt x="1179" y="593"/>
                  </a:lnTo>
                  <a:lnTo>
                    <a:pt x="1177" y="604"/>
                  </a:lnTo>
                  <a:lnTo>
                    <a:pt x="1177" y="604"/>
                  </a:lnTo>
                  <a:lnTo>
                    <a:pt x="1159" y="613"/>
                  </a:lnTo>
                  <a:lnTo>
                    <a:pt x="1142" y="620"/>
                  </a:lnTo>
                  <a:lnTo>
                    <a:pt x="1125" y="623"/>
                  </a:lnTo>
                  <a:lnTo>
                    <a:pt x="1107" y="625"/>
                  </a:lnTo>
                  <a:lnTo>
                    <a:pt x="1107" y="625"/>
                  </a:lnTo>
                  <a:lnTo>
                    <a:pt x="1125" y="581"/>
                  </a:lnTo>
                  <a:lnTo>
                    <a:pt x="1137" y="535"/>
                  </a:lnTo>
                  <a:lnTo>
                    <a:pt x="1145" y="486"/>
                  </a:lnTo>
                  <a:lnTo>
                    <a:pt x="1147" y="440"/>
                  </a:lnTo>
                  <a:lnTo>
                    <a:pt x="1147" y="440"/>
                  </a:lnTo>
                  <a:lnTo>
                    <a:pt x="1147" y="394"/>
                  </a:lnTo>
                  <a:lnTo>
                    <a:pt x="1140" y="350"/>
                  </a:lnTo>
                  <a:lnTo>
                    <a:pt x="1130" y="308"/>
                  </a:lnTo>
                  <a:lnTo>
                    <a:pt x="1115" y="269"/>
                  </a:lnTo>
                  <a:lnTo>
                    <a:pt x="1097" y="229"/>
                  </a:lnTo>
                  <a:lnTo>
                    <a:pt x="1075" y="195"/>
                  </a:lnTo>
                  <a:lnTo>
                    <a:pt x="1050" y="160"/>
                  </a:lnTo>
                  <a:lnTo>
                    <a:pt x="1023" y="130"/>
                  </a:lnTo>
                  <a:lnTo>
                    <a:pt x="993" y="100"/>
                  </a:lnTo>
                  <a:lnTo>
                    <a:pt x="961" y="76"/>
                  </a:lnTo>
                  <a:lnTo>
                    <a:pt x="926" y="53"/>
                  </a:lnTo>
                  <a:lnTo>
                    <a:pt x="889" y="35"/>
                  </a:lnTo>
                  <a:lnTo>
                    <a:pt x="849" y="21"/>
                  </a:lnTo>
                  <a:lnTo>
                    <a:pt x="809" y="9"/>
                  </a:lnTo>
                  <a:lnTo>
                    <a:pt x="767" y="2"/>
                  </a:lnTo>
                  <a:lnTo>
                    <a:pt x="722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3" y="0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55" y="2"/>
                  </a:lnTo>
                  <a:lnTo>
                    <a:pt x="613" y="9"/>
                  </a:lnTo>
                  <a:lnTo>
                    <a:pt x="573" y="21"/>
                  </a:lnTo>
                  <a:lnTo>
                    <a:pt x="534" y="35"/>
                  </a:lnTo>
                  <a:lnTo>
                    <a:pt x="497" y="53"/>
                  </a:lnTo>
                  <a:lnTo>
                    <a:pt x="462" y="76"/>
                  </a:lnTo>
                  <a:lnTo>
                    <a:pt x="429" y="100"/>
                  </a:lnTo>
                  <a:lnTo>
                    <a:pt x="400" y="130"/>
                  </a:lnTo>
                  <a:lnTo>
                    <a:pt x="372" y="160"/>
                  </a:lnTo>
                  <a:lnTo>
                    <a:pt x="348" y="195"/>
                  </a:lnTo>
                  <a:lnTo>
                    <a:pt x="325" y="229"/>
                  </a:lnTo>
                  <a:lnTo>
                    <a:pt x="308" y="269"/>
                  </a:lnTo>
                  <a:lnTo>
                    <a:pt x="293" y="308"/>
                  </a:lnTo>
                  <a:lnTo>
                    <a:pt x="283" y="350"/>
                  </a:lnTo>
                  <a:lnTo>
                    <a:pt x="276" y="394"/>
                  </a:lnTo>
                  <a:lnTo>
                    <a:pt x="276" y="440"/>
                  </a:lnTo>
                  <a:lnTo>
                    <a:pt x="276" y="440"/>
                  </a:lnTo>
                  <a:lnTo>
                    <a:pt x="278" y="488"/>
                  </a:lnTo>
                  <a:lnTo>
                    <a:pt x="285" y="537"/>
                  </a:lnTo>
                  <a:lnTo>
                    <a:pt x="298" y="583"/>
                  </a:lnTo>
                  <a:lnTo>
                    <a:pt x="318" y="630"/>
                  </a:lnTo>
                  <a:lnTo>
                    <a:pt x="318" y="630"/>
                  </a:lnTo>
                  <a:lnTo>
                    <a:pt x="300" y="627"/>
                  </a:lnTo>
                  <a:lnTo>
                    <a:pt x="283" y="623"/>
                  </a:lnTo>
                  <a:lnTo>
                    <a:pt x="263" y="616"/>
                  </a:lnTo>
                  <a:lnTo>
                    <a:pt x="248" y="606"/>
                  </a:lnTo>
                  <a:lnTo>
                    <a:pt x="248" y="606"/>
                  </a:lnTo>
                  <a:lnTo>
                    <a:pt x="248" y="606"/>
                  </a:lnTo>
                  <a:lnTo>
                    <a:pt x="248" y="606"/>
                  </a:lnTo>
                  <a:lnTo>
                    <a:pt x="246" y="597"/>
                  </a:lnTo>
                  <a:lnTo>
                    <a:pt x="246" y="597"/>
                  </a:lnTo>
                  <a:lnTo>
                    <a:pt x="246" y="593"/>
                  </a:lnTo>
                  <a:lnTo>
                    <a:pt x="246" y="593"/>
                  </a:lnTo>
                  <a:lnTo>
                    <a:pt x="248" y="576"/>
                  </a:lnTo>
                  <a:lnTo>
                    <a:pt x="248" y="576"/>
                  </a:lnTo>
                  <a:lnTo>
                    <a:pt x="248" y="567"/>
                  </a:lnTo>
                  <a:lnTo>
                    <a:pt x="246" y="560"/>
                  </a:lnTo>
                  <a:lnTo>
                    <a:pt x="238" y="551"/>
                  </a:lnTo>
                  <a:lnTo>
                    <a:pt x="238" y="551"/>
                  </a:lnTo>
                  <a:lnTo>
                    <a:pt x="231" y="549"/>
                  </a:lnTo>
                  <a:lnTo>
                    <a:pt x="223" y="546"/>
                  </a:lnTo>
                  <a:lnTo>
                    <a:pt x="223" y="546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89" y="391"/>
                  </a:lnTo>
                  <a:lnTo>
                    <a:pt x="181" y="361"/>
                  </a:lnTo>
                  <a:lnTo>
                    <a:pt x="171" y="326"/>
                  </a:lnTo>
                  <a:lnTo>
                    <a:pt x="164" y="310"/>
                  </a:lnTo>
                  <a:lnTo>
                    <a:pt x="156" y="296"/>
                  </a:lnTo>
                  <a:lnTo>
                    <a:pt x="156" y="296"/>
                  </a:lnTo>
                  <a:lnTo>
                    <a:pt x="161" y="289"/>
                  </a:lnTo>
                  <a:lnTo>
                    <a:pt x="166" y="282"/>
                  </a:lnTo>
                  <a:lnTo>
                    <a:pt x="169" y="276"/>
                  </a:lnTo>
                  <a:lnTo>
                    <a:pt x="169" y="269"/>
                  </a:lnTo>
                  <a:lnTo>
                    <a:pt x="169" y="269"/>
                  </a:lnTo>
                  <a:lnTo>
                    <a:pt x="169" y="259"/>
                  </a:lnTo>
                  <a:lnTo>
                    <a:pt x="166" y="248"/>
                  </a:lnTo>
                  <a:lnTo>
                    <a:pt x="159" y="232"/>
                  </a:lnTo>
                  <a:lnTo>
                    <a:pt x="159" y="232"/>
                  </a:lnTo>
                  <a:lnTo>
                    <a:pt x="154" y="215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41" y="178"/>
                  </a:lnTo>
                  <a:lnTo>
                    <a:pt x="137" y="157"/>
                  </a:lnTo>
                  <a:lnTo>
                    <a:pt x="137" y="137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7" y="107"/>
                  </a:lnTo>
                  <a:lnTo>
                    <a:pt x="137" y="95"/>
                  </a:lnTo>
                  <a:lnTo>
                    <a:pt x="134" y="95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04" y="81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79" y="81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0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27" y="81"/>
                  </a:lnTo>
                  <a:lnTo>
                    <a:pt x="20" y="83"/>
                  </a:lnTo>
                  <a:lnTo>
                    <a:pt x="12" y="86"/>
                  </a:lnTo>
                  <a:lnTo>
                    <a:pt x="7" y="93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0" y="118"/>
                  </a:lnTo>
                  <a:lnTo>
                    <a:pt x="0" y="139"/>
                  </a:lnTo>
                  <a:lnTo>
                    <a:pt x="0" y="178"/>
                  </a:lnTo>
                  <a:lnTo>
                    <a:pt x="5" y="21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20" y="276"/>
                  </a:lnTo>
                  <a:lnTo>
                    <a:pt x="27" y="285"/>
                  </a:lnTo>
                  <a:lnTo>
                    <a:pt x="35" y="294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62" y="310"/>
                  </a:lnTo>
                  <a:lnTo>
                    <a:pt x="74" y="319"/>
                  </a:lnTo>
                  <a:lnTo>
                    <a:pt x="84" y="331"/>
                  </a:lnTo>
                  <a:lnTo>
                    <a:pt x="92" y="340"/>
                  </a:lnTo>
                  <a:lnTo>
                    <a:pt x="92" y="340"/>
                  </a:lnTo>
                  <a:lnTo>
                    <a:pt x="102" y="361"/>
                  </a:lnTo>
                  <a:lnTo>
                    <a:pt x="109" y="387"/>
                  </a:lnTo>
                  <a:lnTo>
                    <a:pt x="117" y="421"/>
                  </a:lnTo>
                  <a:lnTo>
                    <a:pt x="117" y="421"/>
                  </a:lnTo>
                  <a:lnTo>
                    <a:pt x="129" y="546"/>
                  </a:lnTo>
                  <a:lnTo>
                    <a:pt x="129" y="546"/>
                  </a:lnTo>
                  <a:lnTo>
                    <a:pt x="122" y="553"/>
                  </a:lnTo>
                  <a:lnTo>
                    <a:pt x="114" y="565"/>
                  </a:lnTo>
                  <a:lnTo>
                    <a:pt x="114" y="565"/>
                  </a:lnTo>
                  <a:lnTo>
                    <a:pt x="112" y="574"/>
                  </a:lnTo>
                  <a:lnTo>
                    <a:pt x="112" y="574"/>
                  </a:lnTo>
                  <a:lnTo>
                    <a:pt x="114" y="576"/>
                  </a:lnTo>
                  <a:lnTo>
                    <a:pt x="114" y="576"/>
                  </a:lnTo>
                  <a:lnTo>
                    <a:pt x="112" y="579"/>
                  </a:lnTo>
                  <a:lnTo>
                    <a:pt x="112" y="579"/>
                  </a:lnTo>
                  <a:lnTo>
                    <a:pt x="107" y="588"/>
                  </a:lnTo>
                  <a:lnTo>
                    <a:pt x="104" y="597"/>
                  </a:lnTo>
                  <a:lnTo>
                    <a:pt x="104" y="597"/>
                  </a:lnTo>
                  <a:lnTo>
                    <a:pt x="104" y="602"/>
                  </a:lnTo>
                  <a:lnTo>
                    <a:pt x="104" y="602"/>
                  </a:lnTo>
                  <a:lnTo>
                    <a:pt x="107" y="609"/>
                  </a:lnTo>
                  <a:lnTo>
                    <a:pt x="109" y="613"/>
                  </a:lnTo>
                  <a:lnTo>
                    <a:pt x="114" y="620"/>
                  </a:lnTo>
                  <a:lnTo>
                    <a:pt x="122" y="627"/>
                  </a:lnTo>
                  <a:lnTo>
                    <a:pt x="122" y="627"/>
                  </a:lnTo>
                  <a:lnTo>
                    <a:pt x="124" y="630"/>
                  </a:lnTo>
                  <a:lnTo>
                    <a:pt x="124" y="630"/>
                  </a:lnTo>
                  <a:lnTo>
                    <a:pt x="129" y="634"/>
                  </a:lnTo>
                  <a:lnTo>
                    <a:pt x="129" y="634"/>
                  </a:lnTo>
                  <a:lnTo>
                    <a:pt x="129" y="637"/>
                  </a:lnTo>
                  <a:lnTo>
                    <a:pt x="129" y="637"/>
                  </a:lnTo>
                  <a:lnTo>
                    <a:pt x="129" y="639"/>
                  </a:lnTo>
                  <a:lnTo>
                    <a:pt x="129" y="639"/>
                  </a:lnTo>
                  <a:lnTo>
                    <a:pt x="132" y="650"/>
                  </a:lnTo>
                  <a:lnTo>
                    <a:pt x="139" y="660"/>
                  </a:lnTo>
                  <a:lnTo>
                    <a:pt x="139" y="660"/>
                  </a:lnTo>
                  <a:lnTo>
                    <a:pt x="149" y="768"/>
                  </a:lnTo>
                  <a:lnTo>
                    <a:pt x="164" y="773"/>
                  </a:lnTo>
                  <a:lnTo>
                    <a:pt x="164" y="773"/>
                  </a:lnTo>
                  <a:lnTo>
                    <a:pt x="176" y="773"/>
                  </a:lnTo>
                  <a:lnTo>
                    <a:pt x="189" y="773"/>
                  </a:lnTo>
                  <a:lnTo>
                    <a:pt x="204" y="773"/>
                  </a:lnTo>
                  <a:lnTo>
                    <a:pt x="204" y="773"/>
                  </a:lnTo>
                  <a:lnTo>
                    <a:pt x="221" y="768"/>
                  </a:lnTo>
                  <a:lnTo>
                    <a:pt x="238" y="762"/>
                  </a:lnTo>
                  <a:lnTo>
                    <a:pt x="251" y="752"/>
                  </a:lnTo>
                  <a:lnTo>
                    <a:pt x="263" y="741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56" y="678"/>
                  </a:lnTo>
                  <a:lnTo>
                    <a:pt x="256" y="678"/>
                  </a:lnTo>
                  <a:lnTo>
                    <a:pt x="278" y="685"/>
                  </a:lnTo>
                  <a:lnTo>
                    <a:pt x="303" y="690"/>
                  </a:lnTo>
                  <a:lnTo>
                    <a:pt x="328" y="692"/>
                  </a:lnTo>
                  <a:lnTo>
                    <a:pt x="353" y="692"/>
                  </a:lnTo>
                  <a:lnTo>
                    <a:pt x="353" y="692"/>
                  </a:lnTo>
                  <a:lnTo>
                    <a:pt x="367" y="713"/>
                  </a:lnTo>
                  <a:lnTo>
                    <a:pt x="385" y="734"/>
                  </a:lnTo>
                  <a:lnTo>
                    <a:pt x="402" y="752"/>
                  </a:lnTo>
                  <a:lnTo>
                    <a:pt x="422" y="771"/>
                  </a:lnTo>
                  <a:lnTo>
                    <a:pt x="442" y="787"/>
                  </a:lnTo>
                  <a:lnTo>
                    <a:pt x="462" y="801"/>
                  </a:lnTo>
                  <a:lnTo>
                    <a:pt x="482" y="815"/>
                  </a:lnTo>
                  <a:lnTo>
                    <a:pt x="504" y="829"/>
                  </a:lnTo>
                  <a:lnTo>
                    <a:pt x="526" y="840"/>
                  </a:lnTo>
                  <a:lnTo>
                    <a:pt x="551" y="850"/>
                  </a:lnTo>
                  <a:lnTo>
                    <a:pt x="573" y="859"/>
                  </a:lnTo>
                  <a:lnTo>
                    <a:pt x="598" y="866"/>
                  </a:lnTo>
                  <a:lnTo>
                    <a:pt x="623" y="870"/>
                  </a:lnTo>
                  <a:lnTo>
                    <a:pt x="648" y="875"/>
                  </a:lnTo>
                  <a:lnTo>
                    <a:pt x="673" y="877"/>
                  </a:lnTo>
                  <a:lnTo>
                    <a:pt x="700" y="877"/>
                  </a:lnTo>
                  <a:lnTo>
                    <a:pt x="700" y="877"/>
                  </a:lnTo>
                  <a:lnTo>
                    <a:pt x="703" y="877"/>
                  </a:lnTo>
                  <a:lnTo>
                    <a:pt x="703" y="877"/>
                  </a:lnTo>
                  <a:lnTo>
                    <a:pt x="705" y="877"/>
                  </a:lnTo>
                  <a:lnTo>
                    <a:pt x="713" y="877"/>
                  </a:lnTo>
                  <a:lnTo>
                    <a:pt x="713" y="877"/>
                  </a:lnTo>
                  <a:lnTo>
                    <a:pt x="715" y="877"/>
                  </a:lnTo>
                  <a:lnTo>
                    <a:pt x="715" y="877"/>
                  </a:lnTo>
                  <a:lnTo>
                    <a:pt x="717" y="877"/>
                  </a:lnTo>
                  <a:lnTo>
                    <a:pt x="722" y="877"/>
                  </a:lnTo>
                  <a:lnTo>
                    <a:pt x="722" y="877"/>
                  </a:lnTo>
                  <a:lnTo>
                    <a:pt x="750" y="877"/>
                  </a:lnTo>
                  <a:lnTo>
                    <a:pt x="775" y="875"/>
                  </a:lnTo>
                  <a:lnTo>
                    <a:pt x="799" y="870"/>
                  </a:lnTo>
                  <a:lnTo>
                    <a:pt x="827" y="866"/>
                  </a:lnTo>
                  <a:lnTo>
                    <a:pt x="849" y="856"/>
                  </a:lnTo>
                  <a:lnTo>
                    <a:pt x="874" y="850"/>
                  </a:lnTo>
                  <a:lnTo>
                    <a:pt x="899" y="838"/>
                  </a:lnTo>
                  <a:lnTo>
                    <a:pt x="921" y="826"/>
                  </a:lnTo>
                  <a:lnTo>
                    <a:pt x="943" y="815"/>
                  </a:lnTo>
                  <a:lnTo>
                    <a:pt x="963" y="801"/>
                  </a:lnTo>
                  <a:lnTo>
                    <a:pt x="983" y="785"/>
                  </a:lnTo>
                  <a:lnTo>
                    <a:pt x="1003" y="768"/>
                  </a:lnTo>
                  <a:lnTo>
                    <a:pt x="1023" y="750"/>
                  </a:lnTo>
                  <a:lnTo>
                    <a:pt x="1040" y="729"/>
                  </a:lnTo>
                  <a:lnTo>
                    <a:pt x="1058" y="711"/>
                  </a:lnTo>
                  <a:lnTo>
                    <a:pt x="1073" y="687"/>
                  </a:lnTo>
                  <a:lnTo>
                    <a:pt x="1073" y="687"/>
                  </a:lnTo>
                  <a:lnTo>
                    <a:pt x="1095" y="690"/>
                  </a:lnTo>
                  <a:lnTo>
                    <a:pt x="1115" y="687"/>
                  </a:lnTo>
                  <a:lnTo>
                    <a:pt x="1132" y="685"/>
                  </a:lnTo>
                  <a:lnTo>
                    <a:pt x="1149" y="681"/>
                  </a:lnTo>
                  <a:lnTo>
                    <a:pt x="1149" y="681"/>
                  </a:lnTo>
                  <a:lnTo>
                    <a:pt x="1135" y="731"/>
                  </a:lnTo>
                  <a:lnTo>
                    <a:pt x="1127" y="762"/>
                  </a:lnTo>
                  <a:lnTo>
                    <a:pt x="1125" y="775"/>
                  </a:lnTo>
                  <a:lnTo>
                    <a:pt x="1137" y="782"/>
                  </a:lnTo>
                  <a:lnTo>
                    <a:pt x="1137" y="782"/>
                  </a:lnTo>
                  <a:lnTo>
                    <a:pt x="1154" y="789"/>
                  </a:lnTo>
                  <a:lnTo>
                    <a:pt x="1174" y="796"/>
                  </a:lnTo>
                  <a:lnTo>
                    <a:pt x="1192" y="803"/>
                  </a:lnTo>
                  <a:lnTo>
                    <a:pt x="1192" y="803"/>
                  </a:lnTo>
                  <a:lnTo>
                    <a:pt x="1214" y="808"/>
                  </a:lnTo>
                  <a:lnTo>
                    <a:pt x="1231" y="808"/>
                  </a:lnTo>
                  <a:lnTo>
                    <a:pt x="1246" y="806"/>
                  </a:lnTo>
                  <a:lnTo>
                    <a:pt x="1246" y="806"/>
                  </a:lnTo>
                  <a:lnTo>
                    <a:pt x="1284" y="660"/>
                  </a:lnTo>
                  <a:lnTo>
                    <a:pt x="1284" y="660"/>
                  </a:lnTo>
                  <a:lnTo>
                    <a:pt x="1289" y="655"/>
                  </a:lnTo>
                  <a:lnTo>
                    <a:pt x="1293" y="648"/>
                  </a:lnTo>
                  <a:lnTo>
                    <a:pt x="1296" y="644"/>
                  </a:lnTo>
                  <a:lnTo>
                    <a:pt x="1296" y="637"/>
                  </a:lnTo>
                  <a:lnTo>
                    <a:pt x="1296" y="637"/>
                  </a:lnTo>
                  <a:lnTo>
                    <a:pt x="1296" y="632"/>
                  </a:lnTo>
                  <a:lnTo>
                    <a:pt x="1296" y="632"/>
                  </a:lnTo>
                  <a:lnTo>
                    <a:pt x="1296" y="630"/>
                  </a:lnTo>
                  <a:lnTo>
                    <a:pt x="1296" y="630"/>
                  </a:lnTo>
                  <a:lnTo>
                    <a:pt x="1301" y="625"/>
                  </a:lnTo>
                  <a:lnTo>
                    <a:pt x="1303" y="623"/>
                  </a:lnTo>
                  <a:lnTo>
                    <a:pt x="1303" y="623"/>
                  </a:lnTo>
                  <a:lnTo>
                    <a:pt x="1311" y="618"/>
                  </a:lnTo>
                  <a:lnTo>
                    <a:pt x="1316" y="611"/>
                  </a:lnTo>
                  <a:lnTo>
                    <a:pt x="1321" y="604"/>
                  </a:lnTo>
                  <a:lnTo>
                    <a:pt x="1321" y="600"/>
                  </a:lnTo>
                  <a:lnTo>
                    <a:pt x="1321" y="600"/>
                  </a:lnTo>
                  <a:lnTo>
                    <a:pt x="1321" y="595"/>
                  </a:lnTo>
                  <a:lnTo>
                    <a:pt x="1321" y="595"/>
                  </a:lnTo>
                  <a:lnTo>
                    <a:pt x="1321" y="583"/>
                  </a:lnTo>
                  <a:lnTo>
                    <a:pt x="1313" y="574"/>
                  </a:lnTo>
                  <a:lnTo>
                    <a:pt x="1313" y="574"/>
                  </a:lnTo>
                  <a:lnTo>
                    <a:pt x="1313" y="574"/>
                  </a:lnTo>
                  <a:lnTo>
                    <a:pt x="1313" y="574"/>
                  </a:lnTo>
                  <a:lnTo>
                    <a:pt x="1313" y="569"/>
                  </a:lnTo>
                  <a:lnTo>
                    <a:pt x="1313" y="569"/>
                  </a:lnTo>
                  <a:lnTo>
                    <a:pt x="1311" y="560"/>
                  </a:lnTo>
                  <a:lnTo>
                    <a:pt x="1311" y="560"/>
                  </a:lnTo>
                  <a:lnTo>
                    <a:pt x="1308" y="556"/>
                  </a:lnTo>
                  <a:lnTo>
                    <a:pt x="1308" y="556"/>
                  </a:lnTo>
                  <a:lnTo>
                    <a:pt x="1331" y="454"/>
                  </a:lnTo>
                  <a:lnTo>
                    <a:pt x="1331" y="454"/>
                  </a:lnTo>
                  <a:lnTo>
                    <a:pt x="1353" y="424"/>
                  </a:lnTo>
                  <a:lnTo>
                    <a:pt x="1368" y="398"/>
                  </a:lnTo>
                  <a:lnTo>
                    <a:pt x="1383" y="368"/>
                  </a:lnTo>
                  <a:lnTo>
                    <a:pt x="1398" y="331"/>
                  </a:lnTo>
                  <a:lnTo>
                    <a:pt x="1413" y="289"/>
                  </a:lnTo>
                  <a:lnTo>
                    <a:pt x="1423" y="243"/>
                  </a:lnTo>
                  <a:lnTo>
                    <a:pt x="1430" y="190"/>
                  </a:lnTo>
                  <a:lnTo>
                    <a:pt x="1430" y="190"/>
                  </a:lnTo>
                  <a:close/>
                </a:path>
              </a:pathLst>
            </a:custGeom>
            <a:solidFill>
              <a:srgbClr val="F89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201"/>
            <p:cNvSpPr>
              <a:spLocks/>
            </p:cNvSpPr>
            <p:nvPr/>
          </p:nvSpPr>
          <p:spPr bwMode="auto">
            <a:xfrm>
              <a:off x="4311" y="1687"/>
              <a:ext cx="1" cy="2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202"/>
            <p:cNvSpPr>
              <a:spLocks/>
            </p:cNvSpPr>
            <p:nvPr/>
          </p:nvSpPr>
          <p:spPr bwMode="auto">
            <a:xfrm>
              <a:off x="4296" y="1680"/>
              <a:ext cx="194" cy="65"/>
            </a:xfrm>
            <a:custGeom>
              <a:avLst/>
              <a:gdLst>
                <a:gd name="T0" fmla="*/ 184 w 194"/>
                <a:gd name="T1" fmla="*/ 30 h 65"/>
                <a:gd name="T2" fmla="*/ 184 w 194"/>
                <a:gd name="T3" fmla="*/ 30 h 65"/>
                <a:gd name="T4" fmla="*/ 164 w 194"/>
                <a:gd name="T5" fmla="*/ 35 h 65"/>
                <a:gd name="T6" fmla="*/ 144 w 194"/>
                <a:gd name="T7" fmla="*/ 39 h 65"/>
                <a:gd name="T8" fmla="*/ 119 w 194"/>
                <a:gd name="T9" fmla="*/ 39 h 65"/>
                <a:gd name="T10" fmla="*/ 92 w 194"/>
                <a:gd name="T11" fmla="*/ 39 h 65"/>
                <a:gd name="T12" fmla="*/ 77 w 194"/>
                <a:gd name="T13" fmla="*/ 37 h 65"/>
                <a:gd name="T14" fmla="*/ 62 w 194"/>
                <a:gd name="T15" fmla="*/ 32 h 65"/>
                <a:gd name="T16" fmla="*/ 47 w 194"/>
                <a:gd name="T17" fmla="*/ 28 h 65"/>
                <a:gd name="T18" fmla="*/ 32 w 194"/>
                <a:gd name="T19" fmla="*/ 21 h 65"/>
                <a:gd name="T20" fmla="*/ 20 w 194"/>
                <a:gd name="T21" fmla="*/ 11 h 65"/>
                <a:gd name="T22" fmla="*/ 7 w 194"/>
                <a:gd name="T23" fmla="*/ 0 h 65"/>
                <a:gd name="T24" fmla="*/ 7 w 194"/>
                <a:gd name="T25" fmla="*/ 0 h 65"/>
                <a:gd name="T26" fmla="*/ 2 w 194"/>
                <a:gd name="T27" fmla="*/ 4 h 65"/>
                <a:gd name="T28" fmla="*/ 0 w 194"/>
                <a:gd name="T29" fmla="*/ 11 h 65"/>
                <a:gd name="T30" fmla="*/ 2 w 194"/>
                <a:gd name="T31" fmla="*/ 21 h 65"/>
                <a:gd name="T32" fmla="*/ 2 w 194"/>
                <a:gd name="T33" fmla="*/ 21 h 65"/>
                <a:gd name="T34" fmla="*/ 7 w 194"/>
                <a:gd name="T35" fmla="*/ 25 h 65"/>
                <a:gd name="T36" fmla="*/ 20 w 194"/>
                <a:gd name="T37" fmla="*/ 35 h 65"/>
                <a:gd name="T38" fmla="*/ 40 w 194"/>
                <a:gd name="T39" fmla="*/ 46 h 65"/>
                <a:gd name="T40" fmla="*/ 62 w 194"/>
                <a:gd name="T41" fmla="*/ 53 h 65"/>
                <a:gd name="T42" fmla="*/ 89 w 194"/>
                <a:gd name="T43" fmla="*/ 60 h 65"/>
                <a:gd name="T44" fmla="*/ 122 w 194"/>
                <a:gd name="T45" fmla="*/ 65 h 65"/>
                <a:gd name="T46" fmla="*/ 139 w 194"/>
                <a:gd name="T47" fmla="*/ 62 h 65"/>
                <a:gd name="T48" fmla="*/ 154 w 194"/>
                <a:gd name="T49" fmla="*/ 62 h 65"/>
                <a:gd name="T50" fmla="*/ 171 w 194"/>
                <a:gd name="T51" fmla="*/ 58 h 65"/>
                <a:gd name="T52" fmla="*/ 189 w 194"/>
                <a:gd name="T53" fmla="*/ 51 h 65"/>
                <a:gd name="T54" fmla="*/ 189 w 194"/>
                <a:gd name="T55" fmla="*/ 51 h 65"/>
                <a:gd name="T56" fmla="*/ 191 w 194"/>
                <a:gd name="T57" fmla="*/ 51 h 65"/>
                <a:gd name="T58" fmla="*/ 194 w 194"/>
                <a:gd name="T59" fmla="*/ 44 h 65"/>
                <a:gd name="T60" fmla="*/ 194 w 194"/>
                <a:gd name="T61" fmla="*/ 41 h 65"/>
                <a:gd name="T62" fmla="*/ 191 w 194"/>
                <a:gd name="T63" fmla="*/ 37 h 65"/>
                <a:gd name="T64" fmla="*/ 189 w 194"/>
                <a:gd name="T65" fmla="*/ 35 h 65"/>
                <a:gd name="T66" fmla="*/ 184 w 194"/>
                <a:gd name="T67" fmla="*/ 30 h 65"/>
                <a:gd name="T68" fmla="*/ 184 w 194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65">
                  <a:moveTo>
                    <a:pt x="184" y="30"/>
                  </a:moveTo>
                  <a:lnTo>
                    <a:pt x="184" y="30"/>
                  </a:lnTo>
                  <a:lnTo>
                    <a:pt x="164" y="35"/>
                  </a:lnTo>
                  <a:lnTo>
                    <a:pt x="144" y="39"/>
                  </a:lnTo>
                  <a:lnTo>
                    <a:pt x="119" y="39"/>
                  </a:lnTo>
                  <a:lnTo>
                    <a:pt x="92" y="39"/>
                  </a:lnTo>
                  <a:lnTo>
                    <a:pt x="77" y="37"/>
                  </a:lnTo>
                  <a:lnTo>
                    <a:pt x="62" y="32"/>
                  </a:lnTo>
                  <a:lnTo>
                    <a:pt x="47" y="28"/>
                  </a:lnTo>
                  <a:lnTo>
                    <a:pt x="32" y="21"/>
                  </a:lnTo>
                  <a:lnTo>
                    <a:pt x="20" y="1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4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7" y="25"/>
                  </a:lnTo>
                  <a:lnTo>
                    <a:pt x="20" y="35"/>
                  </a:lnTo>
                  <a:lnTo>
                    <a:pt x="40" y="46"/>
                  </a:lnTo>
                  <a:lnTo>
                    <a:pt x="62" y="53"/>
                  </a:lnTo>
                  <a:lnTo>
                    <a:pt x="89" y="60"/>
                  </a:lnTo>
                  <a:lnTo>
                    <a:pt x="122" y="65"/>
                  </a:lnTo>
                  <a:lnTo>
                    <a:pt x="139" y="62"/>
                  </a:lnTo>
                  <a:lnTo>
                    <a:pt x="154" y="62"/>
                  </a:lnTo>
                  <a:lnTo>
                    <a:pt x="171" y="58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91" y="51"/>
                  </a:lnTo>
                  <a:lnTo>
                    <a:pt x="194" y="44"/>
                  </a:lnTo>
                  <a:lnTo>
                    <a:pt x="194" y="41"/>
                  </a:lnTo>
                  <a:lnTo>
                    <a:pt x="191" y="37"/>
                  </a:lnTo>
                  <a:lnTo>
                    <a:pt x="189" y="35"/>
                  </a:lnTo>
                  <a:lnTo>
                    <a:pt x="184" y="30"/>
                  </a:lnTo>
                  <a:lnTo>
                    <a:pt x="18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203"/>
            <p:cNvSpPr>
              <a:spLocks/>
            </p:cNvSpPr>
            <p:nvPr/>
          </p:nvSpPr>
          <p:spPr bwMode="auto">
            <a:xfrm>
              <a:off x="4212" y="1636"/>
              <a:ext cx="101" cy="85"/>
            </a:xfrm>
            <a:custGeom>
              <a:avLst/>
              <a:gdLst>
                <a:gd name="T0" fmla="*/ 101 w 101"/>
                <a:gd name="T1" fmla="*/ 48 h 85"/>
                <a:gd name="T2" fmla="*/ 96 w 101"/>
                <a:gd name="T3" fmla="*/ 32 h 85"/>
                <a:gd name="T4" fmla="*/ 99 w 101"/>
                <a:gd name="T5" fmla="*/ 23 h 85"/>
                <a:gd name="T6" fmla="*/ 99 w 101"/>
                <a:gd name="T7" fmla="*/ 4 h 85"/>
                <a:gd name="T8" fmla="*/ 86 w 101"/>
                <a:gd name="T9" fmla="*/ 2 h 85"/>
                <a:gd name="T10" fmla="*/ 84 w 101"/>
                <a:gd name="T11" fmla="*/ 4 h 85"/>
                <a:gd name="T12" fmla="*/ 79 w 101"/>
                <a:gd name="T13" fmla="*/ 16 h 85"/>
                <a:gd name="T14" fmla="*/ 82 w 101"/>
                <a:gd name="T15" fmla="*/ 25 h 85"/>
                <a:gd name="T16" fmla="*/ 82 w 101"/>
                <a:gd name="T17" fmla="*/ 30 h 85"/>
                <a:gd name="T18" fmla="*/ 79 w 101"/>
                <a:gd name="T19" fmla="*/ 32 h 85"/>
                <a:gd name="T20" fmla="*/ 59 w 101"/>
                <a:gd name="T21" fmla="*/ 25 h 85"/>
                <a:gd name="T22" fmla="*/ 37 w 101"/>
                <a:gd name="T23" fmla="*/ 11 h 85"/>
                <a:gd name="T24" fmla="*/ 29 w 101"/>
                <a:gd name="T25" fmla="*/ 4 h 85"/>
                <a:gd name="T26" fmla="*/ 12 w 101"/>
                <a:gd name="T27" fmla="*/ 0 h 85"/>
                <a:gd name="T28" fmla="*/ 10 w 101"/>
                <a:gd name="T29" fmla="*/ 4 h 85"/>
                <a:gd name="T30" fmla="*/ 7 w 101"/>
                <a:gd name="T31" fmla="*/ 9 h 85"/>
                <a:gd name="T32" fmla="*/ 14 w 101"/>
                <a:gd name="T33" fmla="*/ 21 h 85"/>
                <a:gd name="T34" fmla="*/ 49 w 101"/>
                <a:gd name="T35" fmla="*/ 41 h 85"/>
                <a:gd name="T36" fmla="*/ 52 w 101"/>
                <a:gd name="T37" fmla="*/ 44 h 85"/>
                <a:gd name="T38" fmla="*/ 44 w 101"/>
                <a:gd name="T39" fmla="*/ 46 h 85"/>
                <a:gd name="T40" fmla="*/ 34 w 101"/>
                <a:gd name="T41" fmla="*/ 44 h 85"/>
                <a:gd name="T42" fmla="*/ 29 w 101"/>
                <a:gd name="T43" fmla="*/ 39 h 85"/>
                <a:gd name="T44" fmla="*/ 24 w 101"/>
                <a:gd name="T45" fmla="*/ 32 h 85"/>
                <a:gd name="T46" fmla="*/ 12 w 101"/>
                <a:gd name="T47" fmla="*/ 25 h 85"/>
                <a:gd name="T48" fmla="*/ 2 w 101"/>
                <a:gd name="T49" fmla="*/ 28 h 85"/>
                <a:gd name="T50" fmla="*/ 0 w 101"/>
                <a:gd name="T51" fmla="*/ 30 h 85"/>
                <a:gd name="T52" fmla="*/ 2 w 101"/>
                <a:gd name="T53" fmla="*/ 41 h 85"/>
                <a:gd name="T54" fmla="*/ 7 w 101"/>
                <a:gd name="T55" fmla="*/ 46 h 85"/>
                <a:gd name="T56" fmla="*/ 29 w 101"/>
                <a:gd name="T57" fmla="*/ 58 h 85"/>
                <a:gd name="T58" fmla="*/ 47 w 101"/>
                <a:gd name="T59" fmla="*/ 60 h 85"/>
                <a:gd name="T60" fmla="*/ 52 w 101"/>
                <a:gd name="T61" fmla="*/ 65 h 85"/>
                <a:gd name="T62" fmla="*/ 47 w 101"/>
                <a:gd name="T63" fmla="*/ 69 h 85"/>
                <a:gd name="T64" fmla="*/ 44 w 101"/>
                <a:gd name="T65" fmla="*/ 74 h 85"/>
                <a:gd name="T66" fmla="*/ 42 w 101"/>
                <a:gd name="T67" fmla="*/ 69 h 85"/>
                <a:gd name="T68" fmla="*/ 34 w 101"/>
                <a:gd name="T69" fmla="*/ 67 h 85"/>
                <a:gd name="T70" fmla="*/ 24 w 101"/>
                <a:gd name="T71" fmla="*/ 74 h 85"/>
                <a:gd name="T72" fmla="*/ 24 w 101"/>
                <a:gd name="T73" fmla="*/ 76 h 85"/>
                <a:gd name="T74" fmla="*/ 32 w 101"/>
                <a:gd name="T75" fmla="*/ 85 h 85"/>
                <a:gd name="T76" fmla="*/ 42 w 101"/>
                <a:gd name="T77" fmla="*/ 85 h 85"/>
                <a:gd name="T78" fmla="*/ 57 w 101"/>
                <a:gd name="T79" fmla="*/ 85 h 85"/>
                <a:gd name="T80" fmla="*/ 82 w 101"/>
                <a:gd name="T81" fmla="*/ 74 h 85"/>
                <a:gd name="T82" fmla="*/ 94 w 101"/>
                <a:gd name="T83" fmla="*/ 65 h 85"/>
                <a:gd name="T84" fmla="*/ 101 w 101"/>
                <a:gd name="T85" fmla="*/ 55 h 85"/>
                <a:gd name="T86" fmla="*/ 101 w 101"/>
                <a:gd name="T87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85">
                  <a:moveTo>
                    <a:pt x="101" y="48"/>
                  </a:moveTo>
                  <a:lnTo>
                    <a:pt x="101" y="48"/>
                  </a:lnTo>
                  <a:lnTo>
                    <a:pt x="99" y="41"/>
                  </a:lnTo>
                  <a:lnTo>
                    <a:pt x="96" y="32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99" y="11"/>
                  </a:lnTo>
                  <a:lnTo>
                    <a:pt x="99" y="4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2" y="7"/>
                  </a:lnTo>
                  <a:lnTo>
                    <a:pt x="79" y="16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82" y="30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9" y="32"/>
                  </a:lnTo>
                  <a:lnTo>
                    <a:pt x="59" y="25"/>
                  </a:lnTo>
                  <a:lnTo>
                    <a:pt x="47" y="1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4" y="21"/>
                  </a:lnTo>
                  <a:lnTo>
                    <a:pt x="24" y="28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4" y="44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9" y="28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19" y="53"/>
                  </a:lnTo>
                  <a:lnTo>
                    <a:pt x="29" y="58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52" y="62"/>
                  </a:lnTo>
                  <a:lnTo>
                    <a:pt x="52" y="65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7" y="72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34" y="67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7" y="81"/>
                  </a:lnTo>
                  <a:lnTo>
                    <a:pt x="32" y="85"/>
                  </a:lnTo>
                  <a:lnTo>
                    <a:pt x="34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57" y="85"/>
                  </a:lnTo>
                  <a:lnTo>
                    <a:pt x="67" y="81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94" y="65"/>
                  </a:lnTo>
                  <a:lnTo>
                    <a:pt x="99" y="60"/>
                  </a:lnTo>
                  <a:lnTo>
                    <a:pt x="101" y="55"/>
                  </a:lnTo>
                  <a:lnTo>
                    <a:pt x="101" y="48"/>
                  </a:lnTo>
                  <a:lnTo>
                    <a:pt x="10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204"/>
            <p:cNvSpPr>
              <a:spLocks/>
            </p:cNvSpPr>
            <p:nvPr/>
          </p:nvSpPr>
          <p:spPr bwMode="auto">
            <a:xfrm>
              <a:off x="5284" y="1684"/>
              <a:ext cx="3" cy="1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0 w 3"/>
                <a:gd name="T4" fmla="*/ 0 w 3"/>
                <a:gd name="T5" fmla="*/ 0 w 3"/>
                <a:gd name="T6" fmla="*/ 3 w 3"/>
                <a:gd name="T7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CD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205"/>
            <p:cNvSpPr>
              <a:spLocks/>
            </p:cNvSpPr>
            <p:nvPr/>
          </p:nvSpPr>
          <p:spPr bwMode="auto">
            <a:xfrm>
              <a:off x="5105" y="1675"/>
              <a:ext cx="194" cy="65"/>
            </a:xfrm>
            <a:custGeom>
              <a:avLst/>
              <a:gdLst>
                <a:gd name="T0" fmla="*/ 10 w 194"/>
                <a:gd name="T1" fmla="*/ 30 h 65"/>
                <a:gd name="T2" fmla="*/ 10 w 194"/>
                <a:gd name="T3" fmla="*/ 30 h 65"/>
                <a:gd name="T4" fmla="*/ 30 w 194"/>
                <a:gd name="T5" fmla="*/ 35 h 65"/>
                <a:gd name="T6" fmla="*/ 50 w 194"/>
                <a:gd name="T7" fmla="*/ 40 h 65"/>
                <a:gd name="T8" fmla="*/ 75 w 194"/>
                <a:gd name="T9" fmla="*/ 42 h 65"/>
                <a:gd name="T10" fmla="*/ 102 w 194"/>
                <a:gd name="T11" fmla="*/ 40 h 65"/>
                <a:gd name="T12" fmla="*/ 117 w 194"/>
                <a:gd name="T13" fmla="*/ 37 h 65"/>
                <a:gd name="T14" fmla="*/ 132 w 194"/>
                <a:gd name="T15" fmla="*/ 35 h 65"/>
                <a:gd name="T16" fmla="*/ 147 w 194"/>
                <a:gd name="T17" fmla="*/ 28 h 65"/>
                <a:gd name="T18" fmla="*/ 162 w 194"/>
                <a:gd name="T19" fmla="*/ 21 h 65"/>
                <a:gd name="T20" fmla="*/ 177 w 194"/>
                <a:gd name="T21" fmla="*/ 12 h 65"/>
                <a:gd name="T22" fmla="*/ 189 w 194"/>
                <a:gd name="T23" fmla="*/ 0 h 65"/>
                <a:gd name="T24" fmla="*/ 189 w 194"/>
                <a:gd name="T25" fmla="*/ 0 h 65"/>
                <a:gd name="T26" fmla="*/ 192 w 194"/>
                <a:gd name="T27" fmla="*/ 5 h 65"/>
                <a:gd name="T28" fmla="*/ 194 w 194"/>
                <a:gd name="T29" fmla="*/ 12 h 65"/>
                <a:gd name="T30" fmla="*/ 194 w 194"/>
                <a:gd name="T31" fmla="*/ 21 h 65"/>
                <a:gd name="T32" fmla="*/ 194 w 194"/>
                <a:gd name="T33" fmla="*/ 21 h 65"/>
                <a:gd name="T34" fmla="*/ 187 w 194"/>
                <a:gd name="T35" fmla="*/ 28 h 65"/>
                <a:gd name="T36" fmla="*/ 174 w 194"/>
                <a:gd name="T37" fmla="*/ 37 h 65"/>
                <a:gd name="T38" fmla="*/ 157 w 194"/>
                <a:gd name="T39" fmla="*/ 46 h 65"/>
                <a:gd name="T40" fmla="*/ 132 w 194"/>
                <a:gd name="T41" fmla="*/ 56 h 65"/>
                <a:gd name="T42" fmla="*/ 105 w 194"/>
                <a:gd name="T43" fmla="*/ 63 h 65"/>
                <a:gd name="T44" fmla="*/ 72 w 194"/>
                <a:gd name="T45" fmla="*/ 65 h 65"/>
                <a:gd name="T46" fmla="*/ 57 w 194"/>
                <a:gd name="T47" fmla="*/ 65 h 65"/>
                <a:gd name="T48" fmla="*/ 40 w 194"/>
                <a:gd name="T49" fmla="*/ 63 h 65"/>
                <a:gd name="T50" fmla="*/ 23 w 194"/>
                <a:gd name="T51" fmla="*/ 58 h 65"/>
                <a:gd name="T52" fmla="*/ 5 w 194"/>
                <a:gd name="T53" fmla="*/ 53 h 65"/>
                <a:gd name="T54" fmla="*/ 5 w 194"/>
                <a:gd name="T55" fmla="*/ 53 h 65"/>
                <a:gd name="T56" fmla="*/ 3 w 194"/>
                <a:gd name="T57" fmla="*/ 51 h 65"/>
                <a:gd name="T58" fmla="*/ 0 w 194"/>
                <a:gd name="T59" fmla="*/ 46 h 65"/>
                <a:gd name="T60" fmla="*/ 0 w 194"/>
                <a:gd name="T61" fmla="*/ 42 h 65"/>
                <a:gd name="T62" fmla="*/ 3 w 194"/>
                <a:gd name="T63" fmla="*/ 40 h 65"/>
                <a:gd name="T64" fmla="*/ 5 w 194"/>
                <a:gd name="T65" fmla="*/ 35 h 65"/>
                <a:gd name="T66" fmla="*/ 10 w 194"/>
                <a:gd name="T67" fmla="*/ 30 h 65"/>
                <a:gd name="T68" fmla="*/ 10 w 194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65">
                  <a:moveTo>
                    <a:pt x="10" y="30"/>
                  </a:moveTo>
                  <a:lnTo>
                    <a:pt x="10" y="30"/>
                  </a:lnTo>
                  <a:lnTo>
                    <a:pt x="30" y="35"/>
                  </a:lnTo>
                  <a:lnTo>
                    <a:pt x="50" y="40"/>
                  </a:lnTo>
                  <a:lnTo>
                    <a:pt x="75" y="42"/>
                  </a:lnTo>
                  <a:lnTo>
                    <a:pt x="102" y="40"/>
                  </a:lnTo>
                  <a:lnTo>
                    <a:pt x="117" y="37"/>
                  </a:lnTo>
                  <a:lnTo>
                    <a:pt x="132" y="35"/>
                  </a:lnTo>
                  <a:lnTo>
                    <a:pt x="147" y="28"/>
                  </a:lnTo>
                  <a:lnTo>
                    <a:pt x="162" y="21"/>
                  </a:lnTo>
                  <a:lnTo>
                    <a:pt x="177" y="12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2" y="5"/>
                  </a:lnTo>
                  <a:lnTo>
                    <a:pt x="194" y="12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87" y="28"/>
                  </a:lnTo>
                  <a:lnTo>
                    <a:pt x="174" y="37"/>
                  </a:lnTo>
                  <a:lnTo>
                    <a:pt x="157" y="46"/>
                  </a:lnTo>
                  <a:lnTo>
                    <a:pt x="132" y="56"/>
                  </a:lnTo>
                  <a:lnTo>
                    <a:pt x="105" y="63"/>
                  </a:lnTo>
                  <a:lnTo>
                    <a:pt x="72" y="65"/>
                  </a:lnTo>
                  <a:lnTo>
                    <a:pt x="57" y="65"/>
                  </a:lnTo>
                  <a:lnTo>
                    <a:pt x="40" y="63"/>
                  </a:lnTo>
                  <a:lnTo>
                    <a:pt x="23" y="5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5" y="35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206"/>
            <p:cNvSpPr>
              <a:spLocks/>
            </p:cNvSpPr>
            <p:nvPr/>
          </p:nvSpPr>
          <p:spPr bwMode="auto">
            <a:xfrm>
              <a:off x="5284" y="1631"/>
              <a:ext cx="99" cy="86"/>
            </a:xfrm>
            <a:custGeom>
              <a:avLst/>
              <a:gdLst>
                <a:gd name="T0" fmla="*/ 0 w 99"/>
                <a:gd name="T1" fmla="*/ 51 h 86"/>
                <a:gd name="T2" fmla="*/ 3 w 99"/>
                <a:gd name="T3" fmla="*/ 33 h 86"/>
                <a:gd name="T4" fmla="*/ 3 w 99"/>
                <a:gd name="T5" fmla="*/ 23 h 86"/>
                <a:gd name="T6" fmla="*/ 0 w 99"/>
                <a:gd name="T7" fmla="*/ 7 h 86"/>
                <a:gd name="T8" fmla="*/ 13 w 99"/>
                <a:gd name="T9" fmla="*/ 3 h 86"/>
                <a:gd name="T10" fmla="*/ 15 w 99"/>
                <a:gd name="T11" fmla="*/ 5 h 86"/>
                <a:gd name="T12" fmla="*/ 20 w 99"/>
                <a:gd name="T13" fmla="*/ 16 h 86"/>
                <a:gd name="T14" fmla="*/ 20 w 99"/>
                <a:gd name="T15" fmla="*/ 26 h 86"/>
                <a:gd name="T16" fmla="*/ 18 w 99"/>
                <a:gd name="T17" fmla="*/ 33 h 86"/>
                <a:gd name="T18" fmla="*/ 22 w 99"/>
                <a:gd name="T19" fmla="*/ 35 h 86"/>
                <a:gd name="T20" fmla="*/ 42 w 99"/>
                <a:gd name="T21" fmla="*/ 28 h 86"/>
                <a:gd name="T22" fmla="*/ 62 w 99"/>
                <a:gd name="T23" fmla="*/ 12 h 86"/>
                <a:gd name="T24" fmla="*/ 72 w 99"/>
                <a:gd name="T25" fmla="*/ 5 h 86"/>
                <a:gd name="T26" fmla="*/ 87 w 99"/>
                <a:gd name="T27" fmla="*/ 0 h 86"/>
                <a:gd name="T28" fmla="*/ 92 w 99"/>
                <a:gd name="T29" fmla="*/ 7 h 86"/>
                <a:gd name="T30" fmla="*/ 92 w 99"/>
                <a:gd name="T31" fmla="*/ 12 h 86"/>
                <a:gd name="T32" fmla="*/ 85 w 99"/>
                <a:gd name="T33" fmla="*/ 23 h 86"/>
                <a:gd name="T34" fmla="*/ 50 w 99"/>
                <a:gd name="T35" fmla="*/ 42 h 86"/>
                <a:gd name="T36" fmla="*/ 47 w 99"/>
                <a:gd name="T37" fmla="*/ 44 h 86"/>
                <a:gd name="T38" fmla="*/ 57 w 99"/>
                <a:gd name="T39" fmla="*/ 46 h 86"/>
                <a:gd name="T40" fmla="*/ 67 w 99"/>
                <a:gd name="T41" fmla="*/ 44 h 86"/>
                <a:gd name="T42" fmla="*/ 72 w 99"/>
                <a:gd name="T43" fmla="*/ 40 h 86"/>
                <a:gd name="T44" fmla="*/ 75 w 99"/>
                <a:gd name="T45" fmla="*/ 35 h 86"/>
                <a:gd name="T46" fmla="*/ 87 w 99"/>
                <a:gd name="T47" fmla="*/ 26 h 86"/>
                <a:gd name="T48" fmla="*/ 97 w 99"/>
                <a:gd name="T49" fmla="*/ 28 h 86"/>
                <a:gd name="T50" fmla="*/ 99 w 99"/>
                <a:gd name="T51" fmla="*/ 33 h 86"/>
                <a:gd name="T52" fmla="*/ 97 w 99"/>
                <a:gd name="T53" fmla="*/ 42 h 86"/>
                <a:gd name="T54" fmla="*/ 92 w 99"/>
                <a:gd name="T55" fmla="*/ 46 h 86"/>
                <a:gd name="T56" fmla="*/ 72 w 99"/>
                <a:gd name="T57" fmla="*/ 58 h 86"/>
                <a:gd name="T58" fmla="*/ 52 w 99"/>
                <a:gd name="T59" fmla="*/ 63 h 86"/>
                <a:gd name="T60" fmla="*/ 47 w 99"/>
                <a:gd name="T61" fmla="*/ 65 h 86"/>
                <a:gd name="T62" fmla="*/ 52 w 99"/>
                <a:gd name="T63" fmla="*/ 70 h 86"/>
                <a:gd name="T64" fmla="*/ 55 w 99"/>
                <a:gd name="T65" fmla="*/ 74 h 86"/>
                <a:gd name="T66" fmla="*/ 60 w 99"/>
                <a:gd name="T67" fmla="*/ 70 h 86"/>
                <a:gd name="T68" fmla="*/ 67 w 99"/>
                <a:gd name="T69" fmla="*/ 67 h 86"/>
                <a:gd name="T70" fmla="*/ 75 w 99"/>
                <a:gd name="T71" fmla="*/ 74 h 86"/>
                <a:gd name="T72" fmla="*/ 75 w 99"/>
                <a:gd name="T73" fmla="*/ 77 h 86"/>
                <a:gd name="T74" fmla="*/ 70 w 99"/>
                <a:gd name="T75" fmla="*/ 86 h 86"/>
                <a:gd name="T76" fmla="*/ 57 w 99"/>
                <a:gd name="T77" fmla="*/ 86 h 86"/>
                <a:gd name="T78" fmla="*/ 42 w 99"/>
                <a:gd name="T79" fmla="*/ 86 h 86"/>
                <a:gd name="T80" fmla="*/ 18 w 99"/>
                <a:gd name="T81" fmla="*/ 74 h 86"/>
                <a:gd name="T82" fmla="*/ 5 w 99"/>
                <a:gd name="T83" fmla="*/ 65 h 86"/>
                <a:gd name="T84" fmla="*/ 0 w 99"/>
                <a:gd name="T85" fmla="*/ 56 h 86"/>
                <a:gd name="T86" fmla="*/ 0 w 99"/>
                <a:gd name="T87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86">
                  <a:moveTo>
                    <a:pt x="0" y="51"/>
                  </a:moveTo>
                  <a:lnTo>
                    <a:pt x="0" y="51"/>
                  </a:lnTo>
                  <a:lnTo>
                    <a:pt x="3" y="42"/>
                  </a:lnTo>
                  <a:lnTo>
                    <a:pt x="3" y="3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14"/>
                  </a:lnTo>
                  <a:lnTo>
                    <a:pt x="0" y="7"/>
                  </a:lnTo>
                  <a:lnTo>
                    <a:pt x="5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0" y="1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2" y="21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72" y="5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0" y="3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23"/>
                  </a:lnTo>
                  <a:lnTo>
                    <a:pt x="75" y="30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7" y="44"/>
                  </a:lnTo>
                  <a:lnTo>
                    <a:pt x="50" y="46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2" y="40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82" y="28"/>
                  </a:lnTo>
                  <a:lnTo>
                    <a:pt x="87" y="26"/>
                  </a:lnTo>
                  <a:lnTo>
                    <a:pt x="94" y="26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9" y="33"/>
                  </a:lnTo>
                  <a:lnTo>
                    <a:pt x="99" y="37"/>
                  </a:lnTo>
                  <a:lnTo>
                    <a:pt x="97" y="42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2" y="56"/>
                  </a:lnTo>
                  <a:lnTo>
                    <a:pt x="72" y="58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47" y="65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7" y="67"/>
                  </a:lnTo>
                  <a:lnTo>
                    <a:pt x="72" y="70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7"/>
                  </a:lnTo>
                  <a:lnTo>
                    <a:pt x="75" y="81"/>
                  </a:lnTo>
                  <a:lnTo>
                    <a:pt x="70" y="86"/>
                  </a:lnTo>
                  <a:lnTo>
                    <a:pt x="65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42" y="86"/>
                  </a:lnTo>
                  <a:lnTo>
                    <a:pt x="32" y="8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5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207"/>
            <p:cNvSpPr>
              <a:spLocks/>
            </p:cNvSpPr>
            <p:nvPr/>
          </p:nvSpPr>
          <p:spPr bwMode="auto">
            <a:xfrm>
              <a:off x="4405" y="1092"/>
              <a:ext cx="807" cy="835"/>
            </a:xfrm>
            <a:custGeom>
              <a:avLst/>
              <a:gdLst>
                <a:gd name="T0" fmla="*/ 807 w 807"/>
                <a:gd name="T1" fmla="*/ 419 h 835"/>
                <a:gd name="T2" fmla="*/ 797 w 807"/>
                <a:gd name="T3" fmla="*/ 502 h 835"/>
                <a:gd name="T4" fmla="*/ 775 w 807"/>
                <a:gd name="T5" fmla="*/ 581 h 835"/>
                <a:gd name="T6" fmla="*/ 738 w 807"/>
                <a:gd name="T7" fmla="*/ 653 h 835"/>
                <a:gd name="T8" fmla="*/ 688 w 807"/>
                <a:gd name="T9" fmla="*/ 713 h 835"/>
                <a:gd name="T10" fmla="*/ 628 w 807"/>
                <a:gd name="T11" fmla="*/ 764 h 835"/>
                <a:gd name="T12" fmla="*/ 559 w 807"/>
                <a:gd name="T13" fmla="*/ 803 h 835"/>
                <a:gd name="T14" fmla="*/ 484 w 807"/>
                <a:gd name="T15" fmla="*/ 829 h 835"/>
                <a:gd name="T16" fmla="*/ 402 w 807"/>
                <a:gd name="T17" fmla="*/ 835 h 835"/>
                <a:gd name="T18" fmla="*/ 363 w 807"/>
                <a:gd name="T19" fmla="*/ 833 h 835"/>
                <a:gd name="T20" fmla="*/ 283 w 807"/>
                <a:gd name="T21" fmla="*/ 817 h 835"/>
                <a:gd name="T22" fmla="*/ 211 w 807"/>
                <a:gd name="T23" fmla="*/ 787 h 835"/>
                <a:gd name="T24" fmla="*/ 147 w 807"/>
                <a:gd name="T25" fmla="*/ 741 h 835"/>
                <a:gd name="T26" fmla="*/ 92 w 807"/>
                <a:gd name="T27" fmla="*/ 685 h 835"/>
                <a:gd name="T28" fmla="*/ 47 w 807"/>
                <a:gd name="T29" fmla="*/ 618 h 835"/>
                <a:gd name="T30" fmla="*/ 18 w 807"/>
                <a:gd name="T31" fmla="*/ 542 h 835"/>
                <a:gd name="T32" fmla="*/ 3 w 807"/>
                <a:gd name="T33" fmla="*/ 461 h 835"/>
                <a:gd name="T34" fmla="*/ 0 w 807"/>
                <a:gd name="T35" fmla="*/ 419 h 835"/>
                <a:gd name="T36" fmla="*/ 8 w 807"/>
                <a:gd name="T37" fmla="*/ 333 h 835"/>
                <a:gd name="T38" fmla="*/ 30 w 807"/>
                <a:gd name="T39" fmla="*/ 255 h 835"/>
                <a:gd name="T40" fmla="*/ 67 w 807"/>
                <a:gd name="T41" fmla="*/ 185 h 835"/>
                <a:gd name="T42" fmla="*/ 117 w 807"/>
                <a:gd name="T43" fmla="*/ 123 h 835"/>
                <a:gd name="T44" fmla="*/ 177 w 807"/>
                <a:gd name="T45" fmla="*/ 72 h 835"/>
                <a:gd name="T46" fmla="*/ 246 w 807"/>
                <a:gd name="T47" fmla="*/ 32 h 835"/>
                <a:gd name="T48" fmla="*/ 321 w 807"/>
                <a:gd name="T49" fmla="*/ 9 h 835"/>
                <a:gd name="T50" fmla="*/ 402 w 807"/>
                <a:gd name="T51" fmla="*/ 0 h 835"/>
                <a:gd name="T52" fmla="*/ 445 w 807"/>
                <a:gd name="T53" fmla="*/ 2 h 835"/>
                <a:gd name="T54" fmla="*/ 524 w 807"/>
                <a:gd name="T55" fmla="*/ 18 h 835"/>
                <a:gd name="T56" fmla="*/ 596 w 807"/>
                <a:gd name="T57" fmla="*/ 51 h 835"/>
                <a:gd name="T58" fmla="*/ 661 w 807"/>
                <a:gd name="T59" fmla="*/ 95 h 835"/>
                <a:gd name="T60" fmla="*/ 715 w 807"/>
                <a:gd name="T61" fmla="*/ 153 h 835"/>
                <a:gd name="T62" fmla="*/ 757 w 807"/>
                <a:gd name="T63" fmla="*/ 217 h 835"/>
                <a:gd name="T64" fmla="*/ 787 w 807"/>
                <a:gd name="T65" fmla="*/ 294 h 835"/>
                <a:gd name="T66" fmla="*/ 805 w 807"/>
                <a:gd name="T67" fmla="*/ 375 h 835"/>
                <a:gd name="T68" fmla="*/ 807 w 807"/>
                <a:gd name="T69" fmla="*/ 4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7" h="835">
                  <a:moveTo>
                    <a:pt x="807" y="419"/>
                  </a:moveTo>
                  <a:lnTo>
                    <a:pt x="807" y="419"/>
                  </a:lnTo>
                  <a:lnTo>
                    <a:pt x="805" y="461"/>
                  </a:lnTo>
                  <a:lnTo>
                    <a:pt x="797" y="502"/>
                  </a:lnTo>
                  <a:lnTo>
                    <a:pt x="787" y="542"/>
                  </a:lnTo>
                  <a:lnTo>
                    <a:pt x="775" y="581"/>
                  </a:lnTo>
                  <a:lnTo>
                    <a:pt x="757" y="618"/>
                  </a:lnTo>
                  <a:lnTo>
                    <a:pt x="738" y="653"/>
                  </a:lnTo>
                  <a:lnTo>
                    <a:pt x="715" y="685"/>
                  </a:lnTo>
                  <a:lnTo>
                    <a:pt x="688" y="713"/>
                  </a:lnTo>
                  <a:lnTo>
                    <a:pt x="661" y="741"/>
                  </a:lnTo>
                  <a:lnTo>
                    <a:pt x="628" y="764"/>
                  </a:lnTo>
                  <a:lnTo>
                    <a:pt x="596" y="787"/>
                  </a:lnTo>
                  <a:lnTo>
                    <a:pt x="559" y="803"/>
                  </a:lnTo>
                  <a:lnTo>
                    <a:pt x="524" y="817"/>
                  </a:lnTo>
                  <a:lnTo>
                    <a:pt x="484" y="829"/>
                  </a:lnTo>
                  <a:lnTo>
                    <a:pt x="445" y="833"/>
                  </a:lnTo>
                  <a:lnTo>
                    <a:pt x="402" y="835"/>
                  </a:lnTo>
                  <a:lnTo>
                    <a:pt x="402" y="835"/>
                  </a:lnTo>
                  <a:lnTo>
                    <a:pt x="363" y="833"/>
                  </a:lnTo>
                  <a:lnTo>
                    <a:pt x="321" y="829"/>
                  </a:lnTo>
                  <a:lnTo>
                    <a:pt x="283" y="817"/>
                  </a:lnTo>
                  <a:lnTo>
                    <a:pt x="246" y="803"/>
                  </a:lnTo>
                  <a:lnTo>
                    <a:pt x="211" y="787"/>
                  </a:lnTo>
                  <a:lnTo>
                    <a:pt x="177" y="764"/>
                  </a:lnTo>
                  <a:lnTo>
                    <a:pt x="147" y="741"/>
                  </a:lnTo>
                  <a:lnTo>
                    <a:pt x="117" y="713"/>
                  </a:lnTo>
                  <a:lnTo>
                    <a:pt x="92" y="685"/>
                  </a:lnTo>
                  <a:lnTo>
                    <a:pt x="67" y="653"/>
                  </a:lnTo>
                  <a:lnTo>
                    <a:pt x="47" y="618"/>
                  </a:lnTo>
                  <a:lnTo>
                    <a:pt x="30" y="581"/>
                  </a:lnTo>
                  <a:lnTo>
                    <a:pt x="18" y="542"/>
                  </a:lnTo>
                  <a:lnTo>
                    <a:pt x="8" y="502"/>
                  </a:lnTo>
                  <a:lnTo>
                    <a:pt x="3" y="461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3" y="375"/>
                  </a:lnTo>
                  <a:lnTo>
                    <a:pt x="8" y="333"/>
                  </a:lnTo>
                  <a:lnTo>
                    <a:pt x="18" y="294"/>
                  </a:lnTo>
                  <a:lnTo>
                    <a:pt x="30" y="255"/>
                  </a:lnTo>
                  <a:lnTo>
                    <a:pt x="47" y="217"/>
                  </a:lnTo>
                  <a:lnTo>
                    <a:pt x="67" y="185"/>
                  </a:lnTo>
                  <a:lnTo>
                    <a:pt x="92" y="153"/>
                  </a:lnTo>
                  <a:lnTo>
                    <a:pt x="117" y="123"/>
                  </a:lnTo>
                  <a:lnTo>
                    <a:pt x="147" y="95"/>
                  </a:lnTo>
                  <a:lnTo>
                    <a:pt x="177" y="72"/>
                  </a:lnTo>
                  <a:lnTo>
                    <a:pt x="211" y="51"/>
                  </a:lnTo>
                  <a:lnTo>
                    <a:pt x="246" y="32"/>
                  </a:lnTo>
                  <a:lnTo>
                    <a:pt x="283" y="18"/>
                  </a:lnTo>
                  <a:lnTo>
                    <a:pt x="321" y="9"/>
                  </a:lnTo>
                  <a:lnTo>
                    <a:pt x="363" y="2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45" y="2"/>
                  </a:lnTo>
                  <a:lnTo>
                    <a:pt x="484" y="9"/>
                  </a:lnTo>
                  <a:lnTo>
                    <a:pt x="524" y="18"/>
                  </a:lnTo>
                  <a:lnTo>
                    <a:pt x="559" y="32"/>
                  </a:lnTo>
                  <a:lnTo>
                    <a:pt x="596" y="51"/>
                  </a:lnTo>
                  <a:lnTo>
                    <a:pt x="628" y="72"/>
                  </a:lnTo>
                  <a:lnTo>
                    <a:pt x="661" y="95"/>
                  </a:lnTo>
                  <a:lnTo>
                    <a:pt x="688" y="123"/>
                  </a:lnTo>
                  <a:lnTo>
                    <a:pt x="715" y="153"/>
                  </a:lnTo>
                  <a:lnTo>
                    <a:pt x="738" y="185"/>
                  </a:lnTo>
                  <a:lnTo>
                    <a:pt x="757" y="217"/>
                  </a:lnTo>
                  <a:lnTo>
                    <a:pt x="775" y="255"/>
                  </a:lnTo>
                  <a:lnTo>
                    <a:pt x="787" y="294"/>
                  </a:lnTo>
                  <a:lnTo>
                    <a:pt x="797" y="333"/>
                  </a:lnTo>
                  <a:lnTo>
                    <a:pt x="805" y="375"/>
                  </a:lnTo>
                  <a:lnTo>
                    <a:pt x="807" y="419"/>
                  </a:lnTo>
                  <a:lnTo>
                    <a:pt x="807" y="419"/>
                  </a:lnTo>
                  <a:close/>
                </a:path>
              </a:pathLst>
            </a:custGeom>
            <a:solidFill>
              <a:srgbClr val="AF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208"/>
            <p:cNvSpPr>
              <a:spLocks/>
            </p:cNvSpPr>
            <p:nvPr/>
          </p:nvSpPr>
          <p:spPr bwMode="auto">
            <a:xfrm>
              <a:off x="4380" y="1092"/>
              <a:ext cx="807" cy="835"/>
            </a:xfrm>
            <a:custGeom>
              <a:avLst/>
              <a:gdLst>
                <a:gd name="T0" fmla="*/ 807 w 807"/>
                <a:gd name="T1" fmla="*/ 419 h 835"/>
                <a:gd name="T2" fmla="*/ 800 w 807"/>
                <a:gd name="T3" fmla="*/ 502 h 835"/>
                <a:gd name="T4" fmla="*/ 778 w 807"/>
                <a:gd name="T5" fmla="*/ 581 h 835"/>
                <a:gd name="T6" fmla="*/ 740 w 807"/>
                <a:gd name="T7" fmla="*/ 653 h 835"/>
                <a:gd name="T8" fmla="*/ 691 w 807"/>
                <a:gd name="T9" fmla="*/ 713 h 835"/>
                <a:gd name="T10" fmla="*/ 631 w 807"/>
                <a:gd name="T11" fmla="*/ 764 h 835"/>
                <a:gd name="T12" fmla="*/ 562 w 807"/>
                <a:gd name="T13" fmla="*/ 803 h 835"/>
                <a:gd name="T14" fmla="*/ 487 w 807"/>
                <a:gd name="T15" fmla="*/ 829 h 835"/>
                <a:gd name="T16" fmla="*/ 405 w 807"/>
                <a:gd name="T17" fmla="*/ 835 h 835"/>
                <a:gd name="T18" fmla="*/ 363 w 807"/>
                <a:gd name="T19" fmla="*/ 833 h 835"/>
                <a:gd name="T20" fmla="*/ 286 w 807"/>
                <a:gd name="T21" fmla="*/ 817 h 835"/>
                <a:gd name="T22" fmla="*/ 211 w 807"/>
                <a:gd name="T23" fmla="*/ 787 h 835"/>
                <a:gd name="T24" fmla="*/ 147 w 807"/>
                <a:gd name="T25" fmla="*/ 741 h 835"/>
                <a:gd name="T26" fmla="*/ 92 w 807"/>
                <a:gd name="T27" fmla="*/ 685 h 835"/>
                <a:gd name="T28" fmla="*/ 50 w 807"/>
                <a:gd name="T29" fmla="*/ 618 h 835"/>
                <a:gd name="T30" fmla="*/ 20 w 807"/>
                <a:gd name="T31" fmla="*/ 542 h 835"/>
                <a:gd name="T32" fmla="*/ 3 w 807"/>
                <a:gd name="T33" fmla="*/ 461 h 835"/>
                <a:gd name="T34" fmla="*/ 0 w 807"/>
                <a:gd name="T35" fmla="*/ 419 h 835"/>
                <a:gd name="T36" fmla="*/ 10 w 807"/>
                <a:gd name="T37" fmla="*/ 333 h 835"/>
                <a:gd name="T38" fmla="*/ 33 w 807"/>
                <a:gd name="T39" fmla="*/ 255 h 835"/>
                <a:gd name="T40" fmla="*/ 70 w 807"/>
                <a:gd name="T41" fmla="*/ 185 h 835"/>
                <a:gd name="T42" fmla="*/ 120 w 807"/>
                <a:gd name="T43" fmla="*/ 123 h 835"/>
                <a:gd name="T44" fmla="*/ 179 w 807"/>
                <a:gd name="T45" fmla="*/ 72 h 835"/>
                <a:gd name="T46" fmla="*/ 249 w 807"/>
                <a:gd name="T47" fmla="*/ 32 h 835"/>
                <a:gd name="T48" fmla="*/ 323 w 807"/>
                <a:gd name="T49" fmla="*/ 9 h 835"/>
                <a:gd name="T50" fmla="*/ 405 w 807"/>
                <a:gd name="T51" fmla="*/ 0 h 835"/>
                <a:gd name="T52" fmla="*/ 445 w 807"/>
                <a:gd name="T53" fmla="*/ 2 h 835"/>
                <a:gd name="T54" fmla="*/ 524 w 807"/>
                <a:gd name="T55" fmla="*/ 18 h 835"/>
                <a:gd name="T56" fmla="*/ 596 w 807"/>
                <a:gd name="T57" fmla="*/ 51 h 835"/>
                <a:gd name="T58" fmla="*/ 661 w 807"/>
                <a:gd name="T59" fmla="*/ 95 h 835"/>
                <a:gd name="T60" fmla="*/ 715 w 807"/>
                <a:gd name="T61" fmla="*/ 153 h 835"/>
                <a:gd name="T62" fmla="*/ 760 w 807"/>
                <a:gd name="T63" fmla="*/ 217 h 835"/>
                <a:gd name="T64" fmla="*/ 790 w 807"/>
                <a:gd name="T65" fmla="*/ 294 h 835"/>
                <a:gd name="T66" fmla="*/ 807 w 807"/>
                <a:gd name="T67" fmla="*/ 375 h 835"/>
                <a:gd name="T68" fmla="*/ 807 w 807"/>
                <a:gd name="T69" fmla="*/ 4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7" h="835">
                  <a:moveTo>
                    <a:pt x="807" y="419"/>
                  </a:moveTo>
                  <a:lnTo>
                    <a:pt x="807" y="419"/>
                  </a:lnTo>
                  <a:lnTo>
                    <a:pt x="807" y="461"/>
                  </a:lnTo>
                  <a:lnTo>
                    <a:pt x="800" y="502"/>
                  </a:lnTo>
                  <a:lnTo>
                    <a:pt x="790" y="542"/>
                  </a:lnTo>
                  <a:lnTo>
                    <a:pt x="778" y="581"/>
                  </a:lnTo>
                  <a:lnTo>
                    <a:pt x="760" y="618"/>
                  </a:lnTo>
                  <a:lnTo>
                    <a:pt x="740" y="653"/>
                  </a:lnTo>
                  <a:lnTo>
                    <a:pt x="715" y="685"/>
                  </a:lnTo>
                  <a:lnTo>
                    <a:pt x="691" y="713"/>
                  </a:lnTo>
                  <a:lnTo>
                    <a:pt x="661" y="741"/>
                  </a:lnTo>
                  <a:lnTo>
                    <a:pt x="631" y="764"/>
                  </a:lnTo>
                  <a:lnTo>
                    <a:pt x="596" y="787"/>
                  </a:lnTo>
                  <a:lnTo>
                    <a:pt x="562" y="803"/>
                  </a:lnTo>
                  <a:lnTo>
                    <a:pt x="524" y="817"/>
                  </a:lnTo>
                  <a:lnTo>
                    <a:pt x="487" y="829"/>
                  </a:lnTo>
                  <a:lnTo>
                    <a:pt x="445" y="833"/>
                  </a:lnTo>
                  <a:lnTo>
                    <a:pt x="405" y="835"/>
                  </a:lnTo>
                  <a:lnTo>
                    <a:pt x="405" y="835"/>
                  </a:lnTo>
                  <a:lnTo>
                    <a:pt x="363" y="833"/>
                  </a:lnTo>
                  <a:lnTo>
                    <a:pt x="323" y="829"/>
                  </a:lnTo>
                  <a:lnTo>
                    <a:pt x="286" y="817"/>
                  </a:lnTo>
                  <a:lnTo>
                    <a:pt x="249" y="803"/>
                  </a:lnTo>
                  <a:lnTo>
                    <a:pt x="211" y="787"/>
                  </a:lnTo>
                  <a:lnTo>
                    <a:pt x="179" y="764"/>
                  </a:lnTo>
                  <a:lnTo>
                    <a:pt x="147" y="741"/>
                  </a:lnTo>
                  <a:lnTo>
                    <a:pt x="120" y="713"/>
                  </a:lnTo>
                  <a:lnTo>
                    <a:pt x="92" y="685"/>
                  </a:lnTo>
                  <a:lnTo>
                    <a:pt x="70" y="653"/>
                  </a:lnTo>
                  <a:lnTo>
                    <a:pt x="50" y="618"/>
                  </a:lnTo>
                  <a:lnTo>
                    <a:pt x="33" y="581"/>
                  </a:lnTo>
                  <a:lnTo>
                    <a:pt x="20" y="542"/>
                  </a:lnTo>
                  <a:lnTo>
                    <a:pt x="10" y="502"/>
                  </a:lnTo>
                  <a:lnTo>
                    <a:pt x="3" y="461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3" y="375"/>
                  </a:lnTo>
                  <a:lnTo>
                    <a:pt x="10" y="333"/>
                  </a:lnTo>
                  <a:lnTo>
                    <a:pt x="20" y="294"/>
                  </a:lnTo>
                  <a:lnTo>
                    <a:pt x="33" y="255"/>
                  </a:lnTo>
                  <a:lnTo>
                    <a:pt x="50" y="217"/>
                  </a:lnTo>
                  <a:lnTo>
                    <a:pt x="70" y="185"/>
                  </a:lnTo>
                  <a:lnTo>
                    <a:pt x="92" y="153"/>
                  </a:lnTo>
                  <a:lnTo>
                    <a:pt x="120" y="123"/>
                  </a:lnTo>
                  <a:lnTo>
                    <a:pt x="147" y="95"/>
                  </a:lnTo>
                  <a:lnTo>
                    <a:pt x="179" y="72"/>
                  </a:lnTo>
                  <a:lnTo>
                    <a:pt x="211" y="51"/>
                  </a:lnTo>
                  <a:lnTo>
                    <a:pt x="249" y="32"/>
                  </a:lnTo>
                  <a:lnTo>
                    <a:pt x="286" y="18"/>
                  </a:lnTo>
                  <a:lnTo>
                    <a:pt x="323" y="9"/>
                  </a:lnTo>
                  <a:lnTo>
                    <a:pt x="363" y="2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45" y="2"/>
                  </a:lnTo>
                  <a:lnTo>
                    <a:pt x="487" y="9"/>
                  </a:lnTo>
                  <a:lnTo>
                    <a:pt x="524" y="18"/>
                  </a:lnTo>
                  <a:lnTo>
                    <a:pt x="562" y="32"/>
                  </a:lnTo>
                  <a:lnTo>
                    <a:pt x="596" y="51"/>
                  </a:lnTo>
                  <a:lnTo>
                    <a:pt x="631" y="72"/>
                  </a:lnTo>
                  <a:lnTo>
                    <a:pt x="661" y="95"/>
                  </a:lnTo>
                  <a:lnTo>
                    <a:pt x="691" y="123"/>
                  </a:lnTo>
                  <a:lnTo>
                    <a:pt x="715" y="153"/>
                  </a:lnTo>
                  <a:lnTo>
                    <a:pt x="740" y="185"/>
                  </a:lnTo>
                  <a:lnTo>
                    <a:pt x="760" y="217"/>
                  </a:lnTo>
                  <a:lnTo>
                    <a:pt x="778" y="255"/>
                  </a:lnTo>
                  <a:lnTo>
                    <a:pt x="790" y="294"/>
                  </a:lnTo>
                  <a:lnTo>
                    <a:pt x="800" y="333"/>
                  </a:lnTo>
                  <a:lnTo>
                    <a:pt x="807" y="375"/>
                  </a:lnTo>
                  <a:lnTo>
                    <a:pt x="807" y="419"/>
                  </a:lnTo>
                  <a:lnTo>
                    <a:pt x="807" y="41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209"/>
            <p:cNvSpPr>
              <a:spLocks/>
            </p:cNvSpPr>
            <p:nvPr/>
          </p:nvSpPr>
          <p:spPr bwMode="auto">
            <a:xfrm>
              <a:off x="4388" y="1092"/>
              <a:ext cx="807" cy="835"/>
            </a:xfrm>
            <a:custGeom>
              <a:avLst/>
              <a:gdLst>
                <a:gd name="T0" fmla="*/ 807 w 807"/>
                <a:gd name="T1" fmla="*/ 419 h 835"/>
                <a:gd name="T2" fmla="*/ 797 w 807"/>
                <a:gd name="T3" fmla="*/ 502 h 835"/>
                <a:gd name="T4" fmla="*/ 774 w 807"/>
                <a:gd name="T5" fmla="*/ 581 h 835"/>
                <a:gd name="T6" fmla="*/ 737 w 807"/>
                <a:gd name="T7" fmla="*/ 653 h 835"/>
                <a:gd name="T8" fmla="*/ 688 w 807"/>
                <a:gd name="T9" fmla="*/ 713 h 835"/>
                <a:gd name="T10" fmla="*/ 628 w 807"/>
                <a:gd name="T11" fmla="*/ 764 h 835"/>
                <a:gd name="T12" fmla="*/ 558 w 807"/>
                <a:gd name="T13" fmla="*/ 803 h 835"/>
                <a:gd name="T14" fmla="*/ 484 w 807"/>
                <a:gd name="T15" fmla="*/ 829 h 835"/>
                <a:gd name="T16" fmla="*/ 402 w 807"/>
                <a:gd name="T17" fmla="*/ 835 h 835"/>
                <a:gd name="T18" fmla="*/ 362 w 807"/>
                <a:gd name="T19" fmla="*/ 833 h 835"/>
                <a:gd name="T20" fmla="*/ 283 w 807"/>
                <a:gd name="T21" fmla="*/ 817 h 835"/>
                <a:gd name="T22" fmla="*/ 211 w 807"/>
                <a:gd name="T23" fmla="*/ 787 h 835"/>
                <a:gd name="T24" fmla="*/ 146 w 807"/>
                <a:gd name="T25" fmla="*/ 741 h 835"/>
                <a:gd name="T26" fmla="*/ 92 w 807"/>
                <a:gd name="T27" fmla="*/ 685 h 835"/>
                <a:gd name="T28" fmla="*/ 47 w 807"/>
                <a:gd name="T29" fmla="*/ 618 h 835"/>
                <a:gd name="T30" fmla="*/ 17 w 807"/>
                <a:gd name="T31" fmla="*/ 542 h 835"/>
                <a:gd name="T32" fmla="*/ 2 w 807"/>
                <a:gd name="T33" fmla="*/ 461 h 835"/>
                <a:gd name="T34" fmla="*/ 0 w 807"/>
                <a:gd name="T35" fmla="*/ 419 h 835"/>
                <a:gd name="T36" fmla="*/ 7 w 807"/>
                <a:gd name="T37" fmla="*/ 333 h 835"/>
                <a:gd name="T38" fmla="*/ 30 w 807"/>
                <a:gd name="T39" fmla="*/ 255 h 835"/>
                <a:gd name="T40" fmla="*/ 67 w 807"/>
                <a:gd name="T41" fmla="*/ 185 h 835"/>
                <a:gd name="T42" fmla="*/ 117 w 807"/>
                <a:gd name="T43" fmla="*/ 123 h 835"/>
                <a:gd name="T44" fmla="*/ 176 w 807"/>
                <a:gd name="T45" fmla="*/ 72 h 835"/>
                <a:gd name="T46" fmla="*/ 246 w 807"/>
                <a:gd name="T47" fmla="*/ 32 h 835"/>
                <a:gd name="T48" fmla="*/ 320 w 807"/>
                <a:gd name="T49" fmla="*/ 9 h 835"/>
                <a:gd name="T50" fmla="*/ 402 w 807"/>
                <a:gd name="T51" fmla="*/ 0 h 835"/>
                <a:gd name="T52" fmla="*/ 444 w 807"/>
                <a:gd name="T53" fmla="*/ 2 h 835"/>
                <a:gd name="T54" fmla="*/ 524 w 807"/>
                <a:gd name="T55" fmla="*/ 18 h 835"/>
                <a:gd name="T56" fmla="*/ 596 w 807"/>
                <a:gd name="T57" fmla="*/ 51 h 835"/>
                <a:gd name="T58" fmla="*/ 660 w 807"/>
                <a:gd name="T59" fmla="*/ 95 h 835"/>
                <a:gd name="T60" fmla="*/ 715 w 807"/>
                <a:gd name="T61" fmla="*/ 153 h 835"/>
                <a:gd name="T62" fmla="*/ 757 w 807"/>
                <a:gd name="T63" fmla="*/ 217 h 835"/>
                <a:gd name="T64" fmla="*/ 787 w 807"/>
                <a:gd name="T65" fmla="*/ 294 h 835"/>
                <a:gd name="T66" fmla="*/ 804 w 807"/>
                <a:gd name="T67" fmla="*/ 375 h 835"/>
                <a:gd name="T68" fmla="*/ 807 w 807"/>
                <a:gd name="T69" fmla="*/ 4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7" h="835">
                  <a:moveTo>
                    <a:pt x="807" y="419"/>
                  </a:moveTo>
                  <a:lnTo>
                    <a:pt x="807" y="419"/>
                  </a:lnTo>
                  <a:lnTo>
                    <a:pt x="804" y="461"/>
                  </a:lnTo>
                  <a:lnTo>
                    <a:pt x="797" y="502"/>
                  </a:lnTo>
                  <a:lnTo>
                    <a:pt x="787" y="542"/>
                  </a:lnTo>
                  <a:lnTo>
                    <a:pt x="774" y="581"/>
                  </a:lnTo>
                  <a:lnTo>
                    <a:pt x="757" y="618"/>
                  </a:lnTo>
                  <a:lnTo>
                    <a:pt x="737" y="653"/>
                  </a:lnTo>
                  <a:lnTo>
                    <a:pt x="715" y="685"/>
                  </a:lnTo>
                  <a:lnTo>
                    <a:pt x="688" y="713"/>
                  </a:lnTo>
                  <a:lnTo>
                    <a:pt x="660" y="741"/>
                  </a:lnTo>
                  <a:lnTo>
                    <a:pt x="628" y="764"/>
                  </a:lnTo>
                  <a:lnTo>
                    <a:pt x="596" y="787"/>
                  </a:lnTo>
                  <a:lnTo>
                    <a:pt x="558" y="803"/>
                  </a:lnTo>
                  <a:lnTo>
                    <a:pt x="524" y="817"/>
                  </a:lnTo>
                  <a:lnTo>
                    <a:pt x="484" y="829"/>
                  </a:lnTo>
                  <a:lnTo>
                    <a:pt x="444" y="833"/>
                  </a:lnTo>
                  <a:lnTo>
                    <a:pt x="402" y="835"/>
                  </a:lnTo>
                  <a:lnTo>
                    <a:pt x="402" y="835"/>
                  </a:lnTo>
                  <a:lnTo>
                    <a:pt x="362" y="833"/>
                  </a:lnTo>
                  <a:lnTo>
                    <a:pt x="320" y="829"/>
                  </a:lnTo>
                  <a:lnTo>
                    <a:pt x="283" y="817"/>
                  </a:lnTo>
                  <a:lnTo>
                    <a:pt x="246" y="803"/>
                  </a:lnTo>
                  <a:lnTo>
                    <a:pt x="211" y="787"/>
                  </a:lnTo>
                  <a:lnTo>
                    <a:pt x="176" y="764"/>
                  </a:lnTo>
                  <a:lnTo>
                    <a:pt x="146" y="741"/>
                  </a:lnTo>
                  <a:lnTo>
                    <a:pt x="117" y="713"/>
                  </a:lnTo>
                  <a:lnTo>
                    <a:pt x="92" y="685"/>
                  </a:lnTo>
                  <a:lnTo>
                    <a:pt x="67" y="653"/>
                  </a:lnTo>
                  <a:lnTo>
                    <a:pt x="47" y="618"/>
                  </a:lnTo>
                  <a:lnTo>
                    <a:pt x="30" y="581"/>
                  </a:lnTo>
                  <a:lnTo>
                    <a:pt x="17" y="542"/>
                  </a:lnTo>
                  <a:lnTo>
                    <a:pt x="7" y="502"/>
                  </a:lnTo>
                  <a:lnTo>
                    <a:pt x="2" y="461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2" y="375"/>
                  </a:lnTo>
                  <a:lnTo>
                    <a:pt x="7" y="333"/>
                  </a:lnTo>
                  <a:lnTo>
                    <a:pt x="17" y="294"/>
                  </a:lnTo>
                  <a:lnTo>
                    <a:pt x="30" y="255"/>
                  </a:lnTo>
                  <a:lnTo>
                    <a:pt x="47" y="217"/>
                  </a:lnTo>
                  <a:lnTo>
                    <a:pt x="67" y="185"/>
                  </a:lnTo>
                  <a:lnTo>
                    <a:pt x="92" y="153"/>
                  </a:lnTo>
                  <a:lnTo>
                    <a:pt x="117" y="123"/>
                  </a:lnTo>
                  <a:lnTo>
                    <a:pt x="146" y="95"/>
                  </a:lnTo>
                  <a:lnTo>
                    <a:pt x="176" y="72"/>
                  </a:lnTo>
                  <a:lnTo>
                    <a:pt x="211" y="51"/>
                  </a:lnTo>
                  <a:lnTo>
                    <a:pt x="246" y="32"/>
                  </a:lnTo>
                  <a:lnTo>
                    <a:pt x="283" y="18"/>
                  </a:lnTo>
                  <a:lnTo>
                    <a:pt x="320" y="9"/>
                  </a:lnTo>
                  <a:lnTo>
                    <a:pt x="362" y="2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44" y="2"/>
                  </a:lnTo>
                  <a:lnTo>
                    <a:pt x="484" y="9"/>
                  </a:lnTo>
                  <a:lnTo>
                    <a:pt x="524" y="18"/>
                  </a:lnTo>
                  <a:lnTo>
                    <a:pt x="558" y="32"/>
                  </a:lnTo>
                  <a:lnTo>
                    <a:pt x="596" y="51"/>
                  </a:lnTo>
                  <a:lnTo>
                    <a:pt x="628" y="72"/>
                  </a:lnTo>
                  <a:lnTo>
                    <a:pt x="660" y="95"/>
                  </a:lnTo>
                  <a:lnTo>
                    <a:pt x="688" y="123"/>
                  </a:lnTo>
                  <a:lnTo>
                    <a:pt x="715" y="153"/>
                  </a:lnTo>
                  <a:lnTo>
                    <a:pt x="737" y="185"/>
                  </a:lnTo>
                  <a:lnTo>
                    <a:pt x="757" y="217"/>
                  </a:lnTo>
                  <a:lnTo>
                    <a:pt x="774" y="255"/>
                  </a:lnTo>
                  <a:lnTo>
                    <a:pt x="787" y="294"/>
                  </a:lnTo>
                  <a:lnTo>
                    <a:pt x="797" y="333"/>
                  </a:lnTo>
                  <a:lnTo>
                    <a:pt x="804" y="375"/>
                  </a:lnTo>
                  <a:lnTo>
                    <a:pt x="807" y="419"/>
                  </a:lnTo>
                  <a:lnTo>
                    <a:pt x="807" y="4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10"/>
            <p:cNvSpPr>
              <a:spLocks/>
            </p:cNvSpPr>
            <p:nvPr/>
          </p:nvSpPr>
          <p:spPr bwMode="auto">
            <a:xfrm>
              <a:off x="4544" y="1263"/>
              <a:ext cx="474" cy="493"/>
            </a:xfrm>
            <a:custGeom>
              <a:avLst/>
              <a:gdLst>
                <a:gd name="T0" fmla="*/ 474 w 474"/>
                <a:gd name="T1" fmla="*/ 248 h 493"/>
                <a:gd name="T2" fmla="*/ 470 w 474"/>
                <a:gd name="T3" fmla="*/ 296 h 493"/>
                <a:gd name="T4" fmla="*/ 457 w 474"/>
                <a:gd name="T5" fmla="*/ 343 h 493"/>
                <a:gd name="T6" fmla="*/ 435 w 474"/>
                <a:gd name="T7" fmla="*/ 384 h 493"/>
                <a:gd name="T8" fmla="*/ 405 w 474"/>
                <a:gd name="T9" fmla="*/ 421 h 493"/>
                <a:gd name="T10" fmla="*/ 370 w 474"/>
                <a:gd name="T11" fmla="*/ 452 h 493"/>
                <a:gd name="T12" fmla="*/ 330 w 474"/>
                <a:gd name="T13" fmla="*/ 472 h 493"/>
                <a:gd name="T14" fmla="*/ 286 w 474"/>
                <a:gd name="T15" fmla="*/ 489 h 493"/>
                <a:gd name="T16" fmla="*/ 239 w 474"/>
                <a:gd name="T17" fmla="*/ 493 h 493"/>
                <a:gd name="T18" fmla="*/ 214 w 474"/>
                <a:gd name="T19" fmla="*/ 491 h 493"/>
                <a:gd name="T20" fmla="*/ 167 w 474"/>
                <a:gd name="T21" fmla="*/ 482 h 493"/>
                <a:gd name="T22" fmla="*/ 124 w 474"/>
                <a:gd name="T23" fmla="*/ 463 h 493"/>
                <a:gd name="T24" fmla="*/ 87 w 474"/>
                <a:gd name="T25" fmla="*/ 438 h 493"/>
                <a:gd name="T26" fmla="*/ 55 w 474"/>
                <a:gd name="T27" fmla="*/ 403 h 493"/>
                <a:gd name="T28" fmla="*/ 30 w 474"/>
                <a:gd name="T29" fmla="*/ 364 h 493"/>
                <a:gd name="T30" fmla="*/ 10 w 474"/>
                <a:gd name="T31" fmla="*/ 320 h 493"/>
                <a:gd name="T32" fmla="*/ 3 w 474"/>
                <a:gd name="T33" fmla="*/ 271 h 493"/>
                <a:gd name="T34" fmla="*/ 0 w 474"/>
                <a:gd name="T35" fmla="*/ 248 h 493"/>
                <a:gd name="T36" fmla="*/ 5 w 474"/>
                <a:gd name="T37" fmla="*/ 197 h 493"/>
                <a:gd name="T38" fmla="*/ 20 w 474"/>
                <a:gd name="T39" fmla="*/ 151 h 493"/>
                <a:gd name="T40" fmla="*/ 40 w 474"/>
                <a:gd name="T41" fmla="*/ 109 h 493"/>
                <a:gd name="T42" fmla="*/ 70 w 474"/>
                <a:gd name="T43" fmla="*/ 74 h 493"/>
                <a:gd name="T44" fmla="*/ 105 w 474"/>
                <a:gd name="T45" fmla="*/ 44 h 493"/>
                <a:gd name="T46" fmla="*/ 144 w 474"/>
                <a:gd name="T47" fmla="*/ 21 h 493"/>
                <a:gd name="T48" fmla="*/ 189 w 474"/>
                <a:gd name="T49" fmla="*/ 7 h 493"/>
                <a:gd name="T50" fmla="*/ 239 w 474"/>
                <a:gd name="T51" fmla="*/ 0 h 493"/>
                <a:gd name="T52" fmla="*/ 261 w 474"/>
                <a:gd name="T53" fmla="*/ 3 h 493"/>
                <a:gd name="T54" fmla="*/ 308 w 474"/>
                <a:gd name="T55" fmla="*/ 12 h 493"/>
                <a:gd name="T56" fmla="*/ 350 w 474"/>
                <a:gd name="T57" fmla="*/ 30 h 493"/>
                <a:gd name="T58" fmla="*/ 388 w 474"/>
                <a:gd name="T59" fmla="*/ 58 h 493"/>
                <a:gd name="T60" fmla="*/ 420 w 474"/>
                <a:gd name="T61" fmla="*/ 90 h 493"/>
                <a:gd name="T62" fmla="*/ 447 w 474"/>
                <a:gd name="T63" fmla="*/ 130 h 493"/>
                <a:gd name="T64" fmla="*/ 465 w 474"/>
                <a:gd name="T65" fmla="*/ 174 h 493"/>
                <a:gd name="T66" fmla="*/ 474 w 474"/>
                <a:gd name="T67" fmla="*/ 222 h 493"/>
                <a:gd name="T68" fmla="*/ 474 w 474"/>
                <a:gd name="T69" fmla="*/ 248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4" h="493">
                  <a:moveTo>
                    <a:pt x="474" y="248"/>
                  </a:moveTo>
                  <a:lnTo>
                    <a:pt x="474" y="248"/>
                  </a:lnTo>
                  <a:lnTo>
                    <a:pt x="474" y="271"/>
                  </a:lnTo>
                  <a:lnTo>
                    <a:pt x="470" y="296"/>
                  </a:lnTo>
                  <a:lnTo>
                    <a:pt x="465" y="320"/>
                  </a:lnTo>
                  <a:lnTo>
                    <a:pt x="457" y="343"/>
                  </a:lnTo>
                  <a:lnTo>
                    <a:pt x="447" y="364"/>
                  </a:lnTo>
                  <a:lnTo>
                    <a:pt x="435" y="384"/>
                  </a:lnTo>
                  <a:lnTo>
                    <a:pt x="420" y="403"/>
                  </a:lnTo>
                  <a:lnTo>
                    <a:pt x="405" y="421"/>
                  </a:lnTo>
                  <a:lnTo>
                    <a:pt x="388" y="438"/>
                  </a:lnTo>
                  <a:lnTo>
                    <a:pt x="370" y="452"/>
                  </a:lnTo>
                  <a:lnTo>
                    <a:pt x="350" y="463"/>
                  </a:lnTo>
                  <a:lnTo>
                    <a:pt x="330" y="472"/>
                  </a:lnTo>
                  <a:lnTo>
                    <a:pt x="308" y="482"/>
                  </a:lnTo>
                  <a:lnTo>
                    <a:pt x="286" y="489"/>
                  </a:lnTo>
                  <a:lnTo>
                    <a:pt x="261" y="491"/>
                  </a:lnTo>
                  <a:lnTo>
                    <a:pt x="239" y="493"/>
                  </a:lnTo>
                  <a:lnTo>
                    <a:pt x="239" y="493"/>
                  </a:lnTo>
                  <a:lnTo>
                    <a:pt x="214" y="491"/>
                  </a:lnTo>
                  <a:lnTo>
                    <a:pt x="189" y="489"/>
                  </a:lnTo>
                  <a:lnTo>
                    <a:pt x="167" y="482"/>
                  </a:lnTo>
                  <a:lnTo>
                    <a:pt x="144" y="472"/>
                  </a:lnTo>
                  <a:lnTo>
                    <a:pt x="124" y="463"/>
                  </a:lnTo>
                  <a:lnTo>
                    <a:pt x="105" y="452"/>
                  </a:lnTo>
                  <a:lnTo>
                    <a:pt x="87" y="438"/>
                  </a:lnTo>
                  <a:lnTo>
                    <a:pt x="70" y="421"/>
                  </a:lnTo>
                  <a:lnTo>
                    <a:pt x="55" y="403"/>
                  </a:lnTo>
                  <a:lnTo>
                    <a:pt x="40" y="384"/>
                  </a:lnTo>
                  <a:lnTo>
                    <a:pt x="30" y="364"/>
                  </a:lnTo>
                  <a:lnTo>
                    <a:pt x="20" y="343"/>
                  </a:lnTo>
                  <a:lnTo>
                    <a:pt x="10" y="320"/>
                  </a:lnTo>
                  <a:lnTo>
                    <a:pt x="5" y="296"/>
                  </a:lnTo>
                  <a:lnTo>
                    <a:pt x="3" y="271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3" y="222"/>
                  </a:lnTo>
                  <a:lnTo>
                    <a:pt x="5" y="197"/>
                  </a:lnTo>
                  <a:lnTo>
                    <a:pt x="10" y="174"/>
                  </a:lnTo>
                  <a:lnTo>
                    <a:pt x="20" y="151"/>
                  </a:lnTo>
                  <a:lnTo>
                    <a:pt x="30" y="130"/>
                  </a:lnTo>
                  <a:lnTo>
                    <a:pt x="40" y="109"/>
                  </a:lnTo>
                  <a:lnTo>
                    <a:pt x="55" y="90"/>
                  </a:lnTo>
                  <a:lnTo>
                    <a:pt x="70" y="74"/>
                  </a:lnTo>
                  <a:lnTo>
                    <a:pt x="87" y="58"/>
                  </a:lnTo>
                  <a:lnTo>
                    <a:pt x="105" y="44"/>
                  </a:lnTo>
                  <a:lnTo>
                    <a:pt x="124" y="30"/>
                  </a:lnTo>
                  <a:lnTo>
                    <a:pt x="144" y="21"/>
                  </a:lnTo>
                  <a:lnTo>
                    <a:pt x="167" y="12"/>
                  </a:lnTo>
                  <a:lnTo>
                    <a:pt x="189" y="7"/>
                  </a:lnTo>
                  <a:lnTo>
                    <a:pt x="214" y="3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61" y="3"/>
                  </a:lnTo>
                  <a:lnTo>
                    <a:pt x="286" y="7"/>
                  </a:lnTo>
                  <a:lnTo>
                    <a:pt x="308" y="12"/>
                  </a:lnTo>
                  <a:lnTo>
                    <a:pt x="330" y="21"/>
                  </a:lnTo>
                  <a:lnTo>
                    <a:pt x="350" y="30"/>
                  </a:lnTo>
                  <a:lnTo>
                    <a:pt x="370" y="44"/>
                  </a:lnTo>
                  <a:lnTo>
                    <a:pt x="388" y="58"/>
                  </a:lnTo>
                  <a:lnTo>
                    <a:pt x="405" y="74"/>
                  </a:lnTo>
                  <a:lnTo>
                    <a:pt x="420" y="90"/>
                  </a:lnTo>
                  <a:lnTo>
                    <a:pt x="435" y="109"/>
                  </a:lnTo>
                  <a:lnTo>
                    <a:pt x="447" y="130"/>
                  </a:lnTo>
                  <a:lnTo>
                    <a:pt x="457" y="151"/>
                  </a:lnTo>
                  <a:lnTo>
                    <a:pt x="465" y="174"/>
                  </a:lnTo>
                  <a:lnTo>
                    <a:pt x="470" y="197"/>
                  </a:lnTo>
                  <a:lnTo>
                    <a:pt x="474" y="222"/>
                  </a:lnTo>
                  <a:lnTo>
                    <a:pt x="474" y="248"/>
                  </a:lnTo>
                  <a:lnTo>
                    <a:pt x="474" y="248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211"/>
            <p:cNvSpPr>
              <a:spLocks/>
            </p:cNvSpPr>
            <p:nvPr/>
          </p:nvSpPr>
          <p:spPr bwMode="auto">
            <a:xfrm>
              <a:off x="4554" y="1263"/>
              <a:ext cx="474" cy="493"/>
            </a:xfrm>
            <a:custGeom>
              <a:avLst/>
              <a:gdLst>
                <a:gd name="T0" fmla="*/ 474 w 474"/>
                <a:gd name="T1" fmla="*/ 248 h 493"/>
                <a:gd name="T2" fmla="*/ 469 w 474"/>
                <a:gd name="T3" fmla="*/ 296 h 493"/>
                <a:gd name="T4" fmla="*/ 455 w 474"/>
                <a:gd name="T5" fmla="*/ 343 h 493"/>
                <a:gd name="T6" fmla="*/ 432 w 474"/>
                <a:gd name="T7" fmla="*/ 384 h 493"/>
                <a:gd name="T8" fmla="*/ 405 w 474"/>
                <a:gd name="T9" fmla="*/ 421 h 493"/>
                <a:gd name="T10" fmla="*/ 370 w 474"/>
                <a:gd name="T11" fmla="*/ 452 h 493"/>
                <a:gd name="T12" fmla="*/ 328 w 474"/>
                <a:gd name="T13" fmla="*/ 472 h 493"/>
                <a:gd name="T14" fmla="*/ 283 w 474"/>
                <a:gd name="T15" fmla="*/ 489 h 493"/>
                <a:gd name="T16" fmla="*/ 236 w 474"/>
                <a:gd name="T17" fmla="*/ 493 h 493"/>
                <a:gd name="T18" fmla="*/ 211 w 474"/>
                <a:gd name="T19" fmla="*/ 491 h 493"/>
                <a:gd name="T20" fmla="*/ 167 w 474"/>
                <a:gd name="T21" fmla="*/ 482 h 493"/>
                <a:gd name="T22" fmla="*/ 124 w 474"/>
                <a:gd name="T23" fmla="*/ 463 h 493"/>
                <a:gd name="T24" fmla="*/ 85 w 474"/>
                <a:gd name="T25" fmla="*/ 438 h 493"/>
                <a:gd name="T26" fmla="*/ 55 w 474"/>
                <a:gd name="T27" fmla="*/ 403 h 493"/>
                <a:gd name="T28" fmla="*/ 28 w 474"/>
                <a:gd name="T29" fmla="*/ 364 h 493"/>
                <a:gd name="T30" fmla="*/ 10 w 474"/>
                <a:gd name="T31" fmla="*/ 320 h 493"/>
                <a:gd name="T32" fmla="*/ 0 w 474"/>
                <a:gd name="T33" fmla="*/ 271 h 493"/>
                <a:gd name="T34" fmla="*/ 0 w 474"/>
                <a:gd name="T35" fmla="*/ 248 h 493"/>
                <a:gd name="T36" fmla="*/ 5 w 474"/>
                <a:gd name="T37" fmla="*/ 197 h 493"/>
                <a:gd name="T38" fmla="*/ 18 w 474"/>
                <a:gd name="T39" fmla="*/ 151 h 493"/>
                <a:gd name="T40" fmla="*/ 40 w 474"/>
                <a:gd name="T41" fmla="*/ 109 h 493"/>
                <a:gd name="T42" fmla="*/ 70 w 474"/>
                <a:gd name="T43" fmla="*/ 74 h 493"/>
                <a:gd name="T44" fmla="*/ 104 w 474"/>
                <a:gd name="T45" fmla="*/ 44 h 493"/>
                <a:gd name="T46" fmla="*/ 144 w 474"/>
                <a:gd name="T47" fmla="*/ 21 h 493"/>
                <a:gd name="T48" fmla="*/ 189 w 474"/>
                <a:gd name="T49" fmla="*/ 7 h 493"/>
                <a:gd name="T50" fmla="*/ 236 w 474"/>
                <a:gd name="T51" fmla="*/ 0 h 493"/>
                <a:gd name="T52" fmla="*/ 261 w 474"/>
                <a:gd name="T53" fmla="*/ 3 h 493"/>
                <a:gd name="T54" fmla="*/ 308 w 474"/>
                <a:gd name="T55" fmla="*/ 12 h 493"/>
                <a:gd name="T56" fmla="*/ 350 w 474"/>
                <a:gd name="T57" fmla="*/ 30 h 493"/>
                <a:gd name="T58" fmla="*/ 388 w 474"/>
                <a:gd name="T59" fmla="*/ 58 h 493"/>
                <a:gd name="T60" fmla="*/ 420 w 474"/>
                <a:gd name="T61" fmla="*/ 90 h 493"/>
                <a:gd name="T62" fmla="*/ 445 w 474"/>
                <a:gd name="T63" fmla="*/ 130 h 493"/>
                <a:gd name="T64" fmla="*/ 462 w 474"/>
                <a:gd name="T65" fmla="*/ 174 h 493"/>
                <a:gd name="T66" fmla="*/ 472 w 474"/>
                <a:gd name="T67" fmla="*/ 222 h 493"/>
                <a:gd name="T68" fmla="*/ 474 w 474"/>
                <a:gd name="T69" fmla="*/ 248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4" h="493">
                  <a:moveTo>
                    <a:pt x="474" y="248"/>
                  </a:moveTo>
                  <a:lnTo>
                    <a:pt x="474" y="248"/>
                  </a:lnTo>
                  <a:lnTo>
                    <a:pt x="472" y="271"/>
                  </a:lnTo>
                  <a:lnTo>
                    <a:pt x="469" y="296"/>
                  </a:lnTo>
                  <a:lnTo>
                    <a:pt x="462" y="320"/>
                  </a:lnTo>
                  <a:lnTo>
                    <a:pt x="455" y="343"/>
                  </a:lnTo>
                  <a:lnTo>
                    <a:pt x="445" y="364"/>
                  </a:lnTo>
                  <a:lnTo>
                    <a:pt x="432" y="384"/>
                  </a:lnTo>
                  <a:lnTo>
                    <a:pt x="420" y="403"/>
                  </a:lnTo>
                  <a:lnTo>
                    <a:pt x="405" y="421"/>
                  </a:lnTo>
                  <a:lnTo>
                    <a:pt x="388" y="438"/>
                  </a:lnTo>
                  <a:lnTo>
                    <a:pt x="370" y="452"/>
                  </a:lnTo>
                  <a:lnTo>
                    <a:pt x="350" y="463"/>
                  </a:lnTo>
                  <a:lnTo>
                    <a:pt x="328" y="472"/>
                  </a:lnTo>
                  <a:lnTo>
                    <a:pt x="308" y="482"/>
                  </a:lnTo>
                  <a:lnTo>
                    <a:pt x="283" y="489"/>
                  </a:lnTo>
                  <a:lnTo>
                    <a:pt x="261" y="491"/>
                  </a:lnTo>
                  <a:lnTo>
                    <a:pt x="236" y="493"/>
                  </a:lnTo>
                  <a:lnTo>
                    <a:pt x="236" y="493"/>
                  </a:lnTo>
                  <a:lnTo>
                    <a:pt x="211" y="491"/>
                  </a:lnTo>
                  <a:lnTo>
                    <a:pt x="189" y="489"/>
                  </a:lnTo>
                  <a:lnTo>
                    <a:pt x="167" y="482"/>
                  </a:lnTo>
                  <a:lnTo>
                    <a:pt x="144" y="472"/>
                  </a:lnTo>
                  <a:lnTo>
                    <a:pt x="124" y="463"/>
                  </a:lnTo>
                  <a:lnTo>
                    <a:pt x="104" y="452"/>
                  </a:lnTo>
                  <a:lnTo>
                    <a:pt x="85" y="438"/>
                  </a:lnTo>
                  <a:lnTo>
                    <a:pt x="70" y="421"/>
                  </a:lnTo>
                  <a:lnTo>
                    <a:pt x="55" y="403"/>
                  </a:lnTo>
                  <a:lnTo>
                    <a:pt x="40" y="384"/>
                  </a:lnTo>
                  <a:lnTo>
                    <a:pt x="28" y="364"/>
                  </a:lnTo>
                  <a:lnTo>
                    <a:pt x="18" y="343"/>
                  </a:lnTo>
                  <a:lnTo>
                    <a:pt x="10" y="320"/>
                  </a:lnTo>
                  <a:lnTo>
                    <a:pt x="5" y="296"/>
                  </a:lnTo>
                  <a:lnTo>
                    <a:pt x="0" y="271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22"/>
                  </a:lnTo>
                  <a:lnTo>
                    <a:pt x="5" y="197"/>
                  </a:lnTo>
                  <a:lnTo>
                    <a:pt x="10" y="174"/>
                  </a:lnTo>
                  <a:lnTo>
                    <a:pt x="18" y="151"/>
                  </a:lnTo>
                  <a:lnTo>
                    <a:pt x="28" y="130"/>
                  </a:lnTo>
                  <a:lnTo>
                    <a:pt x="40" y="109"/>
                  </a:lnTo>
                  <a:lnTo>
                    <a:pt x="55" y="90"/>
                  </a:lnTo>
                  <a:lnTo>
                    <a:pt x="70" y="74"/>
                  </a:lnTo>
                  <a:lnTo>
                    <a:pt x="85" y="58"/>
                  </a:lnTo>
                  <a:lnTo>
                    <a:pt x="104" y="44"/>
                  </a:lnTo>
                  <a:lnTo>
                    <a:pt x="124" y="30"/>
                  </a:lnTo>
                  <a:lnTo>
                    <a:pt x="144" y="21"/>
                  </a:lnTo>
                  <a:lnTo>
                    <a:pt x="167" y="12"/>
                  </a:lnTo>
                  <a:lnTo>
                    <a:pt x="189" y="7"/>
                  </a:lnTo>
                  <a:lnTo>
                    <a:pt x="211" y="3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61" y="3"/>
                  </a:lnTo>
                  <a:lnTo>
                    <a:pt x="283" y="7"/>
                  </a:lnTo>
                  <a:lnTo>
                    <a:pt x="308" y="12"/>
                  </a:lnTo>
                  <a:lnTo>
                    <a:pt x="328" y="21"/>
                  </a:lnTo>
                  <a:lnTo>
                    <a:pt x="350" y="30"/>
                  </a:lnTo>
                  <a:lnTo>
                    <a:pt x="370" y="44"/>
                  </a:lnTo>
                  <a:lnTo>
                    <a:pt x="388" y="58"/>
                  </a:lnTo>
                  <a:lnTo>
                    <a:pt x="405" y="74"/>
                  </a:lnTo>
                  <a:lnTo>
                    <a:pt x="420" y="90"/>
                  </a:lnTo>
                  <a:lnTo>
                    <a:pt x="432" y="109"/>
                  </a:lnTo>
                  <a:lnTo>
                    <a:pt x="445" y="130"/>
                  </a:lnTo>
                  <a:lnTo>
                    <a:pt x="455" y="151"/>
                  </a:lnTo>
                  <a:lnTo>
                    <a:pt x="462" y="174"/>
                  </a:lnTo>
                  <a:lnTo>
                    <a:pt x="469" y="197"/>
                  </a:lnTo>
                  <a:lnTo>
                    <a:pt x="472" y="222"/>
                  </a:lnTo>
                  <a:lnTo>
                    <a:pt x="474" y="248"/>
                  </a:lnTo>
                  <a:lnTo>
                    <a:pt x="474" y="248"/>
                  </a:lnTo>
                  <a:close/>
                </a:path>
              </a:pathLst>
            </a:custGeom>
            <a:solidFill>
              <a:srgbClr val="DC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212"/>
            <p:cNvSpPr>
              <a:spLocks/>
            </p:cNvSpPr>
            <p:nvPr/>
          </p:nvSpPr>
          <p:spPr bwMode="auto">
            <a:xfrm>
              <a:off x="4403" y="1254"/>
              <a:ext cx="183" cy="444"/>
            </a:xfrm>
            <a:custGeom>
              <a:avLst/>
              <a:gdLst>
                <a:gd name="T0" fmla="*/ 89 w 183"/>
                <a:gd name="T1" fmla="*/ 0 h 444"/>
                <a:gd name="T2" fmla="*/ 183 w 183"/>
                <a:gd name="T3" fmla="*/ 95 h 444"/>
                <a:gd name="T4" fmla="*/ 183 w 183"/>
                <a:gd name="T5" fmla="*/ 95 h 444"/>
                <a:gd name="T6" fmla="*/ 179 w 183"/>
                <a:gd name="T7" fmla="*/ 102 h 444"/>
                <a:gd name="T8" fmla="*/ 169 w 183"/>
                <a:gd name="T9" fmla="*/ 118 h 444"/>
                <a:gd name="T10" fmla="*/ 154 w 183"/>
                <a:gd name="T11" fmla="*/ 146 h 444"/>
                <a:gd name="T12" fmla="*/ 141 w 183"/>
                <a:gd name="T13" fmla="*/ 183 h 444"/>
                <a:gd name="T14" fmla="*/ 136 w 183"/>
                <a:gd name="T15" fmla="*/ 204 h 444"/>
                <a:gd name="T16" fmla="*/ 131 w 183"/>
                <a:gd name="T17" fmla="*/ 224 h 444"/>
                <a:gd name="T18" fmla="*/ 129 w 183"/>
                <a:gd name="T19" fmla="*/ 250 h 444"/>
                <a:gd name="T20" fmla="*/ 129 w 183"/>
                <a:gd name="T21" fmla="*/ 273 h 444"/>
                <a:gd name="T22" fmla="*/ 134 w 183"/>
                <a:gd name="T23" fmla="*/ 301 h 444"/>
                <a:gd name="T24" fmla="*/ 141 w 183"/>
                <a:gd name="T25" fmla="*/ 326 h 444"/>
                <a:gd name="T26" fmla="*/ 151 w 183"/>
                <a:gd name="T27" fmla="*/ 354 h 444"/>
                <a:gd name="T28" fmla="*/ 166 w 183"/>
                <a:gd name="T29" fmla="*/ 382 h 444"/>
                <a:gd name="T30" fmla="*/ 42 w 183"/>
                <a:gd name="T31" fmla="*/ 444 h 444"/>
                <a:gd name="T32" fmla="*/ 42 w 183"/>
                <a:gd name="T33" fmla="*/ 444 h 444"/>
                <a:gd name="T34" fmla="*/ 37 w 183"/>
                <a:gd name="T35" fmla="*/ 433 h 444"/>
                <a:gd name="T36" fmla="*/ 25 w 183"/>
                <a:gd name="T37" fmla="*/ 405 h 444"/>
                <a:gd name="T38" fmla="*/ 12 w 183"/>
                <a:gd name="T39" fmla="*/ 363 h 444"/>
                <a:gd name="T40" fmla="*/ 7 w 183"/>
                <a:gd name="T41" fmla="*/ 336 h 444"/>
                <a:gd name="T42" fmla="*/ 2 w 183"/>
                <a:gd name="T43" fmla="*/ 305 h 444"/>
                <a:gd name="T44" fmla="*/ 0 w 183"/>
                <a:gd name="T45" fmla="*/ 273 h 444"/>
                <a:gd name="T46" fmla="*/ 0 w 183"/>
                <a:gd name="T47" fmla="*/ 238 h 444"/>
                <a:gd name="T48" fmla="*/ 2 w 183"/>
                <a:gd name="T49" fmla="*/ 204 h 444"/>
                <a:gd name="T50" fmla="*/ 10 w 183"/>
                <a:gd name="T51" fmla="*/ 164 h 444"/>
                <a:gd name="T52" fmla="*/ 22 w 183"/>
                <a:gd name="T53" fmla="*/ 125 h 444"/>
                <a:gd name="T54" fmla="*/ 37 w 183"/>
                <a:gd name="T55" fmla="*/ 83 h 444"/>
                <a:gd name="T56" fmla="*/ 59 w 183"/>
                <a:gd name="T57" fmla="*/ 44 h 444"/>
                <a:gd name="T58" fmla="*/ 89 w 183"/>
                <a:gd name="T59" fmla="*/ 0 h 444"/>
                <a:gd name="T60" fmla="*/ 89 w 183"/>
                <a:gd name="T6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" h="444">
                  <a:moveTo>
                    <a:pt x="89" y="0"/>
                  </a:moveTo>
                  <a:lnTo>
                    <a:pt x="183" y="95"/>
                  </a:lnTo>
                  <a:lnTo>
                    <a:pt x="183" y="95"/>
                  </a:lnTo>
                  <a:lnTo>
                    <a:pt x="179" y="102"/>
                  </a:lnTo>
                  <a:lnTo>
                    <a:pt x="169" y="118"/>
                  </a:lnTo>
                  <a:lnTo>
                    <a:pt x="154" y="146"/>
                  </a:lnTo>
                  <a:lnTo>
                    <a:pt x="141" y="183"/>
                  </a:lnTo>
                  <a:lnTo>
                    <a:pt x="136" y="204"/>
                  </a:lnTo>
                  <a:lnTo>
                    <a:pt x="131" y="224"/>
                  </a:lnTo>
                  <a:lnTo>
                    <a:pt x="129" y="250"/>
                  </a:lnTo>
                  <a:lnTo>
                    <a:pt x="129" y="273"/>
                  </a:lnTo>
                  <a:lnTo>
                    <a:pt x="134" y="301"/>
                  </a:lnTo>
                  <a:lnTo>
                    <a:pt x="141" y="326"/>
                  </a:lnTo>
                  <a:lnTo>
                    <a:pt x="151" y="354"/>
                  </a:lnTo>
                  <a:lnTo>
                    <a:pt x="166" y="382"/>
                  </a:lnTo>
                  <a:lnTo>
                    <a:pt x="42" y="444"/>
                  </a:lnTo>
                  <a:lnTo>
                    <a:pt x="42" y="444"/>
                  </a:lnTo>
                  <a:lnTo>
                    <a:pt x="37" y="433"/>
                  </a:lnTo>
                  <a:lnTo>
                    <a:pt x="25" y="405"/>
                  </a:lnTo>
                  <a:lnTo>
                    <a:pt x="12" y="363"/>
                  </a:lnTo>
                  <a:lnTo>
                    <a:pt x="7" y="336"/>
                  </a:lnTo>
                  <a:lnTo>
                    <a:pt x="2" y="305"/>
                  </a:lnTo>
                  <a:lnTo>
                    <a:pt x="0" y="273"/>
                  </a:lnTo>
                  <a:lnTo>
                    <a:pt x="0" y="238"/>
                  </a:lnTo>
                  <a:lnTo>
                    <a:pt x="2" y="204"/>
                  </a:lnTo>
                  <a:lnTo>
                    <a:pt x="10" y="164"/>
                  </a:lnTo>
                  <a:lnTo>
                    <a:pt x="22" y="125"/>
                  </a:lnTo>
                  <a:lnTo>
                    <a:pt x="37" y="83"/>
                  </a:lnTo>
                  <a:lnTo>
                    <a:pt x="59" y="44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D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213"/>
            <p:cNvSpPr>
              <a:spLocks/>
            </p:cNvSpPr>
            <p:nvPr/>
          </p:nvSpPr>
          <p:spPr bwMode="auto">
            <a:xfrm>
              <a:off x="4979" y="1224"/>
              <a:ext cx="206" cy="435"/>
            </a:xfrm>
            <a:custGeom>
              <a:avLst/>
              <a:gdLst>
                <a:gd name="T0" fmla="*/ 97 w 206"/>
                <a:gd name="T1" fmla="*/ 0 h 435"/>
                <a:gd name="T2" fmla="*/ 0 w 206"/>
                <a:gd name="T3" fmla="*/ 123 h 435"/>
                <a:gd name="T4" fmla="*/ 0 w 206"/>
                <a:gd name="T5" fmla="*/ 123 h 435"/>
                <a:gd name="T6" fmla="*/ 15 w 206"/>
                <a:gd name="T7" fmla="*/ 146 h 435"/>
                <a:gd name="T8" fmla="*/ 27 w 206"/>
                <a:gd name="T9" fmla="*/ 171 h 435"/>
                <a:gd name="T10" fmla="*/ 42 w 206"/>
                <a:gd name="T11" fmla="*/ 206 h 435"/>
                <a:gd name="T12" fmla="*/ 49 w 206"/>
                <a:gd name="T13" fmla="*/ 227 h 435"/>
                <a:gd name="T14" fmla="*/ 54 w 206"/>
                <a:gd name="T15" fmla="*/ 247 h 435"/>
                <a:gd name="T16" fmla="*/ 57 w 206"/>
                <a:gd name="T17" fmla="*/ 271 h 435"/>
                <a:gd name="T18" fmla="*/ 57 w 206"/>
                <a:gd name="T19" fmla="*/ 296 h 435"/>
                <a:gd name="T20" fmla="*/ 57 w 206"/>
                <a:gd name="T21" fmla="*/ 322 h 435"/>
                <a:gd name="T22" fmla="*/ 52 w 206"/>
                <a:gd name="T23" fmla="*/ 349 h 435"/>
                <a:gd name="T24" fmla="*/ 44 w 206"/>
                <a:gd name="T25" fmla="*/ 377 h 435"/>
                <a:gd name="T26" fmla="*/ 32 w 206"/>
                <a:gd name="T27" fmla="*/ 407 h 435"/>
                <a:gd name="T28" fmla="*/ 183 w 206"/>
                <a:gd name="T29" fmla="*/ 435 h 435"/>
                <a:gd name="T30" fmla="*/ 183 w 206"/>
                <a:gd name="T31" fmla="*/ 435 h 435"/>
                <a:gd name="T32" fmla="*/ 186 w 206"/>
                <a:gd name="T33" fmla="*/ 426 h 435"/>
                <a:gd name="T34" fmla="*/ 193 w 206"/>
                <a:gd name="T35" fmla="*/ 396 h 435"/>
                <a:gd name="T36" fmla="*/ 203 w 206"/>
                <a:gd name="T37" fmla="*/ 349 h 435"/>
                <a:gd name="T38" fmla="*/ 206 w 206"/>
                <a:gd name="T39" fmla="*/ 322 h 435"/>
                <a:gd name="T40" fmla="*/ 206 w 206"/>
                <a:gd name="T41" fmla="*/ 289 h 435"/>
                <a:gd name="T42" fmla="*/ 206 w 206"/>
                <a:gd name="T43" fmla="*/ 257 h 435"/>
                <a:gd name="T44" fmla="*/ 201 w 206"/>
                <a:gd name="T45" fmla="*/ 222 h 435"/>
                <a:gd name="T46" fmla="*/ 196 w 206"/>
                <a:gd name="T47" fmla="*/ 185 h 435"/>
                <a:gd name="T48" fmla="*/ 186 w 206"/>
                <a:gd name="T49" fmla="*/ 148 h 435"/>
                <a:gd name="T50" fmla="*/ 171 w 206"/>
                <a:gd name="T51" fmla="*/ 111 h 435"/>
                <a:gd name="T52" fmla="*/ 151 w 206"/>
                <a:gd name="T53" fmla="*/ 74 h 435"/>
                <a:gd name="T54" fmla="*/ 126 w 206"/>
                <a:gd name="T55" fmla="*/ 37 h 435"/>
                <a:gd name="T56" fmla="*/ 97 w 206"/>
                <a:gd name="T57" fmla="*/ 0 h 435"/>
                <a:gd name="T58" fmla="*/ 97 w 206"/>
                <a:gd name="T5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" h="435">
                  <a:moveTo>
                    <a:pt x="97" y="0"/>
                  </a:moveTo>
                  <a:lnTo>
                    <a:pt x="0" y="123"/>
                  </a:lnTo>
                  <a:lnTo>
                    <a:pt x="0" y="123"/>
                  </a:lnTo>
                  <a:lnTo>
                    <a:pt x="15" y="146"/>
                  </a:lnTo>
                  <a:lnTo>
                    <a:pt x="27" y="171"/>
                  </a:lnTo>
                  <a:lnTo>
                    <a:pt x="42" y="206"/>
                  </a:lnTo>
                  <a:lnTo>
                    <a:pt x="49" y="227"/>
                  </a:lnTo>
                  <a:lnTo>
                    <a:pt x="54" y="247"/>
                  </a:lnTo>
                  <a:lnTo>
                    <a:pt x="57" y="271"/>
                  </a:lnTo>
                  <a:lnTo>
                    <a:pt x="57" y="296"/>
                  </a:lnTo>
                  <a:lnTo>
                    <a:pt x="57" y="322"/>
                  </a:lnTo>
                  <a:lnTo>
                    <a:pt x="52" y="349"/>
                  </a:lnTo>
                  <a:lnTo>
                    <a:pt x="44" y="377"/>
                  </a:lnTo>
                  <a:lnTo>
                    <a:pt x="32" y="407"/>
                  </a:lnTo>
                  <a:lnTo>
                    <a:pt x="183" y="435"/>
                  </a:lnTo>
                  <a:lnTo>
                    <a:pt x="183" y="435"/>
                  </a:lnTo>
                  <a:lnTo>
                    <a:pt x="186" y="426"/>
                  </a:lnTo>
                  <a:lnTo>
                    <a:pt x="193" y="396"/>
                  </a:lnTo>
                  <a:lnTo>
                    <a:pt x="203" y="349"/>
                  </a:lnTo>
                  <a:lnTo>
                    <a:pt x="206" y="322"/>
                  </a:lnTo>
                  <a:lnTo>
                    <a:pt x="206" y="289"/>
                  </a:lnTo>
                  <a:lnTo>
                    <a:pt x="206" y="257"/>
                  </a:lnTo>
                  <a:lnTo>
                    <a:pt x="201" y="222"/>
                  </a:lnTo>
                  <a:lnTo>
                    <a:pt x="196" y="185"/>
                  </a:lnTo>
                  <a:lnTo>
                    <a:pt x="186" y="148"/>
                  </a:lnTo>
                  <a:lnTo>
                    <a:pt x="171" y="111"/>
                  </a:lnTo>
                  <a:lnTo>
                    <a:pt x="151" y="74"/>
                  </a:lnTo>
                  <a:lnTo>
                    <a:pt x="126" y="37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2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214"/>
            <p:cNvSpPr>
              <a:spLocks/>
            </p:cNvSpPr>
            <p:nvPr/>
          </p:nvSpPr>
          <p:spPr bwMode="auto">
            <a:xfrm>
              <a:off x="4457" y="1657"/>
              <a:ext cx="144" cy="122"/>
            </a:xfrm>
            <a:custGeom>
              <a:avLst/>
              <a:gdLst>
                <a:gd name="T0" fmla="*/ 120 w 144"/>
                <a:gd name="T1" fmla="*/ 0 h 122"/>
                <a:gd name="T2" fmla="*/ 0 w 144"/>
                <a:gd name="T3" fmla="*/ 67 h 122"/>
                <a:gd name="T4" fmla="*/ 0 w 144"/>
                <a:gd name="T5" fmla="*/ 67 h 122"/>
                <a:gd name="T6" fmla="*/ 15 w 144"/>
                <a:gd name="T7" fmla="*/ 90 h 122"/>
                <a:gd name="T8" fmla="*/ 28 w 144"/>
                <a:gd name="T9" fmla="*/ 108 h 122"/>
                <a:gd name="T10" fmla="*/ 33 w 144"/>
                <a:gd name="T11" fmla="*/ 118 h 122"/>
                <a:gd name="T12" fmla="*/ 40 w 144"/>
                <a:gd name="T13" fmla="*/ 122 h 122"/>
                <a:gd name="T14" fmla="*/ 144 w 144"/>
                <a:gd name="T15" fmla="*/ 30 h 122"/>
                <a:gd name="T16" fmla="*/ 144 w 144"/>
                <a:gd name="T17" fmla="*/ 30 h 122"/>
                <a:gd name="T18" fmla="*/ 134 w 144"/>
                <a:gd name="T19" fmla="*/ 18 h 122"/>
                <a:gd name="T20" fmla="*/ 120 w 144"/>
                <a:gd name="T21" fmla="*/ 0 h 122"/>
                <a:gd name="T22" fmla="*/ 120 w 144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122">
                  <a:moveTo>
                    <a:pt x="120" y="0"/>
                  </a:moveTo>
                  <a:lnTo>
                    <a:pt x="0" y="67"/>
                  </a:lnTo>
                  <a:lnTo>
                    <a:pt x="0" y="67"/>
                  </a:lnTo>
                  <a:lnTo>
                    <a:pt x="15" y="90"/>
                  </a:lnTo>
                  <a:lnTo>
                    <a:pt x="28" y="108"/>
                  </a:lnTo>
                  <a:lnTo>
                    <a:pt x="33" y="118"/>
                  </a:lnTo>
                  <a:lnTo>
                    <a:pt x="40" y="122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34" y="18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2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215"/>
            <p:cNvSpPr>
              <a:spLocks/>
            </p:cNvSpPr>
            <p:nvPr/>
          </p:nvSpPr>
          <p:spPr bwMode="auto">
            <a:xfrm>
              <a:off x="5247" y="1145"/>
              <a:ext cx="246" cy="713"/>
            </a:xfrm>
            <a:custGeom>
              <a:avLst/>
              <a:gdLst>
                <a:gd name="T0" fmla="*/ 208 w 246"/>
                <a:gd name="T1" fmla="*/ 14 h 713"/>
                <a:gd name="T2" fmla="*/ 208 w 246"/>
                <a:gd name="T3" fmla="*/ 14 h 713"/>
                <a:gd name="T4" fmla="*/ 166 w 246"/>
                <a:gd name="T5" fmla="*/ 162 h 713"/>
                <a:gd name="T6" fmla="*/ 131 w 246"/>
                <a:gd name="T7" fmla="*/ 278 h 713"/>
                <a:gd name="T8" fmla="*/ 112 w 246"/>
                <a:gd name="T9" fmla="*/ 357 h 713"/>
                <a:gd name="T10" fmla="*/ 112 w 246"/>
                <a:gd name="T11" fmla="*/ 357 h 713"/>
                <a:gd name="T12" fmla="*/ 57 w 246"/>
                <a:gd name="T13" fmla="*/ 505 h 713"/>
                <a:gd name="T14" fmla="*/ 20 w 246"/>
                <a:gd name="T15" fmla="*/ 618 h 713"/>
                <a:gd name="T16" fmla="*/ 7 w 246"/>
                <a:gd name="T17" fmla="*/ 664 h 713"/>
                <a:gd name="T18" fmla="*/ 0 w 246"/>
                <a:gd name="T19" fmla="*/ 694 h 713"/>
                <a:gd name="T20" fmla="*/ 0 w 246"/>
                <a:gd name="T21" fmla="*/ 694 h 713"/>
                <a:gd name="T22" fmla="*/ 22 w 246"/>
                <a:gd name="T23" fmla="*/ 704 h 713"/>
                <a:gd name="T24" fmla="*/ 45 w 246"/>
                <a:gd name="T25" fmla="*/ 711 h 713"/>
                <a:gd name="T26" fmla="*/ 57 w 246"/>
                <a:gd name="T27" fmla="*/ 713 h 713"/>
                <a:gd name="T28" fmla="*/ 67 w 246"/>
                <a:gd name="T29" fmla="*/ 713 h 713"/>
                <a:gd name="T30" fmla="*/ 67 w 246"/>
                <a:gd name="T31" fmla="*/ 713 h 713"/>
                <a:gd name="T32" fmla="*/ 102 w 246"/>
                <a:gd name="T33" fmla="*/ 576 h 713"/>
                <a:gd name="T34" fmla="*/ 129 w 246"/>
                <a:gd name="T35" fmla="*/ 463 h 713"/>
                <a:gd name="T36" fmla="*/ 149 w 246"/>
                <a:gd name="T37" fmla="*/ 370 h 713"/>
                <a:gd name="T38" fmla="*/ 149 w 246"/>
                <a:gd name="T39" fmla="*/ 370 h 713"/>
                <a:gd name="T40" fmla="*/ 161 w 246"/>
                <a:gd name="T41" fmla="*/ 354 h 713"/>
                <a:gd name="T42" fmla="*/ 174 w 246"/>
                <a:gd name="T43" fmla="*/ 336 h 713"/>
                <a:gd name="T44" fmla="*/ 189 w 246"/>
                <a:gd name="T45" fmla="*/ 308 h 713"/>
                <a:gd name="T46" fmla="*/ 206 w 246"/>
                <a:gd name="T47" fmla="*/ 276 h 713"/>
                <a:gd name="T48" fmla="*/ 221 w 246"/>
                <a:gd name="T49" fmla="*/ 236 h 713"/>
                <a:gd name="T50" fmla="*/ 233 w 246"/>
                <a:gd name="T51" fmla="*/ 190 h 713"/>
                <a:gd name="T52" fmla="*/ 243 w 246"/>
                <a:gd name="T53" fmla="*/ 139 h 713"/>
                <a:gd name="T54" fmla="*/ 243 w 246"/>
                <a:gd name="T55" fmla="*/ 139 h 713"/>
                <a:gd name="T56" fmla="*/ 246 w 246"/>
                <a:gd name="T57" fmla="*/ 114 h 713"/>
                <a:gd name="T58" fmla="*/ 246 w 246"/>
                <a:gd name="T59" fmla="*/ 83 h 713"/>
                <a:gd name="T60" fmla="*/ 246 w 246"/>
                <a:gd name="T61" fmla="*/ 53 h 713"/>
                <a:gd name="T62" fmla="*/ 241 w 246"/>
                <a:gd name="T63" fmla="*/ 23 h 713"/>
                <a:gd name="T64" fmla="*/ 241 w 246"/>
                <a:gd name="T65" fmla="*/ 23 h 713"/>
                <a:gd name="T66" fmla="*/ 238 w 246"/>
                <a:gd name="T67" fmla="*/ 16 h 713"/>
                <a:gd name="T68" fmla="*/ 231 w 246"/>
                <a:gd name="T69" fmla="*/ 5 h 713"/>
                <a:gd name="T70" fmla="*/ 226 w 246"/>
                <a:gd name="T71" fmla="*/ 2 h 713"/>
                <a:gd name="T72" fmla="*/ 221 w 246"/>
                <a:gd name="T73" fmla="*/ 0 h 713"/>
                <a:gd name="T74" fmla="*/ 216 w 246"/>
                <a:gd name="T75" fmla="*/ 5 h 713"/>
                <a:gd name="T76" fmla="*/ 208 w 246"/>
                <a:gd name="T77" fmla="*/ 14 h 713"/>
                <a:gd name="T78" fmla="*/ 208 w 246"/>
                <a:gd name="T79" fmla="*/ 1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713">
                  <a:moveTo>
                    <a:pt x="208" y="14"/>
                  </a:moveTo>
                  <a:lnTo>
                    <a:pt x="208" y="14"/>
                  </a:lnTo>
                  <a:lnTo>
                    <a:pt x="166" y="162"/>
                  </a:lnTo>
                  <a:lnTo>
                    <a:pt x="131" y="278"/>
                  </a:lnTo>
                  <a:lnTo>
                    <a:pt x="112" y="357"/>
                  </a:lnTo>
                  <a:lnTo>
                    <a:pt x="112" y="357"/>
                  </a:lnTo>
                  <a:lnTo>
                    <a:pt x="57" y="505"/>
                  </a:lnTo>
                  <a:lnTo>
                    <a:pt x="20" y="618"/>
                  </a:lnTo>
                  <a:lnTo>
                    <a:pt x="7" y="664"/>
                  </a:lnTo>
                  <a:lnTo>
                    <a:pt x="0" y="694"/>
                  </a:lnTo>
                  <a:lnTo>
                    <a:pt x="0" y="694"/>
                  </a:lnTo>
                  <a:lnTo>
                    <a:pt x="22" y="704"/>
                  </a:lnTo>
                  <a:lnTo>
                    <a:pt x="45" y="711"/>
                  </a:lnTo>
                  <a:lnTo>
                    <a:pt x="57" y="713"/>
                  </a:lnTo>
                  <a:lnTo>
                    <a:pt x="67" y="713"/>
                  </a:lnTo>
                  <a:lnTo>
                    <a:pt x="67" y="713"/>
                  </a:lnTo>
                  <a:lnTo>
                    <a:pt x="102" y="576"/>
                  </a:lnTo>
                  <a:lnTo>
                    <a:pt x="129" y="463"/>
                  </a:lnTo>
                  <a:lnTo>
                    <a:pt x="149" y="370"/>
                  </a:lnTo>
                  <a:lnTo>
                    <a:pt x="149" y="370"/>
                  </a:lnTo>
                  <a:lnTo>
                    <a:pt x="161" y="354"/>
                  </a:lnTo>
                  <a:lnTo>
                    <a:pt x="174" y="336"/>
                  </a:lnTo>
                  <a:lnTo>
                    <a:pt x="189" y="308"/>
                  </a:lnTo>
                  <a:lnTo>
                    <a:pt x="206" y="276"/>
                  </a:lnTo>
                  <a:lnTo>
                    <a:pt x="221" y="236"/>
                  </a:lnTo>
                  <a:lnTo>
                    <a:pt x="233" y="190"/>
                  </a:lnTo>
                  <a:lnTo>
                    <a:pt x="243" y="139"/>
                  </a:lnTo>
                  <a:lnTo>
                    <a:pt x="243" y="139"/>
                  </a:lnTo>
                  <a:lnTo>
                    <a:pt x="246" y="114"/>
                  </a:lnTo>
                  <a:lnTo>
                    <a:pt x="246" y="83"/>
                  </a:lnTo>
                  <a:lnTo>
                    <a:pt x="246" y="53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8" y="16"/>
                  </a:lnTo>
                  <a:lnTo>
                    <a:pt x="231" y="5"/>
                  </a:lnTo>
                  <a:lnTo>
                    <a:pt x="226" y="2"/>
                  </a:lnTo>
                  <a:lnTo>
                    <a:pt x="221" y="0"/>
                  </a:lnTo>
                  <a:lnTo>
                    <a:pt x="216" y="5"/>
                  </a:lnTo>
                  <a:lnTo>
                    <a:pt x="208" y="14"/>
                  </a:lnTo>
                  <a:lnTo>
                    <a:pt x="208" y="14"/>
                  </a:lnTo>
                  <a:close/>
                </a:path>
              </a:pathLst>
            </a:custGeom>
            <a:solidFill>
              <a:srgbClr val="CE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216"/>
            <p:cNvSpPr>
              <a:spLocks/>
            </p:cNvSpPr>
            <p:nvPr/>
          </p:nvSpPr>
          <p:spPr bwMode="auto">
            <a:xfrm>
              <a:off x="5234" y="1145"/>
              <a:ext cx="251" cy="711"/>
            </a:xfrm>
            <a:custGeom>
              <a:avLst/>
              <a:gdLst>
                <a:gd name="T0" fmla="*/ 216 w 251"/>
                <a:gd name="T1" fmla="*/ 12 h 711"/>
                <a:gd name="T2" fmla="*/ 216 w 251"/>
                <a:gd name="T3" fmla="*/ 12 h 711"/>
                <a:gd name="T4" fmla="*/ 172 w 251"/>
                <a:gd name="T5" fmla="*/ 160 h 711"/>
                <a:gd name="T6" fmla="*/ 137 w 251"/>
                <a:gd name="T7" fmla="*/ 276 h 711"/>
                <a:gd name="T8" fmla="*/ 115 w 251"/>
                <a:gd name="T9" fmla="*/ 354 h 711"/>
                <a:gd name="T10" fmla="*/ 115 w 251"/>
                <a:gd name="T11" fmla="*/ 354 h 711"/>
                <a:gd name="T12" fmla="*/ 60 w 251"/>
                <a:gd name="T13" fmla="*/ 500 h 711"/>
                <a:gd name="T14" fmla="*/ 20 w 251"/>
                <a:gd name="T15" fmla="*/ 613 h 711"/>
                <a:gd name="T16" fmla="*/ 8 w 251"/>
                <a:gd name="T17" fmla="*/ 660 h 711"/>
                <a:gd name="T18" fmla="*/ 0 w 251"/>
                <a:gd name="T19" fmla="*/ 690 h 711"/>
                <a:gd name="T20" fmla="*/ 0 w 251"/>
                <a:gd name="T21" fmla="*/ 690 h 711"/>
                <a:gd name="T22" fmla="*/ 23 w 251"/>
                <a:gd name="T23" fmla="*/ 701 h 711"/>
                <a:gd name="T24" fmla="*/ 45 w 251"/>
                <a:gd name="T25" fmla="*/ 708 h 711"/>
                <a:gd name="T26" fmla="*/ 55 w 251"/>
                <a:gd name="T27" fmla="*/ 711 h 711"/>
                <a:gd name="T28" fmla="*/ 68 w 251"/>
                <a:gd name="T29" fmla="*/ 711 h 711"/>
                <a:gd name="T30" fmla="*/ 68 w 251"/>
                <a:gd name="T31" fmla="*/ 711 h 711"/>
                <a:gd name="T32" fmla="*/ 102 w 251"/>
                <a:gd name="T33" fmla="*/ 574 h 711"/>
                <a:gd name="T34" fmla="*/ 132 w 251"/>
                <a:gd name="T35" fmla="*/ 461 h 711"/>
                <a:gd name="T36" fmla="*/ 152 w 251"/>
                <a:gd name="T37" fmla="*/ 368 h 711"/>
                <a:gd name="T38" fmla="*/ 152 w 251"/>
                <a:gd name="T39" fmla="*/ 368 h 711"/>
                <a:gd name="T40" fmla="*/ 172 w 251"/>
                <a:gd name="T41" fmla="*/ 343 h 711"/>
                <a:gd name="T42" fmla="*/ 189 w 251"/>
                <a:gd name="T43" fmla="*/ 313 h 711"/>
                <a:gd name="T44" fmla="*/ 212 w 251"/>
                <a:gd name="T45" fmla="*/ 273 h 711"/>
                <a:gd name="T46" fmla="*/ 221 w 251"/>
                <a:gd name="T47" fmla="*/ 248 h 711"/>
                <a:gd name="T48" fmla="*/ 229 w 251"/>
                <a:gd name="T49" fmla="*/ 222 h 711"/>
                <a:gd name="T50" fmla="*/ 239 w 251"/>
                <a:gd name="T51" fmla="*/ 195 h 711"/>
                <a:gd name="T52" fmla="*/ 246 w 251"/>
                <a:gd name="T53" fmla="*/ 162 h 711"/>
                <a:gd name="T54" fmla="*/ 249 w 251"/>
                <a:gd name="T55" fmla="*/ 130 h 711"/>
                <a:gd name="T56" fmla="*/ 251 w 251"/>
                <a:gd name="T57" fmla="*/ 95 h 711"/>
                <a:gd name="T58" fmla="*/ 251 w 251"/>
                <a:gd name="T59" fmla="*/ 60 h 711"/>
                <a:gd name="T60" fmla="*/ 249 w 251"/>
                <a:gd name="T61" fmla="*/ 21 h 711"/>
                <a:gd name="T62" fmla="*/ 249 w 251"/>
                <a:gd name="T63" fmla="*/ 21 h 711"/>
                <a:gd name="T64" fmla="*/ 246 w 251"/>
                <a:gd name="T65" fmla="*/ 16 h 711"/>
                <a:gd name="T66" fmla="*/ 239 w 251"/>
                <a:gd name="T67" fmla="*/ 5 h 711"/>
                <a:gd name="T68" fmla="*/ 234 w 251"/>
                <a:gd name="T69" fmla="*/ 0 h 711"/>
                <a:gd name="T70" fmla="*/ 229 w 251"/>
                <a:gd name="T71" fmla="*/ 0 h 711"/>
                <a:gd name="T72" fmla="*/ 224 w 251"/>
                <a:gd name="T73" fmla="*/ 2 h 711"/>
                <a:gd name="T74" fmla="*/ 216 w 251"/>
                <a:gd name="T75" fmla="*/ 12 h 711"/>
                <a:gd name="T76" fmla="*/ 216 w 251"/>
                <a:gd name="T77" fmla="*/ 1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1" h="711">
                  <a:moveTo>
                    <a:pt x="216" y="12"/>
                  </a:moveTo>
                  <a:lnTo>
                    <a:pt x="216" y="12"/>
                  </a:lnTo>
                  <a:lnTo>
                    <a:pt x="172" y="160"/>
                  </a:lnTo>
                  <a:lnTo>
                    <a:pt x="137" y="276"/>
                  </a:lnTo>
                  <a:lnTo>
                    <a:pt x="115" y="354"/>
                  </a:lnTo>
                  <a:lnTo>
                    <a:pt x="115" y="354"/>
                  </a:lnTo>
                  <a:lnTo>
                    <a:pt x="60" y="500"/>
                  </a:lnTo>
                  <a:lnTo>
                    <a:pt x="20" y="613"/>
                  </a:lnTo>
                  <a:lnTo>
                    <a:pt x="8" y="660"/>
                  </a:lnTo>
                  <a:lnTo>
                    <a:pt x="0" y="690"/>
                  </a:lnTo>
                  <a:lnTo>
                    <a:pt x="0" y="690"/>
                  </a:lnTo>
                  <a:lnTo>
                    <a:pt x="23" y="701"/>
                  </a:lnTo>
                  <a:lnTo>
                    <a:pt x="45" y="708"/>
                  </a:lnTo>
                  <a:lnTo>
                    <a:pt x="55" y="711"/>
                  </a:lnTo>
                  <a:lnTo>
                    <a:pt x="68" y="711"/>
                  </a:lnTo>
                  <a:lnTo>
                    <a:pt x="68" y="711"/>
                  </a:lnTo>
                  <a:lnTo>
                    <a:pt x="102" y="574"/>
                  </a:lnTo>
                  <a:lnTo>
                    <a:pt x="132" y="461"/>
                  </a:lnTo>
                  <a:lnTo>
                    <a:pt x="152" y="368"/>
                  </a:lnTo>
                  <a:lnTo>
                    <a:pt x="152" y="368"/>
                  </a:lnTo>
                  <a:lnTo>
                    <a:pt x="172" y="343"/>
                  </a:lnTo>
                  <a:lnTo>
                    <a:pt x="189" y="313"/>
                  </a:lnTo>
                  <a:lnTo>
                    <a:pt x="212" y="273"/>
                  </a:lnTo>
                  <a:lnTo>
                    <a:pt x="221" y="248"/>
                  </a:lnTo>
                  <a:lnTo>
                    <a:pt x="229" y="222"/>
                  </a:lnTo>
                  <a:lnTo>
                    <a:pt x="239" y="195"/>
                  </a:lnTo>
                  <a:lnTo>
                    <a:pt x="246" y="162"/>
                  </a:lnTo>
                  <a:lnTo>
                    <a:pt x="249" y="130"/>
                  </a:lnTo>
                  <a:lnTo>
                    <a:pt x="251" y="95"/>
                  </a:lnTo>
                  <a:lnTo>
                    <a:pt x="251" y="60"/>
                  </a:lnTo>
                  <a:lnTo>
                    <a:pt x="249" y="21"/>
                  </a:lnTo>
                  <a:lnTo>
                    <a:pt x="249" y="21"/>
                  </a:lnTo>
                  <a:lnTo>
                    <a:pt x="246" y="16"/>
                  </a:lnTo>
                  <a:lnTo>
                    <a:pt x="239" y="5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2"/>
                  </a:lnTo>
                  <a:lnTo>
                    <a:pt x="216" y="12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AC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217"/>
            <p:cNvSpPr>
              <a:spLocks/>
            </p:cNvSpPr>
            <p:nvPr/>
          </p:nvSpPr>
          <p:spPr bwMode="auto">
            <a:xfrm>
              <a:off x="5247" y="1515"/>
              <a:ext cx="117" cy="322"/>
            </a:xfrm>
            <a:custGeom>
              <a:avLst/>
              <a:gdLst>
                <a:gd name="T0" fmla="*/ 0 w 117"/>
                <a:gd name="T1" fmla="*/ 311 h 322"/>
                <a:gd name="T2" fmla="*/ 0 w 117"/>
                <a:gd name="T3" fmla="*/ 311 h 322"/>
                <a:gd name="T4" fmla="*/ 40 w 117"/>
                <a:gd name="T5" fmla="*/ 181 h 322"/>
                <a:gd name="T6" fmla="*/ 74 w 117"/>
                <a:gd name="T7" fmla="*/ 77 h 322"/>
                <a:gd name="T8" fmla="*/ 92 w 117"/>
                <a:gd name="T9" fmla="*/ 35 h 322"/>
                <a:gd name="T10" fmla="*/ 107 w 117"/>
                <a:gd name="T11" fmla="*/ 3 h 322"/>
                <a:gd name="T12" fmla="*/ 107 w 117"/>
                <a:gd name="T13" fmla="*/ 3 h 322"/>
                <a:gd name="T14" fmla="*/ 109 w 117"/>
                <a:gd name="T15" fmla="*/ 0 h 322"/>
                <a:gd name="T16" fmla="*/ 114 w 117"/>
                <a:gd name="T17" fmla="*/ 3 h 322"/>
                <a:gd name="T18" fmla="*/ 117 w 117"/>
                <a:gd name="T19" fmla="*/ 5 h 322"/>
                <a:gd name="T20" fmla="*/ 117 w 117"/>
                <a:gd name="T21" fmla="*/ 5 h 322"/>
                <a:gd name="T22" fmla="*/ 20 w 117"/>
                <a:gd name="T23" fmla="*/ 322 h 322"/>
                <a:gd name="T24" fmla="*/ 20 w 117"/>
                <a:gd name="T25" fmla="*/ 322 h 322"/>
                <a:gd name="T26" fmla="*/ 12 w 117"/>
                <a:gd name="T27" fmla="*/ 320 h 322"/>
                <a:gd name="T28" fmla="*/ 7 w 117"/>
                <a:gd name="T29" fmla="*/ 318 h 322"/>
                <a:gd name="T30" fmla="*/ 0 w 117"/>
                <a:gd name="T31" fmla="*/ 311 h 322"/>
                <a:gd name="T32" fmla="*/ 0 w 117"/>
                <a:gd name="T33" fmla="*/ 31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322">
                  <a:moveTo>
                    <a:pt x="0" y="311"/>
                  </a:moveTo>
                  <a:lnTo>
                    <a:pt x="0" y="311"/>
                  </a:lnTo>
                  <a:lnTo>
                    <a:pt x="40" y="181"/>
                  </a:lnTo>
                  <a:lnTo>
                    <a:pt x="74" y="77"/>
                  </a:lnTo>
                  <a:lnTo>
                    <a:pt x="92" y="3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9" y="0"/>
                  </a:lnTo>
                  <a:lnTo>
                    <a:pt x="114" y="3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12" y="320"/>
                  </a:lnTo>
                  <a:lnTo>
                    <a:pt x="7" y="318"/>
                  </a:lnTo>
                  <a:lnTo>
                    <a:pt x="0" y="311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218"/>
            <p:cNvSpPr>
              <a:spLocks/>
            </p:cNvSpPr>
            <p:nvPr/>
          </p:nvSpPr>
          <p:spPr bwMode="auto">
            <a:xfrm>
              <a:off x="5364" y="1150"/>
              <a:ext cx="104" cy="345"/>
            </a:xfrm>
            <a:custGeom>
              <a:avLst/>
              <a:gdLst>
                <a:gd name="T0" fmla="*/ 0 w 104"/>
                <a:gd name="T1" fmla="*/ 342 h 345"/>
                <a:gd name="T2" fmla="*/ 0 w 104"/>
                <a:gd name="T3" fmla="*/ 342 h 345"/>
                <a:gd name="T4" fmla="*/ 42 w 104"/>
                <a:gd name="T5" fmla="*/ 183 h 345"/>
                <a:gd name="T6" fmla="*/ 74 w 104"/>
                <a:gd name="T7" fmla="*/ 67 h 345"/>
                <a:gd name="T8" fmla="*/ 86 w 104"/>
                <a:gd name="T9" fmla="*/ 28 h 345"/>
                <a:gd name="T10" fmla="*/ 91 w 104"/>
                <a:gd name="T11" fmla="*/ 9 h 345"/>
                <a:gd name="T12" fmla="*/ 91 w 104"/>
                <a:gd name="T13" fmla="*/ 9 h 345"/>
                <a:gd name="T14" fmla="*/ 99 w 104"/>
                <a:gd name="T15" fmla="*/ 0 h 345"/>
                <a:gd name="T16" fmla="*/ 101 w 104"/>
                <a:gd name="T17" fmla="*/ 0 h 345"/>
                <a:gd name="T18" fmla="*/ 104 w 104"/>
                <a:gd name="T19" fmla="*/ 2 h 345"/>
                <a:gd name="T20" fmla="*/ 7 w 104"/>
                <a:gd name="T21" fmla="*/ 345 h 345"/>
                <a:gd name="T22" fmla="*/ 0 w 104"/>
                <a:gd name="T23" fmla="*/ 34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345">
                  <a:moveTo>
                    <a:pt x="0" y="342"/>
                  </a:moveTo>
                  <a:lnTo>
                    <a:pt x="0" y="342"/>
                  </a:lnTo>
                  <a:lnTo>
                    <a:pt x="42" y="183"/>
                  </a:lnTo>
                  <a:lnTo>
                    <a:pt x="74" y="67"/>
                  </a:lnTo>
                  <a:lnTo>
                    <a:pt x="86" y="28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2"/>
                  </a:lnTo>
                  <a:lnTo>
                    <a:pt x="7" y="345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219"/>
            <p:cNvSpPr>
              <a:spLocks/>
            </p:cNvSpPr>
            <p:nvPr/>
          </p:nvSpPr>
          <p:spPr bwMode="auto">
            <a:xfrm>
              <a:off x="5356" y="1499"/>
              <a:ext cx="25" cy="14"/>
            </a:xfrm>
            <a:custGeom>
              <a:avLst/>
              <a:gdLst>
                <a:gd name="T0" fmla="*/ 25 w 25"/>
                <a:gd name="T1" fmla="*/ 10 h 14"/>
                <a:gd name="T2" fmla="*/ 25 w 25"/>
                <a:gd name="T3" fmla="*/ 10 h 14"/>
                <a:gd name="T4" fmla="*/ 25 w 25"/>
                <a:gd name="T5" fmla="*/ 12 h 14"/>
                <a:gd name="T6" fmla="*/ 20 w 25"/>
                <a:gd name="T7" fmla="*/ 14 h 14"/>
                <a:gd name="T8" fmla="*/ 13 w 25"/>
                <a:gd name="T9" fmla="*/ 14 h 14"/>
                <a:gd name="T10" fmla="*/ 13 w 25"/>
                <a:gd name="T11" fmla="*/ 14 h 14"/>
                <a:gd name="T12" fmla="*/ 3 w 25"/>
                <a:gd name="T13" fmla="*/ 12 h 14"/>
                <a:gd name="T14" fmla="*/ 3 w 25"/>
                <a:gd name="T15" fmla="*/ 10 h 14"/>
                <a:gd name="T16" fmla="*/ 0 w 25"/>
                <a:gd name="T17" fmla="*/ 7 h 14"/>
                <a:gd name="T18" fmla="*/ 0 w 25"/>
                <a:gd name="T19" fmla="*/ 7 h 14"/>
                <a:gd name="T20" fmla="*/ 3 w 25"/>
                <a:gd name="T21" fmla="*/ 5 h 14"/>
                <a:gd name="T22" fmla="*/ 5 w 25"/>
                <a:gd name="T23" fmla="*/ 3 h 14"/>
                <a:gd name="T24" fmla="*/ 13 w 25"/>
                <a:gd name="T25" fmla="*/ 0 h 14"/>
                <a:gd name="T26" fmla="*/ 13 w 25"/>
                <a:gd name="T27" fmla="*/ 0 h 14"/>
                <a:gd name="T28" fmla="*/ 22 w 25"/>
                <a:gd name="T29" fmla="*/ 5 h 14"/>
                <a:gd name="T30" fmla="*/ 25 w 25"/>
                <a:gd name="T31" fmla="*/ 7 h 14"/>
                <a:gd name="T32" fmla="*/ 25 w 25"/>
                <a:gd name="T33" fmla="*/ 10 h 14"/>
                <a:gd name="T34" fmla="*/ 25 w 25"/>
                <a:gd name="T3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14">
                  <a:moveTo>
                    <a:pt x="25" y="10"/>
                  </a:moveTo>
                  <a:lnTo>
                    <a:pt x="25" y="10"/>
                  </a:lnTo>
                  <a:lnTo>
                    <a:pt x="25" y="12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220"/>
            <p:cNvSpPr>
              <a:spLocks/>
            </p:cNvSpPr>
            <p:nvPr/>
          </p:nvSpPr>
          <p:spPr bwMode="auto">
            <a:xfrm>
              <a:off x="5297" y="1525"/>
              <a:ext cx="89" cy="326"/>
            </a:xfrm>
            <a:custGeom>
              <a:avLst/>
              <a:gdLst>
                <a:gd name="T0" fmla="*/ 0 w 89"/>
                <a:gd name="T1" fmla="*/ 321 h 326"/>
                <a:gd name="T2" fmla="*/ 0 w 89"/>
                <a:gd name="T3" fmla="*/ 321 h 326"/>
                <a:gd name="T4" fmla="*/ 2 w 89"/>
                <a:gd name="T5" fmla="*/ 326 h 326"/>
                <a:gd name="T6" fmla="*/ 5 w 89"/>
                <a:gd name="T7" fmla="*/ 326 h 326"/>
                <a:gd name="T8" fmla="*/ 9 w 89"/>
                <a:gd name="T9" fmla="*/ 321 h 326"/>
                <a:gd name="T10" fmla="*/ 9 w 89"/>
                <a:gd name="T11" fmla="*/ 321 h 326"/>
                <a:gd name="T12" fmla="*/ 47 w 89"/>
                <a:gd name="T13" fmla="*/ 173 h 326"/>
                <a:gd name="T14" fmla="*/ 74 w 89"/>
                <a:gd name="T15" fmla="*/ 67 h 326"/>
                <a:gd name="T16" fmla="*/ 89 w 89"/>
                <a:gd name="T17" fmla="*/ 4 h 326"/>
                <a:gd name="T18" fmla="*/ 89 w 89"/>
                <a:gd name="T19" fmla="*/ 4 h 326"/>
                <a:gd name="T20" fmla="*/ 86 w 89"/>
                <a:gd name="T21" fmla="*/ 2 h 326"/>
                <a:gd name="T22" fmla="*/ 84 w 89"/>
                <a:gd name="T23" fmla="*/ 0 h 326"/>
                <a:gd name="T24" fmla="*/ 81 w 89"/>
                <a:gd name="T25" fmla="*/ 4 h 326"/>
                <a:gd name="T26" fmla="*/ 81 w 89"/>
                <a:gd name="T27" fmla="*/ 4 h 326"/>
                <a:gd name="T28" fmla="*/ 39 w 89"/>
                <a:gd name="T29" fmla="*/ 157 h 326"/>
                <a:gd name="T30" fmla="*/ 12 w 89"/>
                <a:gd name="T31" fmla="*/ 266 h 326"/>
                <a:gd name="T32" fmla="*/ 0 w 89"/>
                <a:gd name="T33" fmla="*/ 321 h 326"/>
                <a:gd name="T34" fmla="*/ 0 w 89"/>
                <a:gd name="T35" fmla="*/ 32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326">
                  <a:moveTo>
                    <a:pt x="0" y="321"/>
                  </a:moveTo>
                  <a:lnTo>
                    <a:pt x="0" y="321"/>
                  </a:lnTo>
                  <a:lnTo>
                    <a:pt x="2" y="326"/>
                  </a:lnTo>
                  <a:lnTo>
                    <a:pt x="5" y="326"/>
                  </a:lnTo>
                  <a:lnTo>
                    <a:pt x="9" y="321"/>
                  </a:lnTo>
                  <a:lnTo>
                    <a:pt x="9" y="321"/>
                  </a:lnTo>
                  <a:lnTo>
                    <a:pt x="47" y="173"/>
                  </a:lnTo>
                  <a:lnTo>
                    <a:pt x="74" y="67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39" y="157"/>
                  </a:lnTo>
                  <a:lnTo>
                    <a:pt x="12" y="266"/>
                  </a:lnTo>
                  <a:lnTo>
                    <a:pt x="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E4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221"/>
            <p:cNvSpPr>
              <a:spLocks/>
            </p:cNvSpPr>
            <p:nvPr/>
          </p:nvSpPr>
          <p:spPr bwMode="auto">
            <a:xfrm>
              <a:off x="5391" y="1178"/>
              <a:ext cx="94" cy="328"/>
            </a:xfrm>
            <a:custGeom>
              <a:avLst/>
              <a:gdLst>
                <a:gd name="T0" fmla="*/ 0 w 94"/>
                <a:gd name="T1" fmla="*/ 328 h 328"/>
                <a:gd name="T2" fmla="*/ 0 w 94"/>
                <a:gd name="T3" fmla="*/ 328 h 328"/>
                <a:gd name="T4" fmla="*/ 15 w 94"/>
                <a:gd name="T5" fmla="*/ 305 h 328"/>
                <a:gd name="T6" fmla="*/ 30 w 94"/>
                <a:gd name="T7" fmla="*/ 280 h 328"/>
                <a:gd name="T8" fmla="*/ 50 w 94"/>
                <a:gd name="T9" fmla="*/ 243 h 328"/>
                <a:gd name="T10" fmla="*/ 67 w 94"/>
                <a:gd name="T11" fmla="*/ 196 h 328"/>
                <a:gd name="T12" fmla="*/ 74 w 94"/>
                <a:gd name="T13" fmla="*/ 169 h 328"/>
                <a:gd name="T14" fmla="*/ 82 w 94"/>
                <a:gd name="T15" fmla="*/ 138 h 328"/>
                <a:gd name="T16" fmla="*/ 87 w 94"/>
                <a:gd name="T17" fmla="*/ 108 h 328"/>
                <a:gd name="T18" fmla="*/ 92 w 94"/>
                <a:gd name="T19" fmla="*/ 74 h 328"/>
                <a:gd name="T20" fmla="*/ 92 w 94"/>
                <a:gd name="T21" fmla="*/ 37 h 328"/>
                <a:gd name="T22" fmla="*/ 94 w 94"/>
                <a:gd name="T23" fmla="*/ 0 h 328"/>
                <a:gd name="T24" fmla="*/ 94 w 94"/>
                <a:gd name="T25" fmla="*/ 0 h 328"/>
                <a:gd name="T26" fmla="*/ 94 w 94"/>
                <a:gd name="T27" fmla="*/ 34 h 328"/>
                <a:gd name="T28" fmla="*/ 92 w 94"/>
                <a:gd name="T29" fmla="*/ 71 h 328"/>
                <a:gd name="T30" fmla="*/ 87 w 94"/>
                <a:gd name="T31" fmla="*/ 120 h 328"/>
                <a:gd name="T32" fmla="*/ 77 w 94"/>
                <a:gd name="T33" fmla="*/ 173 h 328"/>
                <a:gd name="T34" fmla="*/ 69 w 94"/>
                <a:gd name="T35" fmla="*/ 199 h 328"/>
                <a:gd name="T36" fmla="*/ 59 w 94"/>
                <a:gd name="T37" fmla="*/ 226 h 328"/>
                <a:gd name="T38" fmla="*/ 50 w 94"/>
                <a:gd name="T39" fmla="*/ 254 h 328"/>
                <a:gd name="T40" fmla="*/ 35 w 94"/>
                <a:gd name="T41" fmla="*/ 280 h 328"/>
                <a:gd name="T42" fmla="*/ 20 w 94"/>
                <a:gd name="T43" fmla="*/ 305 h 328"/>
                <a:gd name="T44" fmla="*/ 0 w 94"/>
                <a:gd name="T45" fmla="*/ 328 h 328"/>
                <a:gd name="T46" fmla="*/ 0 w 94"/>
                <a:gd name="T4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328">
                  <a:moveTo>
                    <a:pt x="0" y="328"/>
                  </a:moveTo>
                  <a:lnTo>
                    <a:pt x="0" y="328"/>
                  </a:lnTo>
                  <a:lnTo>
                    <a:pt x="15" y="305"/>
                  </a:lnTo>
                  <a:lnTo>
                    <a:pt x="30" y="280"/>
                  </a:lnTo>
                  <a:lnTo>
                    <a:pt x="50" y="243"/>
                  </a:lnTo>
                  <a:lnTo>
                    <a:pt x="67" y="196"/>
                  </a:lnTo>
                  <a:lnTo>
                    <a:pt x="74" y="169"/>
                  </a:lnTo>
                  <a:lnTo>
                    <a:pt x="82" y="138"/>
                  </a:lnTo>
                  <a:lnTo>
                    <a:pt x="87" y="108"/>
                  </a:lnTo>
                  <a:lnTo>
                    <a:pt x="92" y="74"/>
                  </a:lnTo>
                  <a:lnTo>
                    <a:pt x="92" y="37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34"/>
                  </a:lnTo>
                  <a:lnTo>
                    <a:pt x="92" y="71"/>
                  </a:lnTo>
                  <a:lnTo>
                    <a:pt x="87" y="120"/>
                  </a:lnTo>
                  <a:lnTo>
                    <a:pt x="77" y="173"/>
                  </a:lnTo>
                  <a:lnTo>
                    <a:pt x="69" y="199"/>
                  </a:lnTo>
                  <a:lnTo>
                    <a:pt x="59" y="226"/>
                  </a:lnTo>
                  <a:lnTo>
                    <a:pt x="50" y="254"/>
                  </a:lnTo>
                  <a:lnTo>
                    <a:pt x="35" y="280"/>
                  </a:lnTo>
                  <a:lnTo>
                    <a:pt x="20" y="305"/>
                  </a:lnTo>
                  <a:lnTo>
                    <a:pt x="0" y="328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E4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222"/>
            <p:cNvSpPr>
              <a:spLocks/>
            </p:cNvSpPr>
            <p:nvPr/>
          </p:nvSpPr>
          <p:spPr bwMode="auto">
            <a:xfrm>
              <a:off x="4115" y="1293"/>
              <a:ext cx="206" cy="533"/>
            </a:xfrm>
            <a:custGeom>
              <a:avLst/>
              <a:gdLst>
                <a:gd name="T0" fmla="*/ 82 w 206"/>
                <a:gd name="T1" fmla="*/ 107 h 533"/>
                <a:gd name="T2" fmla="*/ 82 w 206"/>
                <a:gd name="T3" fmla="*/ 107 h 533"/>
                <a:gd name="T4" fmla="*/ 84 w 206"/>
                <a:gd name="T5" fmla="*/ 111 h 533"/>
                <a:gd name="T6" fmla="*/ 92 w 206"/>
                <a:gd name="T7" fmla="*/ 128 h 533"/>
                <a:gd name="T8" fmla="*/ 99 w 206"/>
                <a:gd name="T9" fmla="*/ 155 h 533"/>
                <a:gd name="T10" fmla="*/ 109 w 206"/>
                <a:gd name="T11" fmla="*/ 197 h 533"/>
                <a:gd name="T12" fmla="*/ 139 w 206"/>
                <a:gd name="T13" fmla="*/ 530 h 533"/>
                <a:gd name="T14" fmla="*/ 139 w 206"/>
                <a:gd name="T15" fmla="*/ 530 h 533"/>
                <a:gd name="T16" fmla="*/ 146 w 206"/>
                <a:gd name="T17" fmla="*/ 533 h 533"/>
                <a:gd name="T18" fmla="*/ 161 w 206"/>
                <a:gd name="T19" fmla="*/ 530 h 533"/>
                <a:gd name="T20" fmla="*/ 174 w 206"/>
                <a:gd name="T21" fmla="*/ 530 h 533"/>
                <a:gd name="T22" fmla="*/ 183 w 206"/>
                <a:gd name="T23" fmla="*/ 526 h 533"/>
                <a:gd name="T24" fmla="*/ 196 w 206"/>
                <a:gd name="T25" fmla="*/ 519 h 533"/>
                <a:gd name="T26" fmla="*/ 206 w 206"/>
                <a:gd name="T27" fmla="*/ 509 h 533"/>
                <a:gd name="T28" fmla="*/ 134 w 206"/>
                <a:gd name="T29" fmla="*/ 195 h 533"/>
                <a:gd name="T30" fmla="*/ 134 w 206"/>
                <a:gd name="T31" fmla="*/ 195 h 533"/>
                <a:gd name="T32" fmla="*/ 131 w 206"/>
                <a:gd name="T33" fmla="*/ 181 h 533"/>
                <a:gd name="T34" fmla="*/ 124 w 206"/>
                <a:gd name="T35" fmla="*/ 146 h 533"/>
                <a:gd name="T36" fmla="*/ 111 w 206"/>
                <a:gd name="T37" fmla="*/ 107 h 533"/>
                <a:gd name="T38" fmla="*/ 104 w 206"/>
                <a:gd name="T39" fmla="*/ 88 h 533"/>
                <a:gd name="T40" fmla="*/ 97 w 206"/>
                <a:gd name="T41" fmla="*/ 77 h 533"/>
                <a:gd name="T42" fmla="*/ 97 w 206"/>
                <a:gd name="T43" fmla="*/ 77 h 533"/>
                <a:gd name="T44" fmla="*/ 94 w 206"/>
                <a:gd name="T45" fmla="*/ 72 h 533"/>
                <a:gd name="T46" fmla="*/ 97 w 206"/>
                <a:gd name="T47" fmla="*/ 67 h 533"/>
                <a:gd name="T48" fmla="*/ 104 w 206"/>
                <a:gd name="T49" fmla="*/ 63 h 533"/>
                <a:gd name="T50" fmla="*/ 104 w 206"/>
                <a:gd name="T51" fmla="*/ 63 h 533"/>
                <a:gd name="T52" fmla="*/ 109 w 206"/>
                <a:gd name="T53" fmla="*/ 58 h 533"/>
                <a:gd name="T54" fmla="*/ 111 w 206"/>
                <a:gd name="T55" fmla="*/ 51 h 533"/>
                <a:gd name="T56" fmla="*/ 111 w 206"/>
                <a:gd name="T57" fmla="*/ 47 h 533"/>
                <a:gd name="T58" fmla="*/ 111 w 206"/>
                <a:gd name="T59" fmla="*/ 37 h 533"/>
                <a:gd name="T60" fmla="*/ 104 w 206"/>
                <a:gd name="T61" fmla="*/ 19 h 533"/>
                <a:gd name="T62" fmla="*/ 99 w 206"/>
                <a:gd name="T63" fmla="*/ 0 h 533"/>
                <a:gd name="T64" fmla="*/ 99 w 206"/>
                <a:gd name="T65" fmla="*/ 0 h 533"/>
                <a:gd name="T66" fmla="*/ 54 w 206"/>
                <a:gd name="T67" fmla="*/ 3 h 533"/>
                <a:gd name="T68" fmla="*/ 22 w 206"/>
                <a:gd name="T69" fmla="*/ 5 h 533"/>
                <a:gd name="T70" fmla="*/ 10 w 206"/>
                <a:gd name="T71" fmla="*/ 7 h 533"/>
                <a:gd name="T72" fmla="*/ 2 w 206"/>
                <a:gd name="T73" fmla="*/ 10 h 533"/>
                <a:gd name="T74" fmla="*/ 2 w 206"/>
                <a:gd name="T75" fmla="*/ 10 h 533"/>
                <a:gd name="T76" fmla="*/ 0 w 206"/>
                <a:gd name="T77" fmla="*/ 16 h 533"/>
                <a:gd name="T78" fmla="*/ 5 w 206"/>
                <a:gd name="T79" fmla="*/ 33 h 533"/>
                <a:gd name="T80" fmla="*/ 7 w 206"/>
                <a:gd name="T81" fmla="*/ 42 h 533"/>
                <a:gd name="T82" fmla="*/ 12 w 206"/>
                <a:gd name="T83" fmla="*/ 49 h 533"/>
                <a:gd name="T84" fmla="*/ 20 w 206"/>
                <a:gd name="T85" fmla="*/ 58 h 533"/>
                <a:gd name="T86" fmla="*/ 27 w 206"/>
                <a:gd name="T87" fmla="*/ 63 h 533"/>
                <a:gd name="T88" fmla="*/ 27 w 206"/>
                <a:gd name="T89" fmla="*/ 63 h 533"/>
                <a:gd name="T90" fmla="*/ 44 w 206"/>
                <a:gd name="T91" fmla="*/ 72 h 533"/>
                <a:gd name="T92" fmla="*/ 59 w 206"/>
                <a:gd name="T93" fmla="*/ 84 h 533"/>
                <a:gd name="T94" fmla="*/ 72 w 206"/>
                <a:gd name="T95" fmla="*/ 95 h 533"/>
                <a:gd name="T96" fmla="*/ 82 w 206"/>
                <a:gd name="T97" fmla="*/ 107 h 533"/>
                <a:gd name="T98" fmla="*/ 82 w 206"/>
                <a:gd name="T99" fmla="*/ 10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6" h="533">
                  <a:moveTo>
                    <a:pt x="82" y="107"/>
                  </a:moveTo>
                  <a:lnTo>
                    <a:pt x="82" y="107"/>
                  </a:lnTo>
                  <a:lnTo>
                    <a:pt x="84" y="111"/>
                  </a:lnTo>
                  <a:lnTo>
                    <a:pt x="92" y="128"/>
                  </a:lnTo>
                  <a:lnTo>
                    <a:pt x="99" y="155"/>
                  </a:lnTo>
                  <a:lnTo>
                    <a:pt x="109" y="197"/>
                  </a:lnTo>
                  <a:lnTo>
                    <a:pt x="139" y="530"/>
                  </a:lnTo>
                  <a:lnTo>
                    <a:pt x="139" y="530"/>
                  </a:lnTo>
                  <a:lnTo>
                    <a:pt x="146" y="533"/>
                  </a:lnTo>
                  <a:lnTo>
                    <a:pt x="161" y="530"/>
                  </a:lnTo>
                  <a:lnTo>
                    <a:pt x="174" y="530"/>
                  </a:lnTo>
                  <a:lnTo>
                    <a:pt x="183" y="526"/>
                  </a:lnTo>
                  <a:lnTo>
                    <a:pt x="196" y="519"/>
                  </a:lnTo>
                  <a:lnTo>
                    <a:pt x="206" y="509"/>
                  </a:lnTo>
                  <a:lnTo>
                    <a:pt x="134" y="195"/>
                  </a:lnTo>
                  <a:lnTo>
                    <a:pt x="134" y="195"/>
                  </a:lnTo>
                  <a:lnTo>
                    <a:pt x="131" y="181"/>
                  </a:lnTo>
                  <a:lnTo>
                    <a:pt x="124" y="146"/>
                  </a:lnTo>
                  <a:lnTo>
                    <a:pt x="111" y="107"/>
                  </a:lnTo>
                  <a:lnTo>
                    <a:pt x="104" y="88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4" y="72"/>
                  </a:lnTo>
                  <a:lnTo>
                    <a:pt x="97" y="67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9" y="58"/>
                  </a:lnTo>
                  <a:lnTo>
                    <a:pt x="111" y="51"/>
                  </a:lnTo>
                  <a:lnTo>
                    <a:pt x="111" y="47"/>
                  </a:lnTo>
                  <a:lnTo>
                    <a:pt x="111" y="37"/>
                  </a:lnTo>
                  <a:lnTo>
                    <a:pt x="104" y="19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4" y="3"/>
                  </a:lnTo>
                  <a:lnTo>
                    <a:pt x="22" y="5"/>
                  </a:lnTo>
                  <a:lnTo>
                    <a:pt x="10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5" y="33"/>
                  </a:lnTo>
                  <a:lnTo>
                    <a:pt x="7" y="42"/>
                  </a:lnTo>
                  <a:lnTo>
                    <a:pt x="12" y="49"/>
                  </a:lnTo>
                  <a:lnTo>
                    <a:pt x="20" y="58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44" y="72"/>
                  </a:lnTo>
                  <a:lnTo>
                    <a:pt x="59" y="84"/>
                  </a:lnTo>
                  <a:lnTo>
                    <a:pt x="72" y="95"/>
                  </a:lnTo>
                  <a:lnTo>
                    <a:pt x="82" y="107"/>
                  </a:lnTo>
                  <a:lnTo>
                    <a:pt x="82" y="107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223"/>
            <p:cNvSpPr>
              <a:spLocks/>
            </p:cNvSpPr>
            <p:nvPr/>
          </p:nvSpPr>
          <p:spPr bwMode="auto">
            <a:xfrm>
              <a:off x="4105" y="1171"/>
              <a:ext cx="114" cy="157"/>
            </a:xfrm>
            <a:custGeom>
              <a:avLst/>
              <a:gdLst>
                <a:gd name="T0" fmla="*/ 15 w 114"/>
                <a:gd name="T1" fmla="*/ 157 h 157"/>
                <a:gd name="T2" fmla="*/ 5 w 114"/>
                <a:gd name="T3" fmla="*/ 104 h 157"/>
                <a:gd name="T4" fmla="*/ 0 w 114"/>
                <a:gd name="T5" fmla="*/ 55 h 157"/>
                <a:gd name="T6" fmla="*/ 5 w 114"/>
                <a:gd name="T7" fmla="*/ 4 h 157"/>
                <a:gd name="T8" fmla="*/ 10 w 114"/>
                <a:gd name="T9" fmla="*/ 0 h 157"/>
                <a:gd name="T10" fmla="*/ 17 w 114"/>
                <a:gd name="T11" fmla="*/ 4 h 157"/>
                <a:gd name="T12" fmla="*/ 17 w 114"/>
                <a:gd name="T13" fmla="*/ 16 h 157"/>
                <a:gd name="T14" fmla="*/ 15 w 114"/>
                <a:gd name="T15" fmla="*/ 64 h 157"/>
                <a:gd name="T16" fmla="*/ 20 w 114"/>
                <a:gd name="T17" fmla="*/ 104 h 157"/>
                <a:gd name="T18" fmla="*/ 25 w 114"/>
                <a:gd name="T19" fmla="*/ 120 h 157"/>
                <a:gd name="T20" fmla="*/ 35 w 114"/>
                <a:gd name="T21" fmla="*/ 125 h 157"/>
                <a:gd name="T22" fmla="*/ 40 w 114"/>
                <a:gd name="T23" fmla="*/ 120 h 157"/>
                <a:gd name="T24" fmla="*/ 30 w 114"/>
                <a:gd name="T25" fmla="*/ 81 h 157"/>
                <a:gd name="T26" fmla="*/ 27 w 114"/>
                <a:gd name="T27" fmla="*/ 44 h 157"/>
                <a:gd name="T28" fmla="*/ 32 w 114"/>
                <a:gd name="T29" fmla="*/ 4 h 157"/>
                <a:gd name="T30" fmla="*/ 35 w 114"/>
                <a:gd name="T31" fmla="*/ 0 h 157"/>
                <a:gd name="T32" fmla="*/ 42 w 114"/>
                <a:gd name="T33" fmla="*/ 4 h 157"/>
                <a:gd name="T34" fmla="*/ 40 w 114"/>
                <a:gd name="T35" fmla="*/ 14 h 157"/>
                <a:gd name="T36" fmla="*/ 40 w 114"/>
                <a:gd name="T37" fmla="*/ 57 h 157"/>
                <a:gd name="T38" fmla="*/ 47 w 114"/>
                <a:gd name="T39" fmla="*/ 97 h 157"/>
                <a:gd name="T40" fmla="*/ 54 w 114"/>
                <a:gd name="T41" fmla="*/ 118 h 157"/>
                <a:gd name="T42" fmla="*/ 62 w 114"/>
                <a:gd name="T43" fmla="*/ 120 h 157"/>
                <a:gd name="T44" fmla="*/ 64 w 114"/>
                <a:gd name="T45" fmla="*/ 115 h 157"/>
                <a:gd name="T46" fmla="*/ 57 w 114"/>
                <a:gd name="T47" fmla="*/ 76 h 157"/>
                <a:gd name="T48" fmla="*/ 54 w 114"/>
                <a:gd name="T49" fmla="*/ 20 h 157"/>
                <a:gd name="T50" fmla="*/ 59 w 114"/>
                <a:gd name="T51" fmla="*/ 4 h 157"/>
                <a:gd name="T52" fmla="*/ 64 w 114"/>
                <a:gd name="T53" fmla="*/ 0 h 157"/>
                <a:gd name="T54" fmla="*/ 69 w 114"/>
                <a:gd name="T55" fmla="*/ 4 h 157"/>
                <a:gd name="T56" fmla="*/ 67 w 114"/>
                <a:gd name="T57" fmla="*/ 39 h 157"/>
                <a:gd name="T58" fmla="*/ 69 w 114"/>
                <a:gd name="T59" fmla="*/ 74 h 157"/>
                <a:gd name="T60" fmla="*/ 82 w 114"/>
                <a:gd name="T61" fmla="*/ 113 h 157"/>
                <a:gd name="T62" fmla="*/ 84 w 114"/>
                <a:gd name="T63" fmla="*/ 118 h 157"/>
                <a:gd name="T64" fmla="*/ 89 w 114"/>
                <a:gd name="T65" fmla="*/ 113 h 157"/>
                <a:gd name="T66" fmla="*/ 87 w 114"/>
                <a:gd name="T67" fmla="*/ 104 h 157"/>
                <a:gd name="T68" fmla="*/ 77 w 114"/>
                <a:gd name="T69" fmla="*/ 60 h 157"/>
                <a:gd name="T70" fmla="*/ 77 w 114"/>
                <a:gd name="T71" fmla="*/ 23 h 157"/>
                <a:gd name="T72" fmla="*/ 79 w 114"/>
                <a:gd name="T73" fmla="*/ 4 h 157"/>
                <a:gd name="T74" fmla="*/ 87 w 114"/>
                <a:gd name="T75" fmla="*/ 0 h 157"/>
                <a:gd name="T76" fmla="*/ 89 w 114"/>
                <a:gd name="T77" fmla="*/ 4 h 157"/>
                <a:gd name="T78" fmla="*/ 89 w 114"/>
                <a:gd name="T79" fmla="*/ 34 h 157"/>
                <a:gd name="T80" fmla="*/ 99 w 114"/>
                <a:gd name="T81" fmla="*/ 90 h 157"/>
                <a:gd name="T82" fmla="*/ 107 w 114"/>
                <a:gd name="T83" fmla="*/ 113 h 157"/>
                <a:gd name="T84" fmla="*/ 114 w 114"/>
                <a:gd name="T85" fmla="*/ 136 h 157"/>
                <a:gd name="T86" fmla="*/ 114 w 114"/>
                <a:gd name="T87" fmla="*/ 143 h 157"/>
                <a:gd name="T88" fmla="*/ 99 w 114"/>
                <a:gd name="T89" fmla="*/ 148 h 157"/>
                <a:gd name="T90" fmla="*/ 15 w 114"/>
                <a:gd name="T9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7">
                  <a:moveTo>
                    <a:pt x="15" y="157"/>
                  </a:moveTo>
                  <a:lnTo>
                    <a:pt x="15" y="157"/>
                  </a:lnTo>
                  <a:lnTo>
                    <a:pt x="12" y="143"/>
                  </a:lnTo>
                  <a:lnTo>
                    <a:pt x="5" y="104"/>
                  </a:lnTo>
                  <a:lnTo>
                    <a:pt x="2" y="81"/>
                  </a:lnTo>
                  <a:lnTo>
                    <a:pt x="0" y="55"/>
                  </a:lnTo>
                  <a:lnTo>
                    <a:pt x="2" y="27"/>
                  </a:lnTo>
                  <a:lnTo>
                    <a:pt x="5" y="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6"/>
                  </a:lnTo>
                  <a:lnTo>
                    <a:pt x="15" y="46"/>
                  </a:lnTo>
                  <a:lnTo>
                    <a:pt x="15" y="64"/>
                  </a:lnTo>
                  <a:lnTo>
                    <a:pt x="15" y="85"/>
                  </a:lnTo>
                  <a:lnTo>
                    <a:pt x="20" y="104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30" y="125"/>
                  </a:lnTo>
                  <a:lnTo>
                    <a:pt x="35" y="125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35" y="111"/>
                  </a:lnTo>
                  <a:lnTo>
                    <a:pt x="30" y="81"/>
                  </a:lnTo>
                  <a:lnTo>
                    <a:pt x="27" y="64"/>
                  </a:lnTo>
                  <a:lnTo>
                    <a:pt x="27" y="44"/>
                  </a:lnTo>
                  <a:lnTo>
                    <a:pt x="27" y="2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14"/>
                  </a:lnTo>
                  <a:lnTo>
                    <a:pt x="40" y="41"/>
                  </a:lnTo>
                  <a:lnTo>
                    <a:pt x="40" y="57"/>
                  </a:lnTo>
                  <a:lnTo>
                    <a:pt x="42" y="76"/>
                  </a:lnTo>
                  <a:lnTo>
                    <a:pt x="47" y="97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9" y="120"/>
                  </a:lnTo>
                  <a:lnTo>
                    <a:pt x="62" y="120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2" y="104"/>
                  </a:lnTo>
                  <a:lnTo>
                    <a:pt x="57" y="76"/>
                  </a:lnTo>
                  <a:lnTo>
                    <a:pt x="54" y="39"/>
                  </a:lnTo>
                  <a:lnTo>
                    <a:pt x="54" y="2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67" y="14"/>
                  </a:lnTo>
                  <a:lnTo>
                    <a:pt x="67" y="39"/>
                  </a:lnTo>
                  <a:lnTo>
                    <a:pt x="67" y="55"/>
                  </a:lnTo>
                  <a:lnTo>
                    <a:pt x="69" y="74"/>
                  </a:lnTo>
                  <a:lnTo>
                    <a:pt x="74" y="95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4" y="118"/>
                  </a:lnTo>
                  <a:lnTo>
                    <a:pt x="87" y="118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87" y="104"/>
                  </a:lnTo>
                  <a:lnTo>
                    <a:pt x="79" y="76"/>
                  </a:lnTo>
                  <a:lnTo>
                    <a:pt x="77" y="60"/>
                  </a:lnTo>
                  <a:lnTo>
                    <a:pt x="77" y="41"/>
                  </a:lnTo>
                  <a:lnTo>
                    <a:pt x="77" y="23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11"/>
                  </a:lnTo>
                  <a:lnTo>
                    <a:pt x="89" y="34"/>
                  </a:lnTo>
                  <a:lnTo>
                    <a:pt x="94" y="69"/>
                  </a:lnTo>
                  <a:lnTo>
                    <a:pt x="99" y="90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12" y="125"/>
                  </a:lnTo>
                  <a:lnTo>
                    <a:pt x="114" y="136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5"/>
                  </a:lnTo>
                  <a:lnTo>
                    <a:pt x="99" y="148"/>
                  </a:lnTo>
                  <a:lnTo>
                    <a:pt x="64" y="152"/>
                  </a:lnTo>
                  <a:lnTo>
                    <a:pt x="15" y="157"/>
                  </a:lnTo>
                  <a:lnTo>
                    <a:pt x="15" y="157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224"/>
            <p:cNvSpPr>
              <a:spLocks/>
            </p:cNvSpPr>
            <p:nvPr/>
          </p:nvSpPr>
          <p:spPr bwMode="auto">
            <a:xfrm>
              <a:off x="4122" y="1291"/>
              <a:ext cx="209" cy="532"/>
            </a:xfrm>
            <a:custGeom>
              <a:avLst/>
              <a:gdLst>
                <a:gd name="T0" fmla="*/ 80 w 209"/>
                <a:gd name="T1" fmla="*/ 109 h 532"/>
                <a:gd name="T2" fmla="*/ 80 w 209"/>
                <a:gd name="T3" fmla="*/ 109 h 532"/>
                <a:gd name="T4" fmla="*/ 85 w 209"/>
                <a:gd name="T5" fmla="*/ 113 h 532"/>
                <a:gd name="T6" fmla="*/ 90 w 209"/>
                <a:gd name="T7" fmla="*/ 130 h 532"/>
                <a:gd name="T8" fmla="*/ 100 w 209"/>
                <a:gd name="T9" fmla="*/ 157 h 532"/>
                <a:gd name="T10" fmla="*/ 109 w 209"/>
                <a:gd name="T11" fmla="*/ 199 h 532"/>
                <a:gd name="T12" fmla="*/ 142 w 209"/>
                <a:gd name="T13" fmla="*/ 532 h 532"/>
                <a:gd name="T14" fmla="*/ 142 w 209"/>
                <a:gd name="T15" fmla="*/ 532 h 532"/>
                <a:gd name="T16" fmla="*/ 149 w 209"/>
                <a:gd name="T17" fmla="*/ 532 h 532"/>
                <a:gd name="T18" fmla="*/ 167 w 209"/>
                <a:gd name="T19" fmla="*/ 532 h 532"/>
                <a:gd name="T20" fmla="*/ 176 w 209"/>
                <a:gd name="T21" fmla="*/ 530 h 532"/>
                <a:gd name="T22" fmla="*/ 189 w 209"/>
                <a:gd name="T23" fmla="*/ 525 h 532"/>
                <a:gd name="T24" fmla="*/ 199 w 209"/>
                <a:gd name="T25" fmla="*/ 518 h 532"/>
                <a:gd name="T26" fmla="*/ 209 w 209"/>
                <a:gd name="T27" fmla="*/ 509 h 532"/>
                <a:gd name="T28" fmla="*/ 134 w 209"/>
                <a:gd name="T29" fmla="*/ 194 h 532"/>
                <a:gd name="T30" fmla="*/ 134 w 209"/>
                <a:gd name="T31" fmla="*/ 194 h 532"/>
                <a:gd name="T32" fmla="*/ 132 w 209"/>
                <a:gd name="T33" fmla="*/ 180 h 532"/>
                <a:gd name="T34" fmla="*/ 124 w 209"/>
                <a:gd name="T35" fmla="*/ 146 h 532"/>
                <a:gd name="T36" fmla="*/ 112 w 209"/>
                <a:gd name="T37" fmla="*/ 106 h 532"/>
                <a:gd name="T38" fmla="*/ 104 w 209"/>
                <a:gd name="T39" fmla="*/ 90 h 532"/>
                <a:gd name="T40" fmla="*/ 95 w 209"/>
                <a:gd name="T41" fmla="*/ 79 h 532"/>
                <a:gd name="T42" fmla="*/ 95 w 209"/>
                <a:gd name="T43" fmla="*/ 79 h 532"/>
                <a:gd name="T44" fmla="*/ 95 w 209"/>
                <a:gd name="T45" fmla="*/ 72 h 532"/>
                <a:gd name="T46" fmla="*/ 95 w 209"/>
                <a:gd name="T47" fmla="*/ 67 h 532"/>
                <a:gd name="T48" fmla="*/ 102 w 209"/>
                <a:gd name="T49" fmla="*/ 62 h 532"/>
                <a:gd name="T50" fmla="*/ 102 w 209"/>
                <a:gd name="T51" fmla="*/ 62 h 532"/>
                <a:gd name="T52" fmla="*/ 107 w 209"/>
                <a:gd name="T53" fmla="*/ 58 h 532"/>
                <a:gd name="T54" fmla="*/ 109 w 209"/>
                <a:gd name="T55" fmla="*/ 53 h 532"/>
                <a:gd name="T56" fmla="*/ 109 w 209"/>
                <a:gd name="T57" fmla="*/ 46 h 532"/>
                <a:gd name="T58" fmla="*/ 109 w 209"/>
                <a:gd name="T59" fmla="*/ 39 h 532"/>
                <a:gd name="T60" fmla="*/ 104 w 209"/>
                <a:gd name="T61" fmla="*/ 21 h 532"/>
                <a:gd name="T62" fmla="*/ 95 w 209"/>
                <a:gd name="T63" fmla="*/ 0 h 532"/>
                <a:gd name="T64" fmla="*/ 95 w 209"/>
                <a:gd name="T65" fmla="*/ 0 h 532"/>
                <a:gd name="T66" fmla="*/ 52 w 209"/>
                <a:gd name="T67" fmla="*/ 2 h 532"/>
                <a:gd name="T68" fmla="*/ 20 w 209"/>
                <a:gd name="T69" fmla="*/ 7 h 532"/>
                <a:gd name="T70" fmla="*/ 8 w 209"/>
                <a:gd name="T71" fmla="*/ 9 h 532"/>
                <a:gd name="T72" fmla="*/ 0 w 209"/>
                <a:gd name="T73" fmla="*/ 12 h 532"/>
                <a:gd name="T74" fmla="*/ 0 w 209"/>
                <a:gd name="T75" fmla="*/ 12 h 532"/>
                <a:gd name="T76" fmla="*/ 0 w 209"/>
                <a:gd name="T77" fmla="*/ 18 h 532"/>
                <a:gd name="T78" fmla="*/ 3 w 209"/>
                <a:gd name="T79" fmla="*/ 35 h 532"/>
                <a:gd name="T80" fmla="*/ 8 w 209"/>
                <a:gd name="T81" fmla="*/ 44 h 532"/>
                <a:gd name="T82" fmla="*/ 13 w 209"/>
                <a:gd name="T83" fmla="*/ 51 h 532"/>
                <a:gd name="T84" fmla="*/ 18 w 209"/>
                <a:gd name="T85" fmla="*/ 58 h 532"/>
                <a:gd name="T86" fmla="*/ 25 w 209"/>
                <a:gd name="T87" fmla="*/ 65 h 532"/>
                <a:gd name="T88" fmla="*/ 25 w 209"/>
                <a:gd name="T89" fmla="*/ 65 h 532"/>
                <a:gd name="T90" fmla="*/ 45 w 209"/>
                <a:gd name="T91" fmla="*/ 74 h 532"/>
                <a:gd name="T92" fmla="*/ 60 w 209"/>
                <a:gd name="T93" fmla="*/ 86 h 532"/>
                <a:gd name="T94" fmla="*/ 72 w 209"/>
                <a:gd name="T95" fmla="*/ 97 h 532"/>
                <a:gd name="T96" fmla="*/ 80 w 209"/>
                <a:gd name="T97" fmla="*/ 109 h 532"/>
                <a:gd name="T98" fmla="*/ 80 w 209"/>
                <a:gd name="T99" fmla="*/ 109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9" h="532">
                  <a:moveTo>
                    <a:pt x="80" y="109"/>
                  </a:moveTo>
                  <a:lnTo>
                    <a:pt x="80" y="109"/>
                  </a:lnTo>
                  <a:lnTo>
                    <a:pt x="85" y="113"/>
                  </a:lnTo>
                  <a:lnTo>
                    <a:pt x="90" y="130"/>
                  </a:lnTo>
                  <a:lnTo>
                    <a:pt x="100" y="157"/>
                  </a:lnTo>
                  <a:lnTo>
                    <a:pt x="109" y="199"/>
                  </a:lnTo>
                  <a:lnTo>
                    <a:pt x="142" y="532"/>
                  </a:lnTo>
                  <a:lnTo>
                    <a:pt x="142" y="532"/>
                  </a:lnTo>
                  <a:lnTo>
                    <a:pt x="149" y="532"/>
                  </a:lnTo>
                  <a:lnTo>
                    <a:pt x="167" y="532"/>
                  </a:lnTo>
                  <a:lnTo>
                    <a:pt x="176" y="530"/>
                  </a:lnTo>
                  <a:lnTo>
                    <a:pt x="189" y="525"/>
                  </a:lnTo>
                  <a:lnTo>
                    <a:pt x="199" y="518"/>
                  </a:lnTo>
                  <a:lnTo>
                    <a:pt x="209" y="509"/>
                  </a:lnTo>
                  <a:lnTo>
                    <a:pt x="134" y="194"/>
                  </a:lnTo>
                  <a:lnTo>
                    <a:pt x="134" y="194"/>
                  </a:lnTo>
                  <a:lnTo>
                    <a:pt x="132" y="180"/>
                  </a:lnTo>
                  <a:lnTo>
                    <a:pt x="124" y="146"/>
                  </a:lnTo>
                  <a:lnTo>
                    <a:pt x="112" y="106"/>
                  </a:lnTo>
                  <a:lnTo>
                    <a:pt x="104" y="90"/>
                  </a:lnTo>
                  <a:lnTo>
                    <a:pt x="95" y="79"/>
                  </a:lnTo>
                  <a:lnTo>
                    <a:pt x="95" y="79"/>
                  </a:lnTo>
                  <a:lnTo>
                    <a:pt x="95" y="72"/>
                  </a:lnTo>
                  <a:lnTo>
                    <a:pt x="95" y="67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7" y="58"/>
                  </a:lnTo>
                  <a:lnTo>
                    <a:pt x="109" y="53"/>
                  </a:lnTo>
                  <a:lnTo>
                    <a:pt x="109" y="46"/>
                  </a:lnTo>
                  <a:lnTo>
                    <a:pt x="109" y="39"/>
                  </a:lnTo>
                  <a:lnTo>
                    <a:pt x="104" y="2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52" y="2"/>
                  </a:lnTo>
                  <a:lnTo>
                    <a:pt x="20" y="7"/>
                  </a:lnTo>
                  <a:lnTo>
                    <a:pt x="8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35"/>
                  </a:lnTo>
                  <a:lnTo>
                    <a:pt x="8" y="44"/>
                  </a:lnTo>
                  <a:lnTo>
                    <a:pt x="13" y="51"/>
                  </a:lnTo>
                  <a:lnTo>
                    <a:pt x="18" y="58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45" y="74"/>
                  </a:lnTo>
                  <a:lnTo>
                    <a:pt x="60" y="86"/>
                  </a:lnTo>
                  <a:lnTo>
                    <a:pt x="72" y="97"/>
                  </a:lnTo>
                  <a:lnTo>
                    <a:pt x="80" y="109"/>
                  </a:lnTo>
                  <a:lnTo>
                    <a:pt x="80" y="109"/>
                  </a:lnTo>
                  <a:close/>
                </a:path>
              </a:pathLst>
            </a:custGeom>
            <a:solidFill>
              <a:srgbClr val="AC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225"/>
            <p:cNvSpPr>
              <a:spLocks/>
            </p:cNvSpPr>
            <p:nvPr/>
          </p:nvSpPr>
          <p:spPr bwMode="auto">
            <a:xfrm>
              <a:off x="4110" y="1171"/>
              <a:ext cx="114" cy="157"/>
            </a:xfrm>
            <a:custGeom>
              <a:avLst/>
              <a:gdLst>
                <a:gd name="T0" fmla="*/ 15 w 114"/>
                <a:gd name="T1" fmla="*/ 157 h 157"/>
                <a:gd name="T2" fmla="*/ 5 w 114"/>
                <a:gd name="T3" fmla="*/ 104 h 157"/>
                <a:gd name="T4" fmla="*/ 0 w 114"/>
                <a:gd name="T5" fmla="*/ 55 h 157"/>
                <a:gd name="T6" fmla="*/ 5 w 114"/>
                <a:gd name="T7" fmla="*/ 4 h 157"/>
                <a:gd name="T8" fmla="*/ 7 w 114"/>
                <a:gd name="T9" fmla="*/ 0 h 157"/>
                <a:gd name="T10" fmla="*/ 17 w 114"/>
                <a:gd name="T11" fmla="*/ 4 h 157"/>
                <a:gd name="T12" fmla="*/ 15 w 114"/>
                <a:gd name="T13" fmla="*/ 16 h 157"/>
                <a:gd name="T14" fmla="*/ 12 w 114"/>
                <a:gd name="T15" fmla="*/ 64 h 157"/>
                <a:gd name="T16" fmla="*/ 20 w 114"/>
                <a:gd name="T17" fmla="*/ 104 h 157"/>
                <a:gd name="T18" fmla="*/ 25 w 114"/>
                <a:gd name="T19" fmla="*/ 120 h 157"/>
                <a:gd name="T20" fmla="*/ 35 w 114"/>
                <a:gd name="T21" fmla="*/ 125 h 157"/>
                <a:gd name="T22" fmla="*/ 40 w 114"/>
                <a:gd name="T23" fmla="*/ 120 h 157"/>
                <a:gd name="T24" fmla="*/ 30 w 114"/>
                <a:gd name="T25" fmla="*/ 81 h 157"/>
                <a:gd name="T26" fmla="*/ 25 w 114"/>
                <a:gd name="T27" fmla="*/ 44 h 157"/>
                <a:gd name="T28" fmla="*/ 32 w 114"/>
                <a:gd name="T29" fmla="*/ 4 h 157"/>
                <a:gd name="T30" fmla="*/ 35 w 114"/>
                <a:gd name="T31" fmla="*/ 0 h 157"/>
                <a:gd name="T32" fmla="*/ 40 w 114"/>
                <a:gd name="T33" fmla="*/ 4 h 157"/>
                <a:gd name="T34" fmla="*/ 40 w 114"/>
                <a:gd name="T35" fmla="*/ 14 h 157"/>
                <a:gd name="T36" fmla="*/ 40 w 114"/>
                <a:gd name="T37" fmla="*/ 57 h 157"/>
                <a:gd name="T38" fmla="*/ 47 w 114"/>
                <a:gd name="T39" fmla="*/ 97 h 157"/>
                <a:gd name="T40" fmla="*/ 54 w 114"/>
                <a:gd name="T41" fmla="*/ 115 h 157"/>
                <a:gd name="T42" fmla="*/ 62 w 114"/>
                <a:gd name="T43" fmla="*/ 118 h 157"/>
                <a:gd name="T44" fmla="*/ 64 w 114"/>
                <a:gd name="T45" fmla="*/ 113 h 157"/>
                <a:gd name="T46" fmla="*/ 57 w 114"/>
                <a:gd name="T47" fmla="*/ 76 h 157"/>
                <a:gd name="T48" fmla="*/ 54 w 114"/>
                <a:gd name="T49" fmla="*/ 20 h 157"/>
                <a:gd name="T50" fmla="*/ 57 w 114"/>
                <a:gd name="T51" fmla="*/ 4 h 157"/>
                <a:gd name="T52" fmla="*/ 64 w 114"/>
                <a:gd name="T53" fmla="*/ 0 h 157"/>
                <a:gd name="T54" fmla="*/ 67 w 114"/>
                <a:gd name="T55" fmla="*/ 4 h 157"/>
                <a:gd name="T56" fmla="*/ 64 w 114"/>
                <a:gd name="T57" fmla="*/ 39 h 157"/>
                <a:gd name="T58" fmla="*/ 69 w 114"/>
                <a:gd name="T59" fmla="*/ 74 h 157"/>
                <a:gd name="T60" fmla="*/ 79 w 114"/>
                <a:gd name="T61" fmla="*/ 113 h 157"/>
                <a:gd name="T62" fmla="*/ 82 w 114"/>
                <a:gd name="T63" fmla="*/ 115 h 157"/>
                <a:gd name="T64" fmla="*/ 89 w 114"/>
                <a:gd name="T65" fmla="*/ 113 h 157"/>
                <a:gd name="T66" fmla="*/ 87 w 114"/>
                <a:gd name="T67" fmla="*/ 101 h 157"/>
                <a:gd name="T68" fmla="*/ 77 w 114"/>
                <a:gd name="T69" fmla="*/ 60 h 157"/>
                <a:gd name="T70" fmla="*/ 77 w 114"/>
                <a:gd name="T71" fmla="*/ 23 h 157"/>
                <a:gd name="T72" fmla="*/ 79 w 114"/>
                <a:gd name="T73" fmla="*/ 4 h 157"/>
                <a:gd name="T74" fmla="*/ 87 w 114"/>
                <a:gd name="T75" fmla="*/ 0 h 157"/>
                <a:gd name="T76" fmla="*/ 89 w 114"/>
                <a:gd name="T77" fmla="*/ 2 h 157"/>
                <a:gd name="T78" fmla="*/ 89 w 114"/>
                <a:gd name="T79" fmla="*/ 34 h 157"/>
                <a:gd name="T80" fmla="*/ 99 w 114"/>
                <a:gd name="T81" fmla="*/ 90 h 157"/>
                <a:gd name="T82" fmla="*/ 107 w 114"/>
                <a:gd name="T83" fmla="*/ 113 h 157"/>
                <a:gd name="T84" fmla="*/ 114 w 114"/>
                <a:gd name="T85" fmla="*/ 134 h 157"/>
                <a:gd name="T86" fmla="*/ 114 w 114"/>
                <a:gd name="T87" fmla="*/ 141 h 157"/>
                <a:gd name="T88" fmla="*/ 99 w 114"/>
                <a:gd name="T89" fmla="*/ 148 h 157"/>
                <a:gd name="T90" fmla="*/ 15 w 114"/>
                <a:gd name="T9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7">
                  <a:moveTo>
                    <a:pt x="15" y="157"/>
                  </a:moveTo>
                  <a:lnTo>
                    <a:pt x="15" y="157"/>
                  </a:lnTo>
                  <a:lnTo>
                    <a:pt x="12" y="143"/>
                  </a:lnTo>
                  <a:lnTo>
                    <a:pt x="5" y="104"/>
                  </a:lnTo>
                  <a:lnTo>
                    <a:pt x="2" y="81"/>
                  </a:lnTo>
                  <a:lnTo>
                    <a:pt x="0" y="55"/>
                  </a:lnTo>
                  <a:lnTo>
                    <a:pt x="0" y="27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16"/>
                  </a:lnTo>
                  <a:lnTo>
                    <a:pt x="12" y="46"/>
                  </a:lnTo>
                  <a:lnTo>
                    <a:pt x="12" y="64"/>
                  </a:lnTo>
                  <a:lnTo>
                    <a:pt x="15" y="85"/>
                  </a:lnTo>
                  <a:lnTo>
                    <a:pt x="20" y="104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30" y="125"/>
                  </a:lnTo>
                  <a:lnTo>
                    <a:pt x="35" y="125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35" y="108"/>
                  </a:lnTo>
                  <a:lnTo>
                    <a:pt x="30" y="81"/>
                  </a:lnTo>
                  <a:lnTo>
                    <a:pt x="27" y="64"/>
                  </a:lnTo>
                  <a:lnTo>
                    <a:pt x="25" y="44"/>
                  </a:lnTo>
                  <a:lnTo>
                    <a:pt x="27" y="2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14"/>
                  </a:lnTo>
                  <a:lnTo>
                    <a:pt x="37" y="41"/>
                  </a:lnTo>
                  <a:lnTo>
                    <a:pt x="40" y="57"/>
                  </a:lnTo>
                  <a:lnTo>
                    <a:pt x="42" y="76"/>
                  </a:lnTo>
                  <a:lnTo>
                    <a:pt x="47" y="97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9" y="118"/>
                  </a:lnTo>
                  <a:lnTo>
                    <a:pt x="62" y="118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2" y="104"/>
                  </a:lnTo>
                  <a:lnTo>
                    <a:pt x="57" y="76"/>
                  </a:lnTo>
                  <a:lnTo>
                    <a:pt x="52" y="39"/>
                  </a:lnTo>
                  <a:lnTo>
                    <a:pt x="54" y="20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14"/>
                  </a:lnTo>
                  <a:lnTo>
                    <a:pt x="64" y="39"/>
                  </a:lnTo>
                  <a:lnTo>
                    <a:pt x="67" y="55"/>
                  </a:lnTo>
                  <a:lnTo>
                    <a:pt x="69" y="74"/>
                  </a:lnTo>
                  <a:lnTo>
                    <a:pt x="74" y="92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82" y="115"/>
                  </a:lnTo>
                  <a:lnTo>
                    <a:pt x="87" y="118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87" y="101"/>
                  </a:lnTo>
                  <a:lnTo>
                    <a:pt x="79" y="76"/>
                  </a:lnTo>
                  <a:lnTo>
                    <a:pt x="77" y="60"/>
                  </a:lnTo>
                  <a:lnTo>
                    <a:pt x="74" y="41"/>
                  </a:lnTo>
                  <a:lnTo>
                    <a:pt x="77" y="23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11"/>
                  </a:lnTo>
                  <a:lnTo>
                    <a:pt x="89" y="34"/>
                  </a:lnTo>
                  <a:lnTo>
                    <a:pt x="92" y="69"/>
                  </a:lnTo>
                  <a:lnTo>
                    <a:pt x="99" y="90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12" y="125"/>
                  </a:lnTo>
                  <a:lnTo>
                    <a:pt x="114" y="134"/>
                  </a:lnTo>
                  <a:lnTo>
                    <a:pt x="114" y="141"/>
                  </a:lnTo>
                  <a:lnTo>
                    <a:pt x="114" y="141"/>
                  </a:lnTo>
                  <a:lnTo>
                    <a:pt x="109" y="143"/>
                  </a:lnTo>
                  <a:lnTo>
                    <a:pt x="99" y="148"/>
                  </a:lnTo>
                  <a:lnTo>
                    <a:pt x="64" y="152"/>
                  </a:lnTo>
                  <a:lnTo>
                    <a:pt x="15" y="157"/>
                  </a:lnTo>
                  <a:lnTo>
                    <a:pt x="15" y="157"/>
                  </a:lnTo>
                  <a:close/>
                </a:path>
              </a:pathLst>
            </a:custGeom>
            <a:solidFill>
              <a:srgbClr val="AC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226"/>
            <p:cNvSpPr>
              <a:spLocks/>
            </p:cNvSpPr>
            <p:nvPr/>
          </p:nvSpPr>
          <p:spPr bwMode="auto">
            <a:xfrm>
              <a:off x="4231" y="1448"/>
              <a:ext cx="92" cy="352"/>
            </a:xfrm>
            <a:custGeom>
              <a:avLst/>
              <a:gdLst>
                <a:gd name="T0" fmla="*/ 0 w 92"/>
                <a:gd name="T1" fmla="*/ 7 h 352"/>
                <a:gd name="T2" fmla="*/ 63 w 92"/>
                <a:gd name="T3" fmla="*/ 352 h 352"/>
                <a:gd name="T4" fmla="*/ 63 w 92"/>
                <a:gd name="T5" fmla="*/ 352 h 352"/>
                <a:gd name="T6" fmla="*/ 75 w 92"/>
                <a:gd name="T7" fmla="*/ 352 h 352"/>
                <a:gd name="T8" fmla="*/ 85 w 92"/>
                <a:gd name="T9" fmla="*/ 350 h 352"/>
                <a:gd name="T10" fmla="*/ 90 w 92"/>
                <a:gd name="T11" fmla="*/ 345 h 352"/>
                <a:gd name="T12" fmla="*/ 92 w 92"/>
                <a:gd name="T13" fmla="*/ 341 h 352"/>
                <a:gd name="T14" fmla="*/ 8 w 92"/>
                <a:gd name="T15" fmla="*/ 3 h 352"/>
                <a:gd name="T16" fmla="*/ 8 w 92"/>
                <a:gd name="T17" fmla="*/ 3 h 352"/>
                <a:gd name="T18" fmla="*/ 5 w 92"/>
                <a:gd name="T19" fmla="*/ 0 h 352"/>
                <a:gd name="T20" fmla="*/ 0 w 92"/>
                <a:gd name="T21" fmla="*/ 0 h 352"/>
                <a:gd name="T22" fmla="*/ 0 w 92"/>
                <a:gd name="T23" fmla="*/ 7 h 352"/>
                <a:gd name="T24" fmla="*/ 0 w 92"/>
                <a:gd name="T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52">
                  <a:moveTo>
                    <a:pt x="0" y="7"/>
                  </a:moveTo>
                  <a:lnTo>
                    <a:pt x="63" y="352"/>
                  </a:lnTo>
                  <a:lnTo>
                    <a:pt x="63" y="352"/>
                  </a:lnTo>
                  <a:lnTo>
                    <a:pt x="75" y="352"/>
                  </a:lnTo>
                  <a:lnTo>
                    <a:pt x="85" y="350"/>
                  </a:lnTo>
                  <a:lnTo>
                    <a:pt x="90" y="345"/>
                  </a:lnTo>
                  <a:lnTo>
                    <a:pt x="92" y="341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8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227"/>
            <p:cNvSpPr>
              <a:spLocks/>
            </p:cNvSpPr>
            <p:nvPr/>
          </p:nvSpPr>
          <p:spPr bwMode="auto">
            <a:xfrm>
              <a:off x="4140" y="1182"/>
              <a:ext cx="84" cy="169"/>
            </a:xfrm>
            <a:custGeom>
              <a:avLst/>
              <a:gdLst>
                <a:gd name="T0" fmla="*/ 0 w 84"/>
                <a:gd name="T1" fmla="*/ 125 h 169"/>
                <a:gd name="T2" fmla="*/ 0 w 84"/>
                <a:gd name="T3" fmla="*/ 125 h 169"/>
                <a:gd name="T4" fmla="*/ 5 w 84"/>
                <a:gd name="T5" fmla="*/ 146 h 169"/>
                <a:gd name="T6" fmla="*/ 12 w 84"/>
                <a:gd name="T7" fmla="*/ 160 h 169"/>
                <a:gd name="T8" fmla="*/ 17 w 84"/>
                <a:gd name="T9" fmla="*/ 165 h 169"/>
                <a:gd name="T10" fmla="*/ 22 w 84"/>
                <a:gd name="T11" fmla="*/ 169 h 169"/>
                <a:gd name="T12" fmla="*/ 22 w 84"/>
                <a:gd name="T13" fmla="*/ 169 h 169"/>
                <a:gd name="T14" fmla="*/ 29 w 84"/>
                <a:gd name="T15" fmla="*/ 169 h 169"/>
                <a:gd name="T16" fmla="*/ 39 w 84"/>
                <a:gd name="T17" fmla="*/ 169 h 169"/>
                <a:gd name="T18" fmla="*/ 59 w 84"/>
                <a:gd name="T19" fmla="*/ 167 h 169"/>
                <a:gd name="T20" fmla="*/ 74 w 84"/>
                <a:gd name="T21" fmla="*/ 162 h 169"/>
                <a:gd name="T22" fmla="*/ 82 w 84"/>
                <a:gd name="T23" fmla="*/ 158 h 169"/>
                <a:gd name="T24" fmla="*/ 84 w 84"/>
                <a:gd name="T25" fmla="*/ 155 h 169"/>
                <a:gd name="T26" fmla="*/ 84 w 84"/>
                <a:gd name="T27" fmla="*/ 155 h 169"/>
                <a:gd name="T28" fmla="*/ 82 w 84"/>
                <a:gd name="T29" fmla="*/ 146 h 169"/>
                <a:gd name="T30" fmla="*/ 77 w 84"/>
                <a:gd name="T31" fmla="*/ 130 h 169"/>
                <a:gd name="T32" fmla="*/ 69 w 84"/>
                <a:gd name="T33" fmla="*/ 104 h 169"/>
                <a:gd name="T34" fmla="*/ 69 w 84"/>
                <a:gd name="T35" fmla="*/ 104 h 169"/>
                <a:gd name="T36" fmla="*/ 64 w 84"/>
                <a:gd name="T37" fmla="*/ 88 h 169"/>
                <a:gd name="T38" fmla="*/ 57 w 84"/>
                <a:gd name="T39" fmla="*/ 58 h 169"/>
                <a:gd name="T40" fmla="*/ 54 w 84"/>
                <a:gd name="T41" fmla="*/ 26 h 169"/>
                <a:gd name="T42" fmla="*/ 54 w 84"/>
                <a:gd name="T43" fmla="*/ 12 h 169"/>
                <a:gd name="T44" fmla="*/ 54 w 84"/>
                <a:gd name="T45" fmla="*/ 0 h 169"/>
                <a:gd name="T46" fmla="*/ 54 w 84"/>
                <a:gd name="T47" fmla="*/ 0 h 169"/>
                <a:gd name="T48" fmla="*/ 54 w 84"/>
                <a:gd name="T49" fmla="*/ 7 h 169"/>
                <a:gd name="T50" fmla="*/ 52 w 84"/>
                <a:gd name="T51" fmla="*/ 28 h 169"/>
                <a:gd name="T52" fmla="*/ 52 w 84"/>
                <a:gd name="T53" fmla="*/ 63 h 169"/>
                <a:gd name="T54" fmla="*/ 57 w 84"/>
                <a:gd name="T55" fmla="*/ 84 h 169"/>
                <a:gd name="T56" fmla="*/ 62 w 84"/>
                <a:gd name="T57" fmla="*/ 104 h 169"/>
                <a:gd name="T58" fmla="*/ 62 w 84"/>
                <a:gd name="T59" fmla="*/ 104 h 169"/>
                <a:gd name="T60" fmla="*/ 62 w 84"/>
                <a:gd name="T61" fmla="*/ 107 h 169"/>
                <a:gd name="T62" fmla="*/ 62 w 84"/>
                <a:gd name="T63" fmla="*/ 111 h 169"/>
                <a:gd name="T64" fmla="*/ 62 w 84"/>
                <a:gd name="T65" fmla="*/ 111 h 169"/>
                <a:gd name="T66" fmla="*/ 54 w 84"/>
                <a:gd name="T67" fmla="*/ 114 h 169"/>
                <a:gd name="T68" fmla="*/ 37 w 84"/>
                <a:gd name="T69" fmla="*/ 116 h 169"/>
                <a:gd name="T70" fmla="*/ 17 w 84"/>
                <a:gd name="T71" fmla="*/ 118 h 169"/>
                <a:gd name="T72" fmla="*/ 7 w 84"/>
                <a:gd name="T73" fmla="*/ 121 h 169"/>
                <a:gd name="T74" fmla="*/ 0 w 84"/>
                <a:gd name="T75" fmla="*/ 125 h 169"/>
                <a:gd name="T76" fmla="*/ 0 w 84"/>
                <a:gd name="T77" fmla="*/ 12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69">
                  <a:moveTo>
                    <a:pt x="0" y="125"/>
                  </a:moveTo>
                  <a:lnTo>
                    <a:pt x="0" y="125"/>
                  </a:lnTo>
                  <a:lnTo>
                    <a:pt x="5" y="146"/>
                  </a:lnTo>
                  <a:lnTo>
                    <a:pt x="12" y="160"/>
                  </a:lnTo>
                  <a:lnTo>
                    <a:pt x="17" y="165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9" y="169"/>
                  </a:lnTo>
                  <a:lnTo>
                    <a:pt x="39" y="169"/>
                  </a:lnTo>
                  <a:lnTo>
                    <a:pt x="59" y="167"/>
                  </a:lnTo>
                  <a:lnTo>
                    <a:pt x="74" y="162"/>
                  </a:lnTo>
                  <a:lnTo>
                    <a:pt x="82" y="158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2" y="146"/>
                  </a:lnTo>
                  <a:lnTo>
                    <a:pt x="77" y="130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4" y="88"/>
                  </a:lnTo>
                  <a:lnTo>
                    <a:pt x="57" y="58"/>
                  </a:lnTo>
                  <a:lnTo>
                    <a:pt x="54" y="26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7"/>
                  </a:lnTo>
                  <a:lnTo>
                    <a:pt x="52" y="28"/>
                  </a:lnTo>
                  <a:lnTo>
                    <a:pt x="52" y="63"/>
                  </a:lnTo>
                  <a:lnTo>
                    <a:pt x="57" y="84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2" y="107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54" y="114"/>
                  </a:lnTo>
                  <a:lnTo>
                    <a:pt x="37" y="116"/>
                  </a:lnTo>
                  <a:lnTo>
                    <a:pt x="17" y="118"/>
                  </a:lnTo>
                  <a:lnTo>
                    <a:pt x="7" y="121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C8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228"/>
            <p:cNvSpPr>
              <a:spLocks/>
            </p:cNvSpPr>
            <p:nvPr/>
          </p:nvSpPr>
          <p:spPr bwMode="auto">
            <a:xfrm>
              <a:off x="4229" y="1432"/>
              <a:ext cx="12" cy="19"/>
            </a:xfrm>
            <a:custGeom>
              <a:avLst/>
              <a:gdLst>
                <a:gd name="T0" fmla="*/ 12 w 12"/>
                <a:gd name="T1" fmla="*/ 9 h 19"/>
                <a:gd name="T2" fmla="*/ 12 w 12"/>
                <a:gd name="T3" fmla="*/ 9 h 19"/>
                <a:gd name="T4" fmla="*/ 12 w 12"/>
                <a:gd name="T5" fmla="*/ 16 h 19"/>
                <a:gd name="T6" fmla="*/ 7 w 12"/>
                <a:gd name="T7" fmla="*/ 19 h 19"/>
                <a:gd name="T8" fmla="*/ 7 w 12"/>
                <a:gd name="T9" fmla="*/ 19 h 19"/>
                <a:gd name="T10" fmla="*/ 2 w 12"/>
                <a:gd name="T11" fmla="*/ 16 h 19"/>
                <a:gd name="T12" fmla="*/ 0 w 12"/>
                <a:gd name="T13" fmla="*/ 9 h 19"/>
                <a:gd name="T14" fmla="*/ 0 w 12"/>
                <a:gd name="T15" fmla="*/ 9 h 19"/>
                <a:gd name="T16" fmla="*/ 0 w 12"/>
                <a:gd name="T17" fmla="*/ 2 h 19"/>
                <a:gd name="T18" fmla="*/ 5 w 12"/>
                <a:gd name="T19" fmla="*/ 0 h 19"/>
                <a:gd name="T20" fmla="*/ 5 w 12"/>
                <a:gd name="T21" fmla="*/ 0 h 19"/>
                <a:gd name="T22" fmla="*/ 10 w 12"/>
                <a:gd name="T23" fmla="*/ 2 h 19"/>
                <a:gd name="T24" fmla="*/ 12 w 12"/>
                <a:gd name="T25" fmla="*/ 9 h 19"/>
                <a:gd name="T26" fmla="*/ 12 w 12"/>
                <a:gd name="T2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9">
                  <a:moveTo>
                    <a:pt x="12" y="9"/>
                  </a:moveTo>
                  <a:lnTo>
                    <a:pt x="12" y="9"/>
                  </a:lnTo>
                  <a:lnTo>
                    <a:pt x="12" y="16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F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229"/>
            <p:cNvSpPr>
              <a:spLocks/>
            </p:cNvSpPr>
            <p:nvPr/>
          </p:nvSpPr>
          <p:spPr bwMode="auto">
            <a:xfrm>
              <a:off x="4219" y="1402"/>
              <a:ext cx="12" cy="14"/>
            </a:xfrm>
            <a:custGeom>
              <a:avLst/>
              <a:gdLst>
                <a:gd name="T0" fmla="*/ 12 w 12"/>
                <a:gd name="T1" fmla="*/ 7 h 14"/>
                <a:gd name="T2" fmla="*/ 12 w 12"/>
                <a:gd name="T3" fmla="*/ 7 h 14"/>
                <a:gd name="T4" fmla="*/ 10 w 12"/>
                <a:gd name="T5" fmla="*/ 12 h 14"/>
                <a:gd name="T6" fmla="*/ 7 w 12"/>
                <a:gd name="T7" fmla="*/ 14 h 14"/>
                <a:gd name="T8" fmla="*/ 7 w 12"/>
                <a:gd name="T9" fmla="*/ 14 h 14"/>
                <a:gd name="T10" fmla="*/ 3 w 12"/>
                <a:gd name="T11" fmla="*/ 12 h 14"/>
                <a:gd name="T12" fmla="*/ 0 w 12"/>
                <a:gd name="T13" fmla="*/ 7 h 14"/>
                <a:gd name="T14" fmla="*/ 0 w 12"/>
                <a:gd name="T15" fmla="*/ 7 h 14"/>
                <a:gd name="T16" fmla="*/ 0 w 12"/>
                <a:gd name="T17" fmla="*/ 2 h 14"/>
                <a:gd name="T18" fmla="*/ 5 w 12"/>
                <a:gd name="T19" fmla="*/ 0 h 14"/>
                <a:gd name="T20" fmla="*/ 5 w 12"/>
                <a:gd name="T21" fmla="*/ 0 h 14"/>
                <a:gd name="T22" fmla="*/ 10 w 12"/>
                <a:gd name="T23" fmla="*/ 2 h 14"/>
                <a:gd name="T24" fmla="*/ 12 w 12"/>
                <a:gd name="T25" fmla="*/ 7 h 14"/>
                <a:gd name="T26" fmla="*/ 12 w 12"/>
                <a:gd name="T2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12" y="7"/>
                  </a:moveTo>
                  <a:lnTo>
                    <a:pt x="12" y="7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F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230"/>
            <p:cNvSpPr>
              <a:spLocks/>
            </p:cNvSpPr>
            <p:nvPr/>
          </p:nvSpPr>
          <p:spPr bwMode="auto">
            <a:xfrm>
              <a:off x="4249" y="1478"/>
              <a:ext cx="74" cy="315"/>
            </a:xfrm>
            <a:custGeom>
              <a:avLst/>
              <a:gdLst>
                <a:gd name="T0" fmla="*/ 0 w 74"/>
                <a:gd name="T1" fmla="*/ 0 h 315"/>
                <a:gd name="T2" fmla="*/ 74 w 74"/>
                <a:gd name="T3" fmla="*/ 313 h 315"/>
                <a:gd name="T4" fmla="*/ 69 w 74"/>
                <a:gd name="T5" fmla="*/ 315 h 315"/>
                <a:gd name="T6" fmla="*/ 0 w 74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315">
                  <a:moveTo>
                    <a:pt x="0" y="0"/>
                  </a:moveTo>
                  <a:lnTo>
                    <a:pt x="74" y="313"/>
                  </a:lnTo>
                  <a:lnTo>
                    <a:pt x="69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231"/>
            <p:cNvSpPr>
              <a:spLocks/>
            </p:cNvSpPr>
            <p:nvPr/>
          </p:nvSpPr>
          <p:spPr bwMode="auto">
            <a:xfrm>
              <a:off x="4889" y="1659"/>
              <a:ext cx="95" cy="37"/>
            </a:xfrm>
            <a:custGeom>
              <a:avLst/>
              <a:gdLst>
                <a:gd name="T0" fmla="*/ 95 w 95"/>
                <a:gd name="T1" fmla="*/ 37 h 37"/>
                <a:gd name="T2" fmla="*/ 95 w 95"/>
                <a:gd name="T3" fmla="*/ 37 h 37"/>
                <a:gd name="T4" fmla="*/ 90 w 95"/>
                <a:gd name="T5" fmla="*/ 30 h 37"/>
                <a:gd name="T6" fmla="*/ 82 w 95"/>
                <a:gd name="T7" fmla="*/ 25 h 37"/>
                <a:gd name="T8" fmla="*/ 72 w 95"/>
                <a:gd name="T9" fmla="*/ 18 h 37"/>
                <a:gd name="T10" fmla="*/ 60 w 95"/>
                <a:gd name="T11" fmla="*/ 12 h 37"/>
                <a:gd name="T12" fmla="*/ 43 w 95"/>
                <a:gd name="T13" fmla="*/ 9 h 37"/>
                <a:gd name="T14" fmla="*/ 23 w 95"/>
                <a:gd name="T15" fmla="*/ 7 h 37"/>
                <a:gd name="T16" fmla="*/ 0 w 95"/>
                <a:gd name="T17" fmla="*/ 9 h 37"/>
                <a:gd name="T18" fmla="*/ 0 w 95"/>
                <a:gd name="T19" fmla="*/ 9 h 37"/>
                <a:gd name="T20" fmla="*/ 13 w 95"/>
                <a:gd name="T21" fmla="*/ 5 h 37"/>
                <a:gd name="T22" fmla="*/ 25 w 95"/>
                <a:gd name="T23" fmla="*/ 2 h 37"/>
                <a:gd name="T24" fmla="*/ 40 w 95"/>
                <a:gd name="T25" fmla="*/ 0 h 37"/>
                <a:gd name="T26" fmla="*/ 55 w 95"/>
                <a:gd name="T27" fmla="*/ 2 h 37"/>
                <a:gd name="T28" fmla="*/ 70 w 95"/>
                <a:gd name="T29" fmla="*/ 7 h 37"/>
                <a:gd name="T30" fmla="*/ 77 w 95"/>
                <a:gd name="T31" fmla="*/ 12 h 37"/>
                <a:gd name="T32" fmla="*/ 85 w 95"/>
                <a:gd name="T33" fmla="*/ 18 h 37"/>
                <a:gd name="T34" fmla="*/ 90 w 95"/>
                <a:gd name="T35" fmla="*/ 25 h 37"/>
                <a:gd name="T36" fmla="*/ 95 w 95"/>
                <a:gd name="T37" fmla="*/ 37 h 37"/>
                <a:gd name="T38" fmla="*/ 95 w 95"/>
                <a:gd name="T3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37">
                  <a:moveTo>
                    <a:pt x="95" y="37"/>
                  </a:moveTo>
                  <a:lnTo>
                    <a:pt x="95" y="37"/>
                  </a:lnTo>
                  <a:lnTo>
                    <a:pt x="90" y="30"/>
                  </a:lnTo>
                  <a:lnTo>
                    <a:pt x="82" y="25"/>
                  </a:lnTo>
                  <a:lnTo>
                    <a:pt x="72" y="18"/>
                  </a:lnTo>
                  <a:lnTo>
                    <a:pt x="60" y="12"/>
                  </a:lnTo>
                  <a:lnTo>
                    <a:pt x="43" y="9"/>
                  </a:lnTo>
                  <a:lnTo>
                    <a:pt x="23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13" y="5"/>
                  </a:lnTo>
                  <a:lnTo>
                    <a:pt x="25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70" y="7"/>
                  </a:lnTo>
                  <a:lnTo>
                    <a:pt x="77" y="12"/>
                  </a:lnTo>
                  <a:lnTo>
                    <a:pt x="85" y="18"/>
                  </a:lnTo>
                  <a:lnTo>
                    <a:pt x="90" y="25"/>
                  </a:lnTo>
                  <a:lnTo>
                    <a:pt x="95" y="37"/>
                  </a:lnTo>
                  <a:lnTo>
                    <a:pt x="95" y="37"/>
                  </a:lnTo>
                  <a:close/>
                </a:path>
              </a:pathLst>
            </a:custGeom>
            <a:solidFill>
              <a:srgbClr val="B8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232"/>
            <p:cNvSpPr>
              <a:spLocks/>
            </p:cNvSpPr>
            <p:nvPr/>
          </p:nvSpPr>
          <p:spPr bwMode="auto">
            <a:xfrm>
              <a:off x="4591" y="1652"/>
              <a:ext cx="70" cy="32"/>
            </a:xfrm>
            <a:custGeom>
              <a:avLst/>
              <a:gdLst>
                <a:gd name="T0" fmla="*/ 70 w 70"/>
                <a:gd name="T1" fmla="*/ 7 h 32"/>
                <a:gd name="T2" fmla="*/ 70 w 70"/>
                <a:gd name="T3" fmla="*/ 7 h 32"/>
                <a:gd name="T4" fmla="*/ 60 w 70"/>
                <a:gd name="T5" fmla="*/ 7 h 32"/>
                <a:gd name="T6" fmla="*/ 40 w 70"/>
                <a:gd name="T7" fmla="*/ 12 h 32"/>
                <a:gd name="T8" fmla="*/ 28 w 70"/>
                <a:gd name="T9" fmla="*/ 14 h 32"/>
                <a:gd name="T10" fmla="*/ 18 w 70"/>
                <a:gd name="T11" fmla="*/ 19 h 32"/>
                <a:gd name="T12" fmla="*/ 8 w 70"/>
                <a:gd name="T13" fmla="*/ 23 h 32"/>
                <a:gd name="T14" fmla="*/ 0 w 70"/>
                <a:gd name="T15" fmla="*/ 32 h 32"/>
                <a:gd name="T16" fmla="*/ 0 w 70"/>
                <a:gd name="T17" fmla="*/ 32 h 32"/>
                <a:gd name="T18" fmla="*/ 3 w 70"/>
                <a:gd name="T19" fmla="*/ 23 h 32"/>
                <a:gd name="T20" fmla="*/ 8 w 70"/>
                <a:gd name="T21" fmla="*/ 16 h 32"/>
                <a:gd name="T22" fmla="*/ 15 w 70"/>
                <a:gd name="T23" fmla="*/ 9 h 32"/>
                <a:gd name="T24" fmla="*/ 25 w 70"/>
                <a:gd name="T25" fmla="*/ 5 h 32"/>
                <a:gd name="T26" fmla="*/ 38 w 70"/>
                <a:gd name="T27" fmla="*/ 0 h 32"/>
                <a:gd name="T28" fmla="*/ 53 w 70"/>
                <a:gd name="T29" fmla="*/ 0 h 32"/>
                <a:gd name="T30" fmla="*/ 70 w 70"/>
                <a:gd name="T31" fmla="*/ 7 h 32"/>
                <a:gd name="T32" fmla="*/ 70 w 70"/>
                <a:gd name="T3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32">
                  <a:moveTo>
                    <a:pt x="70" y="7"/>
                  </a:moveTo>
                  <a:lnTo>
                    <a:pt x="70" y="7"/>
                  </a:lnTo>
                  <a:lnTo>
                    <a:pt x="60" y="7"/>
                  </a:lnTo>
                  <a:lnTo>
                    <a:pt x="40" y="12"/>
                  </a:lnTo>
                  <a:lnTo>
                    <a:pt x="28" y="14"/>
                  </a:lnTo>
                  <a:lnTo>
                    <a:pt x="18" y="19"/>
                  </a:lnTo>
                  <a:lnTo>
                    <a:pt x="8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6"/>
                  </a:lnTo>
                  <a:lnTo>
                    <a:pt x="15" y="9"/>
                  </a:lnTo>
                  <a:lnTo>
                    <a:pt x="25" y="5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70" y="7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B8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233"/>
            <p:cNvSpPr>
              <a:spLocks/>
            </p:cNvSpPr>
            <p:nvPr/>
          </p:nvSpPr>
          <p:spPr bwMode="auto">
            <a:xfrm>
              <a:off x="4721" y="1786"/>
              <a:ext cx="139" cy="47"/>
            </a:xfrm>
            <a:custGeom>
              <a:avLst/>
              <a:gdLst>
                <a:gd name="T0" fmla="*/ 139 w 139"/>
                <a:gd name="T1" fmla="*/ 0 h 47"/>
                <a:gd name="T2" fmla="*/ 139 w 139"/>
                <a:gd name="T3" fmla="*/ 0 h 47"/>
                <a:gd name="T4" fmla="*/ 129 w 139"/>
                <a:gd name="T5" fmla="*/ 7 h 47"/>
                <a:gd name="T6" fmla="*/ 116 w 139"/>
                <a:gd name="T7" fmla="*/ 14 h 47"/>
                <a:gd name="T8" fmla="*/ 101 w 139"/>
                <a:gd name="T9" fmla="*/ 23 h 47"/>
                <a:gd name="T10" fmla="*/ 81 w 139"/>
                <a:gd name="T11" fmla="*/ 30 h 47"/>
                <a:gd name="T12" fmla="*/ 57 w 139"/>
                <a:gd name="T13" fmla="*/ 37 h 47"/>
                <a:gd name="T14" fmla="*/ 29 w 139"/>
                <a:gd name="T15" fmla="*/ 40 h 47"/>
                <a:gd name="T16" fmla="*/ 0 w 139"/>
                <a:gd name="T17" fmla="*/ 40 h 47"/>
                <a:gd name="T18" fmla="*/ 0 w 139"/>
                <a:gd name="T19" fmla="*/ 40 h 47"/>
                <a:gd name="T20" fmla="*/ 14 w 139"/>
                <a:gd name="T21" fmla="*/ 44 h 47"/>
                <a:gd name="T22" fmla="*/ 32 w 139"/>
                <a:gd name="T23" fmla="*/ 47 h 47"/>
                <a:gd name="T24" fmla="*/ 52 w 139"/>
                <a:gd name="T25" fmla="*/ 47 h 47"/>
                <a:gd name="T26" fmla="*/ 74 w 139"/>
                <a:gd name="T27" fmla="*/ 44 h 47"/>
                <a:gd name="T28" fmla="*/ 84 w 139"/>
                <a:gd name="T29" fmla="*/ 42 h 47"/>
                <a:gd name="T30" fmla="*/ 96 w 139"/>
                <a:gd name="T31" fmla="*/ 37 h 47"/>
                <a:gd name="T32" fmla="*/ 109 w 139"/>
                <a:gd name="T33" fmla="*/ 30 h 47"/>
                <a:gd name="T34" fmla="*/ 119 w 139"/>
                <a:gd name="T35" fmla="*/ 23 h 47"/>
                <a:gd name="T36" fmla="*/ 129 w 139"/>
                <a:gd name="T37" fmla="*/ 12 h 47"/>
                <a:gd name="T38" fmla="*/ 139 w 139"/>
                <a:gd name="T39" fmla="*/ 0 h 47"/>
                <a:gd name="T40" fmla="*/ 139 w 139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47">
                  <a:moveTo>
                    <a:pt x="139" y="0"/>
                  </a:moveTo>
                  <a:lnTo>
                    <a:pt x="139" y="0"/>
                  </a:lnTo>
                  <a:lnTo>
                    <a:pt x="129" y="7"/>
                  </a:lnTo>
                  <a:lnTo>
                    <a:pt x="116" y="14"/>
                  </a:lnTo>
                  <a:lnTo>
                    <a:pt x="101" y="23"/>
                  </a:lnTo>
                  <a:lnTo>
                    <a:pt x="81" y="30"/>
                  </a:lnTo>
                  <a:lnTo>
                    <a:pt x="57" y="37"/>
                  </a:lnTo>
                  <a:lnTo>
                    <a:pt x="29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4" y="44"/>
                  </a:lnTo>
                  <a:lnTo>
                    <a:pt x="32" y="47"/>
                  </a:lnTo>
                  <a:lnTo>
                    <a:pt x="52" y="47"/>
                  </a:lnTo>
                  <a:lnTo>
                    <a:pt x="74" y="44"/>
                  </a:lnTo>
                  <a:lnTo>
                    <a:pt x="84" y="42"/>
                  </a:lnTo>
                  <a:lnTo>
                    <a:pt x="96" y="37"/>
                  </a:lnTo>
                  <a:lnTo>
                    <a:pt x="109" y="30"/>
                  </a:lnTo>
                  <a:lnTo>
                    <a:pt x="119" y="23"/>
                  </a:lnTo>
                  <a:lnTo>
                    <a:pt x="129" y="12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433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234"/>
            <p:cNvSpPr>
              <a:spLocks/>
            </p:cNvSpPr>
            <p:nvPr/>
          </p:nvSpPr>
          <p:spPr bwMode="auto">
            <a:xfrm>
              <a:off x="4850" y="1687"/>
              <a:ext cx="89" cy="88"/>
            </a:xfrm>
            <a:custGeom>
              <a:avLst/>
              <a:gdLst>
                <a:gd name="T0" fmla="*/ 77 w 89"/>
                <a:gd name="T1" fmla="*/ 88 h 88"/>
                <a:gd name="T2" fmla="*/ 77 w 89"/>
                <a:gd name="T3" fmla="*/ 88 h 88"/>
                <a:gd name="T4" fmla="*/ 82 w 89"/>
                <a:gd name="T5" fmla="*/ 74 h 88"/>
                <a:gd name="T6" fmla="*/ 87 w 89"/>
                <a:gd name="T7" fmla="*/ 60 h 88"/>
                <a:gd name="T8" fmla="*/ 89 w 89"/>
                <a:gd name="T9" fmla="*/ 44 h 88"/>
                <a:gd name="T10" fmla="*/ 89 w 89"/>
                <a:gd name="T11" fmla="*/ 28 h 88"/>
                <a:gd name="T12" fmla="*/ 87 w 89"/>
                <a:gd name="T13" fmla="*/ 21 h 88"/>
                <a:gd name="T14" fmla="*/ 82 w 89"/>
                <a:gd name="T15" fmla="*/ 14 h 88"/>
                <a:gd name="T16" fmla="*/ 77 w 89"/>
                <a:gd name="T17" fmla="*/ 9 h 88"/>
                <a:gd name="T18" fmla="*/ 69 w 89"/>
                <a:gd name="T19" fmla="*/ 4 h 88"/>
                <a:gd name="T20" fmla="*/ 59 w 89"/>
                <a:gd name="T21" fmla="*/ 2 h 88"/>
                <a:gd name="T22" fmla="*/ 49 w 89"/>
                <a:gd name="T23" fmla="*/ 0 h 88"/>
                <a:gd name="T24" fmla="*/ 49 w 89"/>
                <a:gd name="T25" fmla="*/ 0 h 88"/>
                <a:gd name="T26" fmla="*/ 39 w 89"/>
                <a:gd name="T27" fmla="*/ 2 h 88"/>
                <a:gd name="T28" fmla="*/ 29 w 89"/>
                <a:gd name="T29" fmla="*/ 4 h 88"/>
                <a:gd name="T30" fmla="*/ 20 w 89"/>
                <a:gd name="T31" fmla="*/ 11 h 88"/>
                <a:gd name="T32" fmla="*/ 10 w 89"/>
                <a:gd name="T33" fmla="*/ 21 h 88"/>
                <a:gd name="T34" fmla="*/ 2 w 89"/>
                <a:gd name="T35" fmla="*/ 34 h 88"/>
                <a:gd name="T36" fmla="*/ 0 w 89"/>
                <a:gd name="T37" fmla="*/ 46 h 88"/>
                <a:gd name="T38" fmla="*/ 0 w 89"/>
                <a:gd name="T39" fmla="*/ 55 h 88"/>
                <a:gd name="T40" fmla="*/ 0 w 89"/>
                <a:gd name="T41" fmla="*/ 69 h 88"/>
                <a:gd name="T42" fmla="*/ 2 w 89"/>
                <a:gd name="T43" fmla="*/ 83 h 88"/>
                <a:gd name="T44" fmla="*/ 2 w 89"/>
                <a:gd name="T45" fmla="*/ 83 h 88"/>
                <a:gd name="T46" fmla="*/ 10 w 89"/>
                <a:gd name="T47" fmla="*/ 83 h 88"/>
                <a:gd name="T48" fmla="*/ 27 w 89"/>
                <a:gd name="T49" fmla="*/ 81 h 88"/>
                <a:gd name="T50" fmla="*/ 52 w 89"/>
                <a:gd name="T51" fmla="*/ 81 h 88"/>
                <a:gd name="T52" fmla="*/ 64 w 89"/>
                <a:gd name="T53" fmla="*/ 83 h 88"/>
                <a:gd name="T54" fmla="*/ 77 w 89"/>
                <a:gd name="T55" fmla="*/ 88 h 88"/>
                <a:gd name="T56" fmla="*/ 77 w 89"/>
                <a:gd name="T5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88">
                  <a:moveTo>
                    <a:pt x="77" y="88"/>
                  </a:moveTo>
                  <a:lnTo>
                    <a:pt x="77" y="88"/>
                  </a:lnTo>
                  <a:lnTo>
                    <a:pt x="82" y="74"/>
                  </a:lnTo>
                  <a:lnTo>
                    <a:pt x="87" y="60"/>
                  </a:lnTo>
                  <a:lnTo>
                    <a:pt x="89" y="44"/>
                  </a:lnTo>
                  <a:lnTo>
                    <a:pt x="89" y="28"/>
                  </a:lnTo>
                  <a:lnTo>
                    <a:pt x="87" y="21"/>
                  </a:lnTo>
                  <a:lnTo>
                    <a:pt x="82" y="14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2"/>
                  </a:lnTo>
                  <a:lnTo>
                    <a:pt x="29" y="4"/>
                  </a:lnTo>
                  <a:lnTo>
                    <a:pt x="20" y="11"/>
                  </a:lnTo>
                  <a:lnTo>
                    <a:pt x="10" y="21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10" y="83"/>
                  </a:lnTo>
                  <a:lnTo>
                    <a:pt x="27" y="81"/>
                  </a:lnTo>
                  <a:lnTo>
                    <a:pt x="52" y="81"/>
                  </a:lnTo>
                  <a:lnTo>
                    <a:pt x="64" y="83"/>
                  </a:lnTo>
                  <a:lnTo>
                    <a:pt x="77" y="88"/>
                  </a:lnTo>
                  <a:lnTo>
                    <a:pt x="77" y="8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235"/>
            <p:cNvSpPr>
              <a:spLocks/>
            </p:cNvSpPr>
            <p:nvPr/>
          </p:nvSpPr>
          <p:spPr bwMode="auto">
            <a:xfrm>
              <a:off x="4855" y="1691"/>
              <a:ext cx="79" cy="74"/>
            </a:xfrm>
            <a:custGeom>
              <a:avLst/>
              <a:gdLst>
                <a:gd name="T0" fmla="*/ 69 w 79"/>
                <a:gd name="T1" fmla="*/ 74 h 74"/>
                <a:gd name="T2" fmla="*/ 69 w 79"/>
                <a:gd name="T3" fmla="*/ 74 h 74"/>
                <a:gd name="T4" fmla="*/ 74 w 79"/>
                <a:gd name="T5" fmla="*/ 65 h 74"/>
                <a:gd name="T6" fmla="*/ 77 w 79"/>
                <a:gd name="T7" fmla="*/ 54 h 74"/>
                <a:gd name="T8" fmla="*/ 79 w 79"/>
                <a:gd name="T9" fmla="*/ 40 h 74"/>
                <a:gd name="T10" fmla="*/ 79 w 79"/>
                <a:gd name="T11" fmla="*/ 26 h 74"/>
                <a:gd name="T12" fmla="*/ 77 w 79"/>
                <a:gd name="T13" fmla="*/ 19 h 74"/>
                <a:gd name="T14" fmla="*/ 74 w 79"/>
                <a:gd name="T15" fmla="*/ 14 h 74"/>
                <a:gd name="T16" fmla="*/ 69 w 79"/>
                <a:gd name="T17" fmla="*/ 7 h 74"/>
                <a:gd name="T18" fmla="*/ 62 w 79"/>
                <a:gd name="T19" fmla="*/ 5 h 74"/>
                <a:gd name="T20" fmla="*/ 54 w 79"/>
                <a:gd name="T21" fmla="*/ 3 h 74"/>
                <a:gd name="T22" fmla="*/ 42 w 79"/>
                <a:gd name="T23" fmla="*/ 0 h 74"/>
                <a:gd name="T24" fmla="*/ 42 w 79"/>
                <a:gd name="T25" fmla="*/ 0 h 74"/>
                <a:gd name="T26" fmla="*/ 34 w 79"/>
                <a:gd name="T27" fmla="*/ 3 h 74"/>
                <a:gd name="T28" fmla="*/ 24 w 79"/>
                <a:gd name="T29" fmla="*/ 5 h 74"/>
                <a:gd name="T30" fmla="*/ 17 w 79"/>
                <a:gd name="T31" fmla="*/ 10 h 74"/>
                <a:gd name="T32" fmla="*/ 7 w 79"/>
                <a:gd name="T33" fmla="*/ 19 h 74"/>
                <a:gd name="T34" fmla="*/ 2 w 79"/>
                <a:gd name="T35" fmla="*/ 33 h 74"/>
                <a:gd name="T36" fmla="*/ 0 w 79"/>
                <a:gd name="T37" fmla="*/ 51 h 74"/>
                <a:gd name="T38" fmla="*/ 2 w 79"/>
                <a:gd name="T39" fmla="*/ 74 h 74"/>
                <a:gd name="T40" fmla="*/ 2 w 79"/>
                <a:gd name="T41" fmla="*/ 74 h 74"/>
                <a:gd name="T42" fmla="*/ 24 w 79"/>
                <a:gd name="T43" fmla="*/ 72 h 74"/>
                <a:gd name="T44" fmla="*/ 44 w 79"/>
                <a:gd name="T45" fmla="*/ 72 h 74"/>
                <a:gd name="T46" fmla="*/ 69 w 79"/>
                <a:gd name="T47" fmla="*/ 74 h 74"/>
                <a:gd name="T48" fmla="*/ 69 w 79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74">
                  <a:moveTo>
                    <a:pt x="69" y="74"/>
                  </a:moveTo>
                  <a:lnTo>
                    <a:pt x="69" y="74"/>
                  </a:lnTo>
                  <a:lnTo>
                    <a:pt x="74" y="65"/>
                  </a:lnTo>
                  <a:lnTo>
                    <a:pt x="77" y="54"/>
                  </a:lnTo>
                  <a:lnTo>
                    <a:pt x="79" y="40"/>
                  </a:lnTo>
                  <a:lnTo>
                    <a:pt x="79" y="26"/>
                  </a:lnTo>
                  <a:lnTo>
                    <a:pt x="77" y="19"/>
                  </a:lnTo>
                  <a:lnTo>
                    <a:pt x="74" y="14"/>
                  </a:lnTo>
                  <a:lnTo>
                    <a:pt x="69" y="7"/>
                  </a:lnTo>
                  <a:lnTo>
                    <a:pt x="62" y="5"/>
                  </a:lnTo>
                  <a:lnTo>
                    <a:pt x="54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24" y="5"/>
                  </a:lnTo>
                  <a:lnTo>
                    <a:pt x="17" y="10"/>
                  </a:lnTo>
                  <a:lnTo>
                    <a:pt x="7" y="19"/>
                  </a:lnTo>
                  <a:lnTo>
                    <a:pt x="2" y="33"/>
                  </a:lnTo>
                  <a:lnTo>
                    <a:pt x="0" y="51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4" y="72"/>
                  </a:lnTo>
                  <a:lnTo>
                    <a:pt x="44" y="72"/>
                  </a:lnTo>
                  <a:lnTo>
                    <a:pt x="69" y="74"/>
                  </a:lnTo>
                  <a:lnTo>
                    <a:pt x="6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236"/>
            <p:cNvSpPr>
              <a:spLocks/>
            </p:cNvSpPr>
            <p:nvPr/>
          </p:nvSpPr>
          <p:spPr bwMode="auto">
            <a:xfrm>
              <a:off x="4909" y="1768"/>
              <a:ext cx="35" cy="14"/>
            </a:xfrm>
            <a:custGeom>
              <a:avLst/>
              <a:gdLst>
                <a:gd name="T0" fmla="*/ 0 w 35"/>
                <a:gd name="T1" fmla="*/ 2 h 14"/>
                <a:gd name="T2" fmla="*/ 0 w 35"/>
                <a:gd name="T3" fmla="*/ 2 h 14"/>
                <a:gd name="T4" fmla="*/ 15 w 35"/>
                <a:gd name="T5" fmla="*/ 4 h 14"/>
                <a:gd name="T6" fmla="*/ 28 w 35"/>
                <a:gd name="T7" fmla="*/ 9 h 14"/>
                <a:gd name="T8" fmla="*/ 35 w 35"/>
                <a:gd name="T9" fmla="*/ 14 h 14"/>
                <a:gd name="T10" fmla="*/ 35 w 35"/>
                <a:gd name="T11" fmla="*/ 14 h 14"/>
                <a:gd name="T12" fmla="*/ 28 w 35"/>
                <a:gd name="T13" fmla="*/ 7 h 14"/>
                <a:gd name="T14" fmla="*/ 18 w 35"/>
                <a:gd name="T15" fmla="*/ 2 h 14"/>
                <a:gd name="T16" fmla="*/ 5 w 35"/>
                <a:gd name="T17" fmla="*/ 0 h 14"/>
                <a:gd name="T18" fmla="*/ 0 w 35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4">
                  <a:moveTo>
                    <a:pt x="0" y="2"/>
                  </a:moveTo>
                  <a:lnTo>
                    <a:pt x="0" y="2"/>
                  </a:lnTo>
                  <a:lnTo>
                    <a:pt x="15" y="4"/>
                  </a:lnTo>
                  <a:lnTo>
                    <a:pt x="28" y="9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28" y="7"/>
                  </a:lnTo>
                  <a:lnTo>
                    <a:pt x="1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237"/>
            <p:cNvSpPr>
              <a:spLocks/>
            </p:cNvSpPr>
            <p:nvPr/>
          </p:nvSpPr>
          <p:spPr bwMode="auto">
            <a:xfrm>
              <a:off x="4874" y="1712"/>
              <a:ext cx="63" cy="56"/>
            </a:xfrm>
            <a:custGeom>
              <a:avLst/>
              <a:gdLst>
                <a:gd name="T0" fmla="*/ 3 w 63"/>
                <a:gd name="T1" fmla="*/ 51 h 56"/>
                <a:gd name="T2" fmla="*/ 3 w 63"/>
                <a:gd name="T3" fmla="*/ 51 h 56"/>
                <a:gd name="T4" fmla="*/ 3 w 63"/>
                <a:gd name="T5" fmla="*/ 44 h 56"/>
                <a:gd name="T6" fmla="*/ 0 w 63"/>
                <a:gd name="T7" fmla="*/ 28 h 56"/>
                <a:gd name="T8" fmla="*/ 0 w 63"/>
                <a:gd name="T9" fmla="*/ 21 h 56"/>
                <a:gd name="T10" fmla="*/ 5 w 63"/>
                <a:gd name="T11" fmla="*/ 12 h 56"/>
                <a:gd name="T12" fmla="*/ 13 w 63"/>
                <a:gd name="T13" fmla="*/ 5 h 56"/>
                <a:gd name="T14" fmla="*/ 25 w 63"/>
                <a:gd name="T15" fmla="*/ 0 h 56"/>
                <a:gd name="T16" fmla="*/ 25 w 63"/>
                <a:gd name="T17" fmla="*/ 0 h 56"/>
                <a:gd name="T18" fmla="*/ 35 w 63"/>
                <a:gd name="T19" fmla="*/ 0 h 56"/>
                <a:gd name="T20" fmla="*/ 43 w 63"/>
                <a:gd name="T21" fmla="*/ 0 h 56"/>
                <a:gd name="T22" fmla="*/ 50 w 63"/>
                <a:gd name="T23" fmla="*/ 3 h 56"/>
                <a:gd name="T24" fmla="*/ 55 w 63"/>
                <a:gd name="T25" fmla="*/ 7 h 56"/>
                <a:gd name="T26" fmla="*/ 60 w 63"/>
                <a:gd name="T27" fmla="*/ 12 h 56"/>
                <a:gd name="T28" fmla="*/ 63 w 63"/>
                <a:gd name="T29" fmla="*/ 16 h 56"/>
                <a:gd name="T30" fmla="*/ 63 w 63"/>
                <a:gd name="T31" fmla="*/ 16 h 56"/>
                <a:gd name="T32" fmla="*/ 60 w 63"/>
                <a:gd name="T33" fmla="*/ 30 h 56"/>
                <a:gd name="T34" fmla="*/ 55 w 63"/>
                <a:gd name="T35" fmla="*/ 44 h 56"/>
                <a:gd name="T36" fmla="*/ 50 w 63"/>
                <a:gd name="T37" fmla="*/ 56 h 56"/>
                <a:gd name="T38" fmla="*/ 50 w 63"/>
                <a:gd name="T39" fmla="*/ 56 h 56"/>
                <a:gd name="T40" fmla="*/ 38 w 63"/>
                <a:gd name="T41" fmla="*/ 53 h 56"/>
                <a:gd name="T42" fmla="*/ 3 w 63"/>
                <a:gd name="T43" fmla="*/ 51 h 56"/>
                <a:gd name="T44" fmla="*/ 3 w 63"/>
                <a:gd name="T45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6">
                  <a:moveTo>
                    <a:pt x="3" y="51"/>
                  </a:moveTo>
                  <a:lnTo>
                    <a:pt x="3" y="51"/>
                  </a:lnTo>
                  <a:lnTo>
                    <a:pt x="3" y="4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5" y="12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3"/>
                  </a:lnTo>
                  <a:lnTo>
                    <a:pt x="55" y="7"/>
                  </a:lnTo>
                  <a:lnTo>
                    <a:pt x="60" y="12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0" y="30"/>
                  </a:lnTo>
                  <a:lnTo>
                    <a:pt x="55" y="44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38" y="53"/>
                  </a:lnTo>
                  <a:lnTo>
                    <a:pt x="3" y="51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0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238"/>
            <p:cNvSpPr>
              <a:spLocks/>
            </p:cNvSpPr>
            <p:nvPr/>
          </p:nvSpPr>
          <p:spPr bwMode="auto">
            <a:xfrm>
              <a:off x="4884" y="1721"/>
              <a:ext cx="28" cy="28"/>
            </a:xfrm>
            <a:custGeom>
              <a:avLst/>
              <a:gdLst>
                <a:gd name="T0" fmla="*/ 0 w 28"/>
                <a:gd name="T1" fmla="*/ 26 h 28"/>
                <a:gd name="T2" fmla="*/ 15 w 28"/>
                <a:gd name="T3" fmla="*/ 28 h 28"/>
                <a:gd name="T4" fmla="*/ 15 w 28"/>
                <a:gd name="T5" fmla="*/ 28 h 28"/>
                <a:gd name="T6" fmla="*/ 15 w 28"/>
                <a:gd name="T7" fmla="*/ 21 h 28"/>
                <a:gd name="T8" fmla="*/ 20 w 28"/>
                <a:gd name="T9" fmla="*/ 19 h 28"/>
                <a:gd name="T10" fmla="*/ 28 w 28"/>
                <a:gd name="T11" fmla="*/ 14 h 28"/>
                <a:gd name="T12" fmla="*/ 28 w 28"/>
                <a:gd name="T13" fmla="*/ 0 h 28"/>
                <a:gd name="T14" fmla="*/ 28 w 28"/>
                <a:gd name="T15" fmla="*/ 0 h 28"/>
                <a:gd name="T16" fmla="*/ 23 w 28"/>
                <a:gd name="T17" fmla="*/ 0 h 28"/>
                <a:gd name="T18" fmla="*/ 13 w 28"/>
                <a:gd name="T19" fmla="*/ 3 h 28"/>
                <a:gd name="T20" fmla="*/ 8 w 28"/>
                <a:gd name="T21" fmla="*/ 7 h 28"/>
                <a:gd name="T22" fmla="*/ 5 w 28"/>
                <a:gd name="T23" fmla="*/ 12 h 28"/>
                <a:gd name="T24" fmla="*/ 3 w 28"/>
                <a:gd name="T25" fmla="*/ 19 h 28"/>
                <a:gd name="T26" fmla="*/ 0 w 28"/>
                <a:gd name="T27" fmla="*/ 26 h 28"/>
                <a:gd name="T28" fmla="*/ 0 w 28"/>
                <a:gd name="T2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8">
                  <a:moveTo>
                    <a:pt x="0" y="26"/>
                  </a:moveTo>
                  <a:lnTo>
                    <a:pt x="15" y="28"/>
                  </a:lnTo>
                  <a:lnTo>
                    <a:pt x="15" y="28"/>
                  </a:lnTo>
                  <a:lnTo>
                    <a:pt x="15" y="21"/>
                  </a:lnTo>
                  <a:lnTo>
                    <a:pt x="20" y="19"/>
                  </a:lnTo>
                  <a:lnTo>
                    <a:pt x="28" y="1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3" y="3"/>
                  </a:lnTo>
                  <a:lnTo>
                    <a:pt x="8" y="7"/>
                  </a:lnTo>
                  <a:lnTo>
                    <a:pt x="5" y="12"/>
                  </a:lnTo>
                  <a:lnTo>
                    <a:pt x="3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E4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239"/>
            <p:cNvSpPr>
              <a:spLocks/>
            </p:cNvSpPr>
            <p:nvPr/>
          </p:nvSpPr>
          <p:spPr bwMode="auto">
            <a:xfrm>
              <a:off x="4879" y="1712"/>
              <a:ext cx="20" cy="19"/>
            </a:xfrm>
            <a:custGeom>
              <a:avLst/>
              <a:gdLst>
                <a:gd name="T0" fmla="*/ 20 w 20"/>
                <a:gd name="T1" fmla="*/ 9 h 19"/>
                <a:gd name="T2" fmla="*/ 20 w 20"/>
                <a:gd name="T3" fmla="*/ 9 h 19"/>
                <a:gd name="T4" fmla="*/ 20 w 20"/>
                <a:gd name="T5" fmla="*/ 12 h 19"/>
                <a:gd name="T6" fmla="*/ 20 w 20"/>
                <a:gd name="T7" fmla="*/ 16 h 19"/>
                <a:gd name="T8" fmla="*/ 15 w 20"/>
                <a:gd name="T9" fmla="*/ 19 h 19"/>
                <a:gd name="T10" fmla="*/ 13 w 20"/>
                <a:gd name="T11" fmla="*/ 19 h 19"/>
                <a:gd name="T12" fmla="*/ 13 w 20"/>
                <a:gd name="T13" fmla="*/ 19 h 19"/>
                <a:gd name="T14" fmla="*/ 8 w 20"/>
                <a:gd name="T15" fmla="*/ 19 h 19"/>
                <a:gd name="T16" fmla="*/ 3 w 20"/>
                <a:gd name="T17" fmla="*/ 16 h 19"/>
                <a:gd name="T18" fmla="*/ 0 w 20"/>
                <a:gd name="T19" fmla="*/ 14 h 19"/>
                <a:gd name="T20" fmla="*/ 0 w 20"/>
                <a:gd name="T21" fmla="*/ 12 h 19"/>
                <a:gd name="T22" fmla="*/ 0 w 20"/>
                <a:gd name="T23" fmla="*/ 12 h 19"/>
                <a:gd name="T24" fmla="*/ 0 w 20"/>
                <a:gd name="T25" fmla="*/ 7 h 19"/>
                <a:gd name="T26" fmla="*/ 3 w 20"/>
                <a:gd name="T27" fmla="*/ 5 h 19"/>
                <a:gd name="T28" fmla="*/ 5 w 20"/>
                <a:gd name="T29" fmla="*/ 3 h 19"/>
                <a:gd name="T30" fmla="*/ 10 w 20"/>
                <a:gd name="T31" fmla="*/ 0 h 19"/>
                <a:gd name="T32" fmla="*/ 10 w 20"/>
                <a:gd name="T33" fmla="*/ 0 h 19"/>
                <a:gd name="T34" fmla="*/ 13 w 20"/>
                <a:gd name="T35" fmla="*/ 3 h 19"/>
                <a:gd name="T36" fmla="*/ 18 w 20"/>
                <a:gd name="T37" fmla="*/ 3 h 19"/>
                <a:gd name="T38" fmla="*/ 20 w 20"/>
                <a:gd name="T39" fmla="*/ 5 h 19"/>
                <a:gd name="T40" fmla="*/ 20 w 20"/>
                <a:gd name="T41" fmla="*/ 9 h 19"/>
                <a:gd name="T42" fmla="*/ 2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lnTo>
                    <a:pt x="20" y="9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240"/>
            <p:cNvSpPr>
              <a:spLocks/>
            </p:cNvSpPr>
            <p:nvPr/>
          </p:nvSpPr>
          <p:spPr bwMode="auto">
            <a:xfrm>
              <a:off x="4743" y="1756"/>
              <a:ext cx="45" cy="30"/>
            </a:xfrm>
            <a:custGeom>
              <a:avLst/>
              <a:gdLst>
                <a:gd name="T0" fmla="*/ 45 w 45"/>
                <a:gd name="T1" fmla="*/ 16 h 30"/>
                <a:gd name="T2" fmla="*/ 45 w 45"/>
                <a:gd name="T3" fmla="*/ 16 h 30"/>
                <a:gd name="T4" fmla="*/ 42 w 45"/>
                <a:gd name="T5" fmla="*/ 23 h 30"/>
                <a:gd name="T6" fmla="*/ 37 w 45"/>
                <a:gd name="T7" fmla="*/ 28 h 30"/>
                <a:gd name="T8" fmla="*/ 30 w 45"/>
                <a:gd name="T9" fmla="*/ 30 h 30"/>
                <a:gd name="T10" fmla="*/ 20 w 45"/>
                <a:gd name="T11" fmla="*/ 30 h 30"/>
                <a:gd name="T12" fmla="*/ 20 w 45"/>
                <a:gd name="T13" fmla="*/ 30 h 30"/>
                <a:gd name="T14" fmla="*/ 12 w 45"/>
                <a:gd name="T15" fmla="*/ 28 h 30"/>
                <a:gd name="T16" fmla="*/ 5 w 45"/>
                <a:gd name="T17" fmla="*/ 26 h 30"/>
                <a:gd name="T18" fmla="*/ 0 w 45"/>
                <a:gd name="T19" fmla="*/ 21 h 30"/>
                <a:gd name="T20" fmla="*/ 0 w 45"/>
                <a:gd name="T21" fmla="*/ 14 h 30"/>
                <a:gd name="T22" fmla="*/ 0 w 45"/>
                <a:gd name="T23" fmla="*/ 14 h 30"/>
                <a:gd name="T24" fmla="*/ 2 w 45"/>
                <a:gd name="T25" fmla="*/ 7 h 30"/>
                <a:gd name="T26" fmla="*/ 7 w 45"/>
                <a:gd name="T27" fmla="*/ 2 h 30"/>
                <a:gd name="T28" fmla="*/ 15 w 45"/>
                <a:gd name="T29" fmla="*/ 0 h 30"/>
                <a:gd name="T30" fmla="*/ 22 w 45"/>
                <a:gd name="T31" fmla="*/ 0 h 30"/>
                <a:gd name="T32" fmla="*/ 22 w 45"/>
                <a:gd name="T33" fmla="*/ 0 h 30"/>
                <a:gd name="T34" fmla="*/ 32 w 45"/>
                <a:gd name="T35" fmla="*/ 2 h 30"/>
                <a:gd name="T36" fmla="*/ 40 w 45"/>
                <a:gd name="T37" fmla="*/ 5 h 30"/>
                <a:gd name="T38" fmla="*/ 42 w 45"/>
                <a:gd name="T39" fmla="*/ 9 h 30"/>
                <a:gd name="T40" fmla="*/ 45 w 45"/>
                <a:gd name="T41" fmla="*/ 16 h 30"/>
                <a:gd name="T42" fmla="*/ 45 w 45"/>
                <a:gd name="T4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0">
                  <a:moveTo>
                    <a:pt x="45" y="16"/>
                  </a:moveTo>
                  <a:lnTo>
                    <a:pt x="45" y="16"/>
                  </a:lnTo>
                  <a:lnTo>
                    <a:pt x="42" y="23"/>
                  </a:lnTo>
                  <a:lnTo>
                    <a:pt x="37" y="28"/>
                  </a:lnTo>
                  <a:lnTo>
                    <a:pt x="3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2" y="28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7"/>
                  </a:lnTo>
                  <a:lnTo>
                    <a:pt x="7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5"/>
                  </a:lnTo>
                  <a:lnTo>
                    <a:pt x="42" y="9"/>
                  </a:lnTo>
                  <a:lnTo>
                    <a:pt x="45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241"/>
            <p:cNvSpPr>
              <a:spLocks/>
            </p:cNvSpPr>
            <p:nvPr/>
          </p:nvSpPr>
          <p:spPr bwMode="auto">
            <a:xfrm>
              <a:off x="4621" y="1696"/>
              <a:ext cx="80" cy="79"/>
            </a:xfrm>
            <a:custGeom>
              <a:avLst/>
              <a:gdLst>
                <a:gd name="T0" fmla="*/ 5 w 80"/>
                <a:gd name="T1" fmla="*/ 79 h 79"/>
                <a:gd name="T2" fmla="*/ 5 w 80"/>
                <a:gd name="T3" fmla="*/ 79 h 79"/>
                <a:gd name="T4" fmla="*/ 0 w 80"/>
                <a:gd name="T5" fmla="*/ 67 h 79"/>
                <a:gd name="T6" fmla="*/ 0 w 80"/>
                <a:gd name="T7" fmla="*/ 56 h 79"/>
                <a:gd name="T8" fmla="*/ 0 w 80"/>
                <a:gd name="T9" fmla="*/ 39 h 79"/>
                <a:gd name="T10" fmla="*/ 3 w 80"/>
                <a:gd name="T11" fmla="*/ 25 h 79"/>
                <a:gd name="T12" fmla="*/ 5 w 80"/>
                <a:gd name="T13" fmla="*/ 19 h 79"/>
                <a:gd name="T14" fmla="*/ 10 w 80"/>
                <a:gd name="T15" fmla="*/ 14 h 79"/>
                <a:gd name="T16" fmla="*/ 15 w 80"/>
                <a:gd name="T17" fmla="*/ 9 h 79"/>
                <a:gd name="T18" fmla="*/ 23 w 80"/>
                <a:gd name="T19" fmla="*/ 5 h 79"/>
                <a:gd name="T20" fmla="*/ 30 w 80"/>
                <a:gd name="T21" fmla="*/ 2 h 79"/>
                <a:gd name="T22" fmla="*/ 42 w 80"/>
                <a:gd name="T23" fmla="*/ 0 h 79"/>
                <a:gd name="T24" fmla="*/ 42 w 80"/>
                <a:gd name="T25" fmla="*/ 0 h 79"/>
                <a:gd name="T26" fmla="*/ 50 w 80"/>
                <a:gd name="T27" fmla="*/ 2 h 79"/>
                <a:gd name="T28" fmla="*/ 60 w 80"/>
                <a:gd name="T29" fmla="*/ 7 h 79"/>
                <a:gd name="T30" fmla="*/ 67 w 80"/>
                <a:gd name="T31" fmla="*/ 12 h 79"/>
                <a:gd name="T32" fmla="*/ 75 w 80"/>
                <a:gd name="T33" fmla="*/ 21 h 79"/>
                <a:gd name="T34" fmla="*/ 80 w 80"/>
                <a:gd name="T35" fmla="*/ 35 h 79"/>
                <a:gd name="T36" fmla="*/ 80 w 80"/>
                <a:gd name="T37" fmla="*/ 53 h 79"/>
                <a:gd name="T38" fmla="*/ 72 w 80"/>
                <a:gd name="T39" fmla="*/ 79 h 79"/>
                <a:gd name="T40" fmla="*/ 72 w 80"/>
                <a:gd name="T41" fmla="*/ 79 h 79"/>
                <a:gd name="T42" fmla="*/ 50 w 80"/>
                <a:gd name="T43" fmla="*/ 76 h 79"/>
                <a:gd name="T44" fmla="*/ 28 w 80"/>
                <a:gd name="T45" fmla="*/ 76 h 79"/>
                <a:gd name="T46" fmla="*/ 5 w 80"/>
                <a:gd name="T47" fmla="*/ 79 h 79"/>
                <a:gd name="T48" fmla="*/ 5 w 80"/>
                <a:gd name="T4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9">
                  <a:moveTo>
                    <a:pt x="5" y="79"/>
                  </a:move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5" y="19"/>
                  </a:lnTo>
                  <a:lnTo>
                    <a:pt x="10" y="14"/>
                  </a:lnTo>
                  <a:lnTo>
                    <a:pt x="15" y="9"/>
                  </a:lnTo>
                  <a:lnTo>
                    <a:pt x="23" y="5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60" y="7"/>
                  </a:lnTo>
                  <a:lnTo>
                    <a:pt x="67" y="12"/>
                  </a:lnTo>
                  <a:lnTo>
                    <a:pt x="75" y="21"/>
                  </a:lnTo>
                  <a:lnTo>
                    <a:pt x="80" y="35"/>
                  </a:lnTo>
                  <a:lnTo>
                    <a:pt x="80" y="53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50" y="76"/>
                  </a:lnTo>
                  <a:lnTo>
                    <a:pt x="28" y="76"/>
                  </a:lnTo>
                  <a:lnTo>
                    <a:pt x="5" y="79"/>
                  </a:lnTo>
                  <a:lnTo>
                    <a:pt x="5" y="7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242"/>
            <p:cNvSpPr>
              <a:spLocks/>
            </p:cNvSpPr>
            <p:nvPr/>
          </p:nvSpPr>
          <p:spPr bwMode="auto">
            <a:xfrm>
              <a:off x="4624" y="1701"/>
              <a:ext cx="72" cy="69"/>
            </a:xfrm>
            <a:custGeom>
              <a:avLst/>
              <a:gdLst>
                <a:gd name="T0" fmla="*/ 5 w 72"/>
                <a:gd name="T1" fmla="*/ 67 h 69"/>
                <a:gd name="T2" fmla="*/ 5 w 72"/>
                <a:gd name="T3" fmla="*/ 67 h 69"/>
                <a:gd name="T4" fmla="*/ 2 w 72"/>
                <a:gd name="T5" fmla="*/ 57 h 69"/>
                <a:gd name="T6" fmla="*/ 0 w 72"/>
                <a:gd name="T7" fmla="*/ 46 h 69"/>
                <a:gd name="T8" fmla="*/ 0 w 72"/>
                <a:gd name="T9" fmla="*/ 34 h 69"/>
                <a:gd name="T10" fmla="*/ 2 w 72"/>
                <a:gd name="T11" fmla="*/ 23 h 69"/>
                <a:gd name="T12" fmla="*/ 10 w 72"/>
                <a:gd name="T13" fmla="*/ 11 h 69"/>
                <a:gd name="T14" fmla="*/ 15 w 72"/>
                <a:gd name="T15" fmla="*/ 7 h 69"/>
                <a:gd name="T16" fmla="*/ 20 w 72"/>
                <a:gd name="T17" fmla="*/ 4 h 69"/>
                <a:gd name="T18" fmla="*/ 30 w 72"/>
                <a:gd name="T19" fmla="*/ 2 h 69"/>
                <a:gd name="T20" fmla="*/ 39 w 72"/>
                <a:gd name="T21" fmla="*/ 0 h 69"/>
                <a:gd name="T22" fmla="*/ 39 w 72"/>
                <a:gd name="T23" fmla="*/ 0 h 69"/>
                <a:gd name="T24" fmla="*/ 47 w 72"/>
                <a:gd name="T25" fmla="*/ 2 h 69"/>
                <a:gd name="T26" fmla="*/ 54 w 72"/>
                <a:gd name="T27" fmla="*/ 4 h 69"/>
                <a:gd name="T28" fmla="*/ 62 w 72"/>
                <a:gd name="T29" fmla="*/ 11 h 69"/>
                <a:gd name="T30" fmla="*/ 67 w 72"/>
                <a:gd name="T31" fmla="*/ 18 h 69"/>
                <a:gd name="T32" fmla="*/ 72 w 72"/>
                <a:gd name="T33" fmla="*/ 32 h 69"/>
                <a:gd name="T34" fmla="*/ 72 w 72"/>
                <a:gd name="T35" fmla="*/ 48 h 69"/>
                <a:gd name="T36" fmla="*/ 64 w 72"/>
                <a:gd name="T37" fmla="*/ 69 h 69"/>
                <a:gd name="T38" fmla="*/ 64 w 72"/>
                <a:gd name="T39" fmla="*/ 69 h 69"/>
                <a:gd name="T40" fmla="*/ 47 w 72"/>
                <a:gd name="T41" fmla="*/ 67 h 69"/>
                <a:gd name="T42" fmla="*/ 27 w 72"/>
                <a:gd name="T43" fmla="*/ 67 h 69"/>
                <a:gd name="T44" fmla="*/ 5 w 72"/>
                <a:gd name="T45" fmla="*/ 67 h 69"/>
                <a:gd name="T46" fmla="*/ 5 w 72"/>
                <a:gd name="T4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69">
                  <a:moveTo>
                    <a:pt x="5" y="67"/>
                  </a:moveTo>
                  <a:lnTo>
                    <a:pt x="5" y="67"/>
                  </a:lnTo>
                  <a:lnTo>
                    <a:pt x="2" y="57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3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2" y="11"/>
                  </a:lnTo>
                  <a:lnTo>
                    <a:pt x="67" y="18"/>
                  </a:lnTo>
                  <a:lnTo>
                    <a:pt x="72" y="32"/>
                  </a:lnTo>
                  <a:lnTo>
                    <a:pt x="72" y="48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47" y="67"/>
                  </a:lnTo>
                  <a:lnTo>
                    <a:pt x="27" y="67"/>
                  </a:lnTo>
                  <a:lnTo>
                    <a:pt x="5" y="67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243"/>
            <p:cNvSpPr>
              <a:spLocks/>
            </p:cNvSpPr>
            <p:nvPr/>
          </p:nvSpPr>
          <p:spPr bwMode="auto">
            <a:xfrm>
              <a:off x="4644" y="1724"/>
              <a:ext cx="52" cy="48"/>
            </a:xfrm>
            <a:custGeom>
              <a:avLst/>
              <a:gdLst>
                <a:gd name="T0" fmla="*/ 5 w 52"/>
                <a:gd name="T1" fmla="*/ 44 h 48"/>
                <a:gd name="T2" fmla="*/ 5 w 52"/>
                <a:gd name="T3" fmla="*/ 44 h 48"/>
                <a:gd name="T4" fmla="*/ 2 w 52"/>
                <a:gd name="T5" fmla="*/ 39 h 48"/>
                <a:gd name="T6" fmla="*/ 0 w 52"/>
                <a:gd name="T7" fmla="*/ 25 h 48"/>
                <a:gd name="T8" fmla="*/ 0 w 52"/>
                <a:gd name="T9" fmla="*/ 18 h 48"/>
                <a:gd name="T10" fmla="*/ 5 w 52"/>
                <a:gd name="T11" fmla="*/ 9 h 48"/>
                <a:gd name="T12" fmla="*/ 10 w 52"/>
                <a:gd name="T13" fmla="*/ 4 h 48"/>
                <a:gd name="T14" fmla="*/ 22 w 52"/>
                <a:gd name="T15" fmla="*/ 0 h 48"/>
                <a:gd name="T16" fmla="*/ 22 w 52"/>
                <a:gd name="T17" fmla="*/ 0 h 48"/>
                <a:gd name="T18" fmla="*/ 29 w 52"/>
                <a:gd name="T19" fmla="*/ 0 h 48"/>
                <a:gd name="T20" fmla="*/ 37 w 52"/>
                <a:gd name="T21" fmla="*/ 0 h 48"/>
                <a:gd name="T22" fmla="*/ 47 w 52"/>
                <a:gd name="T23" fmla="*/ 2 h 48"/>
                <a:gd name="T24" fmla="*/ 52 w 52"/>
                <a:gd name="T25" fmla="*/ 7 h 48"/>
                <a:gd name="T26" fmla="*/ 52 w 52"/>
                <a:gd name="T27" fmla="*/ 9 h 48"/>
                <a:gd name="T28" fmla="*/ 52 w 52"/>
                <a:gd name="T29" fmla="*/ 9 h 48"/>
                <a:gd name="T30" fmla="*/ 52 w 52"/>
                <a:gd name="T31" fmla="*/ 25 h 48"/>
                <a:gd name="T32" fmla="*/ 49 w 52"/>
                <a:gd name="T33" fmla="*/ 39 h 48"/>
                <a:gd name="T34" fmla="*/ 44 w 52"/>
                <a:gd name="T35" fmla="*/ 48 h 48"/>
                <a:gd name="T36" fmla="*/ 44 w 52"/>
                <a:gd name="T37" fmla="*/ 48 h 48"/>
                <a:gd name="T38" fmla="*/ 34 w 52"/>
                <a:gd name="T39" fmla="*/ 46 h 48"/>
                <a:gd name="T40" fmla="*/ 5 w 52"/>
                <a:gd name="T41" fmla="*/ 44 h 48"/>
                <a:gd name="T42" fmla="*/ 5 w 52"/>
                <a:gd name="T4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48">
                  <a:moveTo>
                    <a:pt x="5" y="44"/>
                  </a:moveTo>
                  <a:lnTo>
                    <a:pt x="5" y="44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5" y="9"/>
                  </a:lnTo>
                  <a:lnTo>
                    <a:pt x="1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7" y="2"/>
                  </a:lnTo>
                  <a:lnTo>
                    <a:pt x="52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25"/>
                  </a:lnTo>
                  <a:lnTo>
                    <a:pt x="49" y="39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34" y="46"/>
                  </a:lnTo>
                  <a:lnTo>
                    <a:pt x="5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244"/>
            <p:cNvSpPr>
              <a:spLocks/>
            </p:cNvSpPr>
            <p:nvPr/>
          </p:nvSpPr>
          <p:spPr bwMode="auto">
            <a:xfrm>
              <a:off x="4609" y="1770"/>
              <a:ext cx="32" cy="12"/>
            </a:xfrm>
            <a:custGeom>
              <a:avLst/>
              <a:gdLst>
                <a:gd name="T0" fmla="*/ 32 w 32"/>
                <a:gd name="T1" fmla="*/ 2 h 12"/>
                <a:gd name="T2" fmla="*/ 32 w 32"/>
                <a:gd name="T3" fmla="*/ 2 h 12"/>
                <a:gd name="T4" fmla="*/ 20 w 32"/>
                <a:gd name="T5" fmla="*/ 5 h 12"/>
                <a:gd name="T6" fmla="*/ 7 w 32"/>
                <a:gd name="T7" fmla="*/ 7 h 12"/>
                <a:gd name="T8" fmla="*/ 0 w 32"/>
                <a:gd name="T9" fmla="*/ 12 h 12"/>
                <a:gd name="T10" fmla="*/ 0 w 32"/>
                <a:gd name="T11" fmla="*/ 12 h 12"/>
                <a:gd name="T12" fmla="*/ 7 w 32"/>
                <a:gd name="T13" fmla="*/ 5 h 12"/>
                <a:gd name="T14" fmla="*/ 17 w 32"/>
                <a:gd name="T15" fmla="*/ 2 h 12"/>
                <a:gd name="T16" fmla="*/ 30 w 32"/>
                <a:gd name="T17" fmla="*/ 0 h 12"/>
                <a:gd name="T18" fmla="*/ 32 w 32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2">
                  <a:moveTo>
                    <a:pt x="32" y="2"/>
                  </a:moveTo>
                  <a:lnTo>
                    <a:pt x="32" y="2"/>
                  </a:lnTo>
                  <a:lnTo>
                    <a:pt x="20" y="5"/>
                  </a:lnTo>
                  <a:lnTo>
                    <a:pt x="7" y="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" y="5"/>
                  </a:lnTo>
                  <a:lnTo>
                    <a:pt x="17" y="2"/>
                  </a:lnTo>
                  <a:lnTo>
                    <a:pt x="30" y="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245"/>
            <p:cNvSpPr>
              <a:spLocks/>
            </p:cNvSpPr>
            <p:nvPr/>
          </p:nvSpPr>
          <p:spPr bwMode="auto">
            <a:xfrm>
              <a:off x="4654" y="1728"/>
              <a:ext cx="24" cy="28"/>
            </a:xfrm>
            <a:custGeom>
              <a:avLst/>
              <a:gdLst>
                <a:gd name="T0" fmla="*/ 0 w 24"/>
                <a:gd name="T1" fmla="*/ 26 h 28"/>
                <a:gd name="T2" fmla="*/ 9 w 24"/>
                <a:gd name="T3" fmla="*/ 28 h 28"/>
                <a:gd name="T4" fmla="*/ 9 w 24"/>
                <a:gd name="T5" fmla="*/ 28 h 28"/>
                <a:gd name="T6" fmla="*/ 12 w 24"/>
                <a:gd name="T7" fmla="*/ 21 h 28"/>
                <a:gd name="T8" fmla="*/ 14 w 24"/>
                <a:gd name="T9" fmla="*/ 19 h 28"/>
                <a:gd name="T10" fmla="*/ 22 w 24"/>
                <a:gd name="T11" fmla="*/ 17 h 28"/>
                <a:gd name="T12" fmla="*/ 24 w 24"/>
                <a:gd name="T13" fmla="*/ 0 h 28"/>
                <a:gd name="T14" fmla="*/ 24 w 24"/>
                <a:gd name="T15" fmla="*/ 0 h 28"/>
                <a:gd name="T16" fmla="*/ 19 w 24"/>
                <a:gd name="T17" fmla="*/ 3 h 28"/>
                <a:gd name="T18" fmla="*/ 9 w 24"/>
                <a:gd name="T19" fmla="*/ 5 h 28"/>
                <a:gd name="T20" fmla="*/ 4 w 24"/>
                <a:gd name="T21" fmla="*/ 7 h 28"/>
                <a:gd name="T22" fmla="*/ 2 w 24"/>
                <a:gd name="T23" fmla="*/ 12 h 28"/>
                <a:gd name="T24" fmla="*/ 0 w 24"/>
                <a:gd name="T25" fmla="*/ 19 h 28"/>
                <a:gd name="T26" fmla="*/ 0 w 24"/>
                <a:gd name="T27" fmla="*/ 26 h 28"/>
                <a:gd name="T28" fmla="*/ 0 w 24"/>
                <a:gd name="T2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8">
                  <a:moveTo>
                    <a:pt x="0" y="26"/>
                  </a:moveTo>
                  <a:lnTo>
                    <a:pt x="9" y="28"/>
                  </a:lnTo>
                  <a:lnTo>
                    <a:pt x="9" y="28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22" y="17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3"/>
                  </a:lnTo>
                  <a:lnTo>
                    <a:pt x="9" y="5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E4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246"/>
            <p:cNvSpPr>
              <a:spLocks/>
            </p:cNvSpPr>
            <p:nvPr/>
          </p:nvSpPr>
          <p:spPr bwMode="auto">
            <a:xfrm>
              <a:off x="4644" y="1728"/>
              <a:ext cx="17" cy="17"/>
            </a:xfrm>
            <a:custGeom>
              <a:avLst/>
              <a:gdLst>
                <a:gd name="T0" fmla="*/ 17 w 17"/>
                <a:gd name="T1" fmla="*/ 7 h 17"/>
                <a:gd name="T2" fmla="*/ 17 w 17"/>
                <a:gd name="T3" fmla="*/ 7 h 17"/>
                <a:gd name="T4" fmla="*/ 17 w 17"/>
                <a:gd name="T5" fmla="*/ 12 h 17"/>
                <a:gd name="T6" fmla="*/ 10 w 17"/>
                <a:gd name="T7" fmla="*/ 17 h 17"/>
                <a:gd name="T8" fmla="*/ 10 w 17"/>
                <a:gd name="T9" fmla="*/ 17 h 17"/>
                <a:gd name="T10" fmla="*/ 5 w 17"/>
                <a:gd name="T11" fmla="*/ 14 h 17"/>
                <a:gd name="T12" fmla="*/ 0 w 17"/>
                <a:gd name="T13" fmla="*/ 10 h 17"/>
                <a:gd name="T14" fmla="*/ 0 w 17"/>
                <a:gd name="T15" fmla="*/ 10 h 17"/>
                <a:gd name="T16" fmla="*/ 2 w 17"/>
                <a:gd name="T17" fmla="*/ 3 h 17"/>
                <a:gd name="T18" fmla="*/ 7 w 17"/>
                <a:gd name="T19" fmla="*/ 0 h 17"/>
                <a:gd name="T20" fmla="*/ 7 w 17"/>
                <a:gd name="T21" fmla="*/ 0 h 17"/>
                <a:gd name="T22" fmla="*/ 14 w 17"/>
                <a:gd name="T23" fmla="*/ 3 h 17"/>
                <a:gd name="T24" fmla="*/ 17 w 17"/>
                <a:gd name="T25" fmla="*/ 7 h 17"/>
                <a:gd name="T26" fmla="*/ 17 w 17"/>
                <a:gd name="T2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7" y="7"/>
                  </a:lnTo>
                  <a:lnTo>
                    <a:pt x="17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5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247"/>
            <p:cNvSpPr>
              <a:spLocks/>
            </p:cNvSpPr>
            <p:nvPr/>
          </p:nvSpPr>
          <p:spPr bwMode="auto">
            <a:xfrm>
              <a:off x="4802" y="1835"/>
              <a:ext cx="45" cy="21"/>
            </a:xfrm>
            <a:custGeom>
              <a:avLst/>
              <a:gdLst>
                <a:gd name="T0" fmla="*/ 35 w 45"/>
                <a:gd name="T1" fmla="*/ 0 h 21"/>
                <a:gd name="T2" fmla="*/ 35 w 45"/>
                <a:gd name="T3" fmla="*/ 0 h 21"/>
                <a:gd name="T4" fmla="*/ 23 w 45"/>
                <a:gd name="T5" fmla="*/ 4 h 21"/>
                <a:gd name="T6" fmla="*/ 13 w 45"/>
                <a:gd name="T7" fmla="*/ 7 h 21"/>
                <a:gd name="T8" fmla="*/ 5 w 45"/>
                <a:gd name="T9" fmla="*/ 9 h 21"/>
                <a:gd name="T10" fmla="*/ 5 w 45"/>
                <a:gd name="T11" fmla="*/ 9 h 21"/>
                <a:gd name="T12" fmla="*/ 0 w 45"/>
                <a:gd name="T13" fmla="*/ 11 h 21"/>
                <a:gd name="T14" fmla="*/ 0 w 45"/>
                <a:gd name="T15" fmla="*/ 14 h 21"/>
                <a:gd name="T16" fmla="*/ 3 w 45"/>
                <a:gd name="T17" fmla="*/ 18 h 21"/>
                <a:gd name="T18" fmla="*/ 8 w 45"/>
                <a:gd name="T19" fmla="*/ 21 h 21"/>
                <a:gd name="T20" fmla="*/ 8 w 45"/>
                <a:gd name="T21" fmla="*/ 21 h 21"/>
                <a:gd name="T22" fmla="*/ 23 w 45"/>
                <a:gd name="T23" fmla="*/ 18 h 21"/>
                <a:gd name="T24" fmla="*/ 30 w 45"/>
                <a:gd name="T25" fmla="*/ 18 h 21"/>
                <a:gd name="T26" fmla="*/ 40 w 45"/>
                <a:gd name="T27" fmla="*/ 14 h 21"/>
                <a:gd name="T28" fmla="*/ 40 w 45"/>
                <a:gd name="T29" fmla="*/ 14 h 21"/>
                <a:gd name="T30" fmla="*/ 45 w 45"/>
                <a:gd name="T31" fmla="*/ 9 h 21"/>
                <a:gd name="T32" fmla="*/ 45 w 45"/>
                <a:gd name="T33" fmla="*/ 4 h 21"/>
                <a:gd name="T34" fmla="*/ 43 w 45"/>
                <a:gd name="T35" fmla="*/ 0 h 21"/>
                <a:gd name="T36" fmla="*/ 35 w 45"/>
                <a:gd name="T37" fmla="*/ 0 h 21"/>
                <a:gd name="T38" fmla="*/ 35 w 45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21">
                  <a:moveTo>
                    <a:pt x="35" y="0"/>
                  </a:moveTo>
                  <a:lnTo>
                    <a:pt x="35" y="0"/>
                  </a:lnTo>
                  <a:lnTo>
                    <a:pt x="23" y="4"/>
                  </a:lnTo>
                  <a:lnTo>
                    <a:pt x="13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23" y="18"/>
                  </a:lnTo>
                  <a:lnTo>
                    <a:pt x="30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5" y="9"/>
                  </a:lnTo>
                  <a:lnTo>
                    <a:pt x="45" y="4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248"/>
            <p:cNvSpPr>
              <a:spLocks/>
            </p:cNvSpPr>
            <p:nvPr/>
          </p:nvSpPr>
          <p:spPr bwMode="auto">
            <a:xfrm>
              <a:off x="4807" y="1775"/>
              <a:ext cx="48" cy="46"/>
            </a:xfrm>
            <a:custGeom>
              <a:avLst/>
              <a:gdLst>
                <a:gd name="T0" fmla="*/ 0 w 48"/>
                <a:gd name="T1" fmla="*/ 46 h 46"/>
                <a:gd name="T2" fmla="*/ 0 w 48"/>
                <a:gd name="T3" fmla="*/ 46 h 46"/>
                <a:gd name="T4" fmla="*/ 10 w 48"/>
                <a:gd name="T5" fmla="*/ 21 h 46"/>
                <a:gd name="T6" fmla="*/ 10 w 48"/>
                <a:gd name="T7" fmla="*/ 21 h 46"/>
                <a:gd name="T8" fmla="*/ 15 w 48"/>
                <a:gd name="T9" fmla="*/ 14 h 46"/>
                <a:gd name="T10" fmla="*/ 18 w 48"/>
                <a:gd name="T11" fmla="*/ 7 h 46"/>
                <a:gd name="T12" fmla="*/ 25 w 48"/>
                <a:gd name="T13" fmla="*/ 0 h 46"/>
                <a:gd name="T14" fmla="*/ 33 w 48"/>
                <a:gd name="T15" fmla="*/ 0 h 46"/>
                <a:gd name="T16" fmla="*/ 33 w 48"/>
                <a:gd name="T17" fmla="*/ 0 h 46"/>
                <a:gd name="T18" fmla="*/ 40 w 48"/>
                <a:gd name="T19" fmla="*/ 2 h 46"/>
                <a:gd name="T20" fmla="*/ 45 w 48"/>
                <a:gd name="T21" fmla="*/ 7 h 46"/>
                <a:gd name="T22" fmla="*/ 48 w 48"/>
                <a:gd name="T23" fmla="*/ 11 h 46"/>
                <a:gd name="T24" fmla="*/ 48 w 48"/>
                <a:gd name="T25" fmla="*/ 16 h 46"/>
                <a:gd name="T26" fmla="*/ 48 w 48"/>
                <a:gd name="T27" fmla="*/ 16 h 46"/>
                <a:gd name="T28" fmla="*/ 43 w 48"/>
                <a:gd name="T29" fmla="*/ 25 h 46"/>
                <a:gd name="T30" fmla="*/ 30 w 48"/>
                <a:gd name="T31" fmla="*/ 34 h 46"/>
                <a:gd name="T32" fmla="*/ 15 w 48"/>
                <a:gd name="T33" fmla="*/ 44 h 46"/>
                <a:gd name="T34" fmla="*/ 8 w 48"/>
                <a:gd name="T35" fmla="*/ 46 h 46"/>
                <a:gd name="T36" fmla="*/ 0 w 48"/>
                <a:gd name="T37" fmla="*/ 46 h 46"/>
                <a:gd name="T38" fmla="*/ 0 w 48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46">
                  <a:moveTo>
                    <a:pt x="0" y="46"/>
                  </a:moveTo>
                  <a:lnTo>
                    <a:pt x="0" y="4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18" y="7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5" y="7"/>
                  </a:lnTo>
                  <a:lnTo>
                    <a:pt x="48" y="11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3" y="25"/>
                  </a:lnTo>
                  <a:lnTo>
                    <a:pt x="30" y="34"/>
                  </a:lnTo>
                  <a:lnTo>
                    <a:pt x="15" y="44"/>
                  </a:lnTo>
                  <a:lnTo>
                    <a:pt x="8" y="4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AA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249"/>
            <p:cNvSpPr>
              <a:spLocks/>
            </p:cNvSpPr>
            <p:nvPr/>
          </p:nvSpPr>
          <p:spPr bwMode="auto">
            <a:xfrm>
              <a:off x="4805" y="1791"/>
              <a:ext cx="50" cy="35"/>
            </a:xfrm>
            <a:custGeom>
              <a:avLst/>
              <a:gdLst>
                <a:gd name="T0" fmla="*/ 7 w 50"/>
                <a:gd name="T1" fmla="*/ 18 h 35"/>
                <a:gd name="T2" fmla="*/ 7 w 50"/>
                <a:gd name="T3" fmla="*/ 18 h 35"/>
                <a:gd name="T4" fmla="*/ 0 w 50"/>
                <a:gd name="T5" fmla="*/ 35 h 35"/>
                <a:gd name="T6" fmla="*/ 0 w 50"/>
                <a:gd name="T7" fmla="*/ 35 h 35"/>
                <a:gd name="T8" fmla="*/ 17 w 50"/>
                <a:gd name="T9" fmla="*/ 28 h 35"/>
                <a:gd name="T10" fmla="*/ 32 w 50"/>
                <a:gd name="T11" fmla="*/ 18 h 35"/>
                <a:gd name="T12" fmla="*/ 45 w 50"/>
                <a:gd name="T13" fmla="*/ 9 h 35"/>
                <a:gd name="T14" fmla="*/ 50 w 50"/>
                <a:gd name="T15" fmla="*/ 0 h 35"/>
                <a:gd name="T16" fmla="*/ 50 w 50"/>
                <a:gd name="T17" fmla="*/ 0 h 35"/>
                <a:gd name="T18" fmla="*/ 50 w 50"/>
                <a:gd name="T19" fmla="*/ 0 h 35"/>
                <a:gd name="T20" fmla="*/ 50 w 50"/>
                <a:gd name="T21" fmla="*/ 0 h 35"/>
                <a:gd name="T22" fmla="*/ 30 w 50"/>
                <a:gd name="T23" fmla="*/ 11 h 35"/>
                <a:gd name="T24" fmla="*/ 20 w 50"/>
                <a:gd name="T25" fmla="*/ 16 h 35"/>
                <a:gd name="T26" fmla="*/ 7 w 50"/>
                <a:gd name="T27" fmla="*/ 18 h 35"/>
                <a:gd name="T28" fmla="*/ 7 w 50"/>
                <a:gd name="T2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5">
                  <a:moveTo>
                    <a:pt x="7" y="18"/>
                  </a:moveTo>
                  <a:lnTo>
                    <a:pt x="7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28"/>
                  </a:lnTo>
                  <a:lnTo>
                    <a:pt x="32" y="18"/>
                  </a:lnTo>
                  <a:lnTo>
                    <a:pt x="45" y="9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0" y="11"/>
                  </a:lnTo>
                  <a:lnTo>
                    <a:pt x="20" y="16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DC9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7" name="Group 193"/>
          <p:cNvGrpSpPr>
            <a:grpSpLocks noChangeAspect="1"/>
          </p:cNvGrpSpPr>
          <p:nvPr/>
        </p:nvGrpSpPr>
        <p:grpSpPr bwMode="auto">
          <a:xfrm>
            <a:off x="10427" y="-764"/>
            <a:ext cx="1752058" cy="1372363"/>
            <a:chOff x="4080" y="960"/>
            <a:chExt cx="1440" cy="1104"/>
          </a:xfrm>
        </p:grpSpPr>
        <p:sp>
          <p:nvSpPr>
            <p:cNvPr id="178" name="AutoShape 194"/>
            <p:cNvSpPr>
              <a:spLocks noChangeAspect="1" noChangeArrowheads="1" noTextEdit="1"/>
            </p:cNvSpPr>
            <p:nvPr/>
          </p:nvSpPr>
          <p:spPr bwMode="auto">
            <a:xfrm>
              <a:off x="4080" y="960"/>
              <a:ext cx="14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195"/>
            <p:cNvSpPr>
              <a:spLocks/>
            </p:cNvSpPr>
            <p:nvPr/>
          </p:nvSpPr>
          <p:spPr bwMode="auto">
            <a:xfrm>
              <a:off x="4174" y="965"/>
              <a:ext cx="1269" cy="1094"/>
            </a:xfrm>
            <a:custGeom>
              <a:avLst/>
              <a:gdLst>
                <a:gd name="T0" fmla="*/ 1269 w 1269"/>
                <a:gd name="T1" fmla="*/ 993 h 1094"/>
                <a:gd name="T2" fmla="*/ 1269 w 1269"/>
                <a:gd name="T3" fmla="*/ 993 h 1094"/>
                <a:gd name="T4" fmla="*/ 1267 w 1269"/>
                <a:gd name="T5" fmla="*/ 1013 h 1094"/>
                <a:gd name="T6" fmla="*/ 1262 w 1269"/>
                <a:gd name="T7" fmla="*/ 1032 h 1094"/>
                <a:gd name="T8" fmla="*/ 1252 w 1269"/>
                <a:gd name="T9" fmla="*/ 1048 h 1094"/>
                <a:gd name="T10" fmla="*/ 1237 w 1269"/>
                <a:gd name="T11" fmla="*/ 1064 h 1094"/>
                <a:gd name="T12" fmla="*/ 1222 w 1269"/>
                <a:gd name="T13" fmla="*/ 1076 h 1094"/>
                <a:gd name="T14" fmla="*/ 1202 w 1269"/>
                <a:gd name="T15" fmla="*/ 1085 h 1094"/>
                <a:gd name="T16" fmla="*/ 1182 w 1269"/>
                <a:gd name="T17" fmla="*/ 1092 h 1094"/>
                <a:gd name="T18" fmla="*/ 1160 w 1269"/>
                <a:gd name="T19" fmla="*/ 1094 h 1094"/>
                <a:gd name="T20" fmla="*/ 110 w 1269"/>
                <a:gd name="T21" fmla="*/ 1094 h 1094"/>
                <a:gd name="T22" fmla="*/ 110 w 1269"/>
                <a:gd name="T23" fmla="*/ 1094 h 1094"/>
                <a:gd name="T24" fmla="*/ 87 w 1269"/>
                <a:gd name="T25" fmla="*/ 1092 h 1094"/>
                <a:gd name="T26" fmla="*/ 67 w 1269"/>
                <a:gd name="T27" fmla="*/ 1085 h 1094"/>
                <a:gd name="T28" fmla="*/ 48 w 1269"/>
                <a:gd name="T29" fmla="*/ 1076 h 1094"/>
                <a:gd name="T30" fmla="*/ 33 w 1269"/>
                <a:gd name="T31" fmla="*/ 1064 h 1094"/>
                <a:gd name="T32" fmla="*/ 18 w 1269"/>
                <a:gd name="T33" fmla="*/ 1048 h 1094"/>
                <a:gd name="T34" fmla="*/ 8 w 1269"/>
                <a:gd name="T35" fmla="*/ 1032 h 1094"/>
                <a:gd name="T36" fmla="*/ 3 w 1269"/>
                <a:gd name="T37" fmla="*/ 1013 h 1094"/>
                <a:gd name="T38" fmla="*/ 0 w 1269"/>
                <a:gd name="T39" fmla="*/ 993 h 1094"/>
                <a:gd name="T40" fmla="*/ 0 w 1269"/>
                <a:gd name="T41" fmla="*/ 101 h 1094"/>
                <a:gd name="T42" fmla="*/ 0 w 1269"/>
                <a:gd name="T43" fmla="*/ 101 h 1094"/>
                <a:gd name="T44" fmla="*/ 3 w 1269"/>
                <a:gd name="T45" fmla="*/ 81 h 1094"/>
                <a:gd name="T46" fmla="*/ 8 w 1269"/>
                <a:gd name="T47" fmla="*/ 62 h 1094"/>
                <a:gd name="T48" fmla="*/ 18 w 1269"/>
                <a:gd name="T49" fmla="*/ 44 h 1094"/>
                <a:gd name="T50" fmla="*/ 33 w 1269"/>
                <a:gd name="T51" fmla="*/ 30 h 1094"/>
                <a:gd name="T52" fmla="*/ 48 w 1269"/>
                <a:gd name="T53" fmla="*/ 16 h 1094"/>
                <a:gd name="T54" fmla="*/ 67 w 1269"/>
                <a:gd name="T55" fmla="*/ 7 h 1094"/>
                <a:gd name="T56" fmla="*/ 87 w 1269"/>
                <a:gd name="T57" fmla="*/ 2 h 1094"/>
                <a:gd name="T58" fmla="*/ 110 w 1269"/>
                <a:gd name="T59" fmla="*/ 0 h 1094"/>
                <a:gd name="T60" fmla="*/ 1160 w 1269"/>
                <a:gd name="T61" fmla="*/ 0 h 1094"/>
                <a:gd name="T62" fmla="*/ 1160 w 1269"/>
                <a:gd name="T63" fmla="*/ 0 h 1094"/>
                <a:gd name="T64" fmla="*/ 1182 w 1269"/>
                <a:gd name="T65" fmla="*/ 2 h 1094"/>
                <a:gd name="T66" fmla="*/ 1202 w 1269"/>
                <a:gd name="T67" fmla="*/ 7 h 1094"/>
                <a:gd name="T68" fmla="*/ 1222 w 1269"/>
                <a:gd name="T69" fmla="*/ 16 h 1094"/>
                <a:gd name="T70" fmla="*/ 1237 w 1269"/>
                <a:gd name="T71" fmla="*/ 30 h 1094"/>
                <a:gd name="T72" fmla="*/ 1252 w 1269"/>
                <a:gd name="T73" fmla="*/ 44 h 1094"/>
                <a:gd name="T74" fmla="*/ 1262 w 1269"/>
                <a:gd name="T75" fmla="*/ 62 h 1094"/>
                <a:gd name="T76" fmla="*/ 1267 w 1269"/>
                <a:gd name="T77" fmla="*/ 81 h 1094"/>
                <a:gd name="T78" fmla="*/ 1269 w 1269"/>
                <a:gd name="T79" fmla="*/ 101 h 1094"/>
                <a:gd name="T80" fmla="*/ 1269 w 1269"/>
                <a:gd name="T81" fmla="*/ 993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1094">
                  <a:moveTo>
                    <a:pt x="1269" y="993"/>
                  </a:moveTo>
                  <a:lnTo>
                    <a:pt x="1269" y="993"/>
                  </a:lnTo>
                  <a:lnTo>
                    <a:pt x="1267" y="1013"/>
                  </a:lnTo>
                  <a:lnTo>
                    <a:pt x="1262" y="1032"/>
                  </a:lnTo>
                  <a:lnTo>
                    <a:pt x="1252" y="1048"/>
                  </a:lnTo>
                  <a:lnTo>
                    <a:pt x="1237" y="1064"/>
                  </a:lnTo>
                  <a:lnTo>
                    <a:pt x="1222" y="1076"/>
                  </a:lnTo>
                  <a:lnTo>
                    <a:pt x="1202" y="1085"/>
                  </a:lnTo>
                  <a:lnTo>
                    <a:pt x="1182" y="1092"/>
                  </a:lnTo>
                  <a:lnTo>
                    <a:pt x="1160" y="1094"/>
                  </a:lnTo>
                  <a:lnTo>
                    <a:pt x="110" y="1094"/>
                  </a:lnTo>
                  <a:lnTo>
                    <a:pt x="110" y="1094"/>
                  </a:lnTo>
                  <a:lnTo>
                    <a:pt x="87" y="1092"/>
                  </a:lnTo>
                  <a:lnTo>
                    <a:pt x="67" y="1085"/>
                  </a:lnTo>
                  <a:lnTo>
                    <a:pt x="48" y="1076"/>
                  </a:lnTo>
                  <a:lnTo>
                    <a:pt x="33" y="1064"/>
                  </a:lnTo>
                  <a:lnTo>
                    <a:pt x="18" y="1048"/>
                  </a:lnTo>
                  <a:lnTo>
                    <a:pt x="8" y="1032"/>
                  </a:lnTo>
                  <a:lnTo>
                    <a:pt x="3" y="1013"/>
                  </a:lnTo>
                  <a:lnTo>
                    <a:pt x="0" y="993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3" y="81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3" y="30"/>
                  </a:lnTo>
                  <a:lnTo>
                    <a:pt x="48" y="16"/>
                  </a:lnTo>
                  <a:lnTo>
                    <a:pt x="67" y="7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60" y="0"/>
                  </a:lnTo>
                  <a:lnTo>
                    <a:pt x="1160" y="0"/>
                  </a:lnTo>
                  <a:lnTo>
                    <a:pt x="1182" y="2"/>
                  </a:lnTo>
                  <a:lnTo>
                    <a:pt x="1202" y="7"/>
                  </a:lnTo>
                  <a:lnTo>
                    <a:pt x="1222" y="16"/>
                  </a:lnTo>
                  <a:lnTo>
                    <a:pt x="1237" y="30"/>
                  </a:lnTo>
                  <a:lnTo>
                    <a:pt x="1252" y="44"/>
                  </a:lnTo>
                  <a:lnTo>
                    <a:pt x="1262" y="62"/>
                  </a:lnTo>
                  <a:lnTo>
                    <a:pt x="1267" y="81"/>
                  </a:lnTo>
                  <a:lnTo>
                    <a:pt x="1269" y="101"/>
                  </a:lnTo>
                  <a:lnTo>
                    <a:pt x="1269" y="99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196"/>
            <p:cNvSpPr>
              <a:spLocks/>
            </p:cNvSpPr>
            <p:nvPr/>
          </p:nvSpPr>
          <p:spPr bwMode="auto">
            <a:xfrm>
              <a:off x="4217" y="999"/>
              <a:ext cx="1186" cy="1023"/>
            </a:xfrm>
            <a:custGeom>
              <a:avLst/>
              <a:gdLst>
                <a:gd name="T0" fmla="*/ 1186 w 1186"/>
                <a:gd name="T1" fmla="*/ 928 h 1023"/>
                <a:gd name="T2" fmla="*/ 1186 w 1186"/>
                <a:gd name="T3" fmla="*/ 928 h 1023"/>
                <a:gd name="T4" fmla="*/ 1184 w 1186"/>
                <a:gd name="T5" fmla="*/ 949 h 1023"/>
                <a:gd name="T6" fmla="*/ 1176 w 1186"/>
                <a:gd name="T7" fmla="*/ 965 h 1023"/>
                <a:gd name="T8" fmla="*/ 1169 w 1186"/>
                <a:gd name="T9" fmla="*/ 982 h 1023"/>
                <a:gd name="T10" fmla="*/ 1157 w 1186"/>
                <a:gd name="T11" fmla="*/ 996 h 1023"/>
                <a:gd name="T12" fmla="*/ 1139 w 1186"/>
                <a:gd name="T13" fmla="*/ 1007 h 1023"/>
                <a:gd name="T14" fmla="*/ 1124 w 1186"/>
                <a:gd name="T15" fmla="*/ 1016 h 1023"/>
                <a:gd name="T16" fmla="*/ 1104 w 1186"/>
                <a:gd name="T17" fmla="*/ 1023 h 1023"/>
                <a:gd name="T18" fmla="*/ 1085 w 1186"/>
                <a:gd name="T19" fmla="*/ 1023 h 1023"/>
                <a:gd name="T20" fmla="*/ 101 w 1186"/>
                <a:gd name="T21" fmla="*/ 1023 h 1023"/>
                <a:gd name="T22" fmla="*/ 101 w 1186"/>
                <a:gd name="T23" fmla="*/ 1023 h 1023"/>
                <a:gd name="T24" fmla="*/ 79 w 1186"/>
                <a:gd name="T25" fmla="*/ 1023 h 1023"/>
                <a:gd name="T26" fmla="*/ 62 w 1186"/>
                <a:gd name="T27" fmla="*/ 1016 h 1023"/>
                <a:gd name="T28" fmla="*/ 44 w 1186"/>
                <a:gd name="T29" fmla="*/ 1007 h 1023"/>
                <a:gd name="T30" fmla="*/ 29 w 1186"/>
                <a:gd name="T31" fmla="*/ 996 h 1023"/>
                <a:gd name="T32" fmla="*/ 17 w 1186"/>
                <a:gd name="T33" fmla="*/ 982 h 1023"/>
                <a:gd name="T34" fmla="*/ 7 w 1186"/>
                <a:gd name="T35" fmla="*/ 965 h 1023"/>
                <a:gd name="T36" fmla="*/ 0 w 1186"/>
                <a:gd name="T37" fmla="*/ 949 h 1023"/>
                <a:gd name="T38" fmla="*/ 0 w 1186"/>
                <a:gd name="T39" fmla="*/ 928 h 1023"/>
                <a:gd name="T40" fmla="*/ 0 w 1186"/>
                <a:gd name="T41" fmla="*/ 95 h 1023"/>
                <a:gd name="T42" fmla="*/ 0 w 1186"/>
                <a:gd name="T43" fmla="*/ 95 h 1023"/>
                <a:gd name="T44" fmla="*/ 0 w 1186"/>
                <a:gd name="T45" fmla="*/ 77 h 1023"/>
                <a:gd name="T46" fmla="*/ 7 w 1186"/>
                <a:gd name="T47" fmla="*/ 58 h 1023"/>
                <a:gd name="T48" fmla="*/ 17 w 1186"/>
                <a:gd name="T49" fmla="*/ 42 h 1023"/>
                <a:gd name="T50" fmla="*/ 29 w 1186"/>
                <a:gd name="T51" fmla="*/ 28 h 1023"/>
                <a:gd name="T52" fmla="*/ 44 w 1186"/>
                <a:gd name="T53" fmla="*/ 17 h 1023"/>
                <a:gd name="T54" fmla="*/ 62 w 1186"/>
                <a:gd name="T55" fmla="*/ 10 h 1023"/>
                <a:gd name="T56" fmla="*/ 79 w 1186"/>
                <a:gd name="T57" fmla="*/ 3 h 1023"/>
                <a:gd name="T58" fmla="*/ 101 w 1186"/>
                <a:gd name="T59" fmla="*/ 0 h 1023"/>
                <a:gd name="T60" fmla="*/ 1085 w 1186"/>
                <a:gd name="T61" fmla="*/ 0 h 1023"/>
                <a:gd name="T62" fmla="*/ 1085 w 1186"/>
                <a:gd name="T63" fmla="*/ 0 h 1023"/>
                <a:gd name="T64" fmla="*/ 1104 w 1186"/>
                <a:gd name="T65" fmla="*/ 3 h 1023"/>
                <a:gd name="T66" fmla="*/ 1124 w 1186"/>
                <a:gd name="T67" fmla="*/ 10 h 1023"/>
                <a:gd name="T68" fmla="*/ 1139 w 1186"/>
                <a:gd name="T69" fmla="*/ 17 h 1023"/>
                <a:gd name="T70" fmla="*/ 1157 w 1186"/>
                <a:gd name="T71" fmla="*/ 28 h 1023"/>
                <a:gd name="T72" fmla="*/ 1169 w 1186"/>
                <a:gd name="T73" fmla="*/ 42 h 1023"/>
                <a:gd name="T74" fmla="*/ 1176 w 1186"/>
                <a:gd name="T75" fmla="*/ 58 h 1023"/>
                <a:gd name="T76" fmla="*/ 1184 w 1186"/>
                <a:gd name="T77" fmla="*/ 77 h 1023"/>
                <a:gd name="T78" fmla="*/ 1186 w 1186"/>
                <a:gd name="T79" fmla="*/ 95 h 1023"/>
                <a:gd name="T80" fmla="*/ 1186 w 1186"/>
                <a:gd name="T81" fmla="*/ 928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6" h="1023">
                  <a:moveTo>
                    <a:pt x="1186" y="928"/>
                  </a:moveTo>
                  <a:lnTo>
                    <a:pt x="1186" y="928"/>
                  </a:lnTo>
                  <a:lnTo>
                    <a:pt x="1184" y="949"/>
                  </a:lnTo>
                  <a:lnTo>
                    <a:pt x="1176" y="965"/>
                  </a:lnTo>
                  <a:lnTo>
                    <a:pt x="1169" y="982"/>
                  </a:lnTo>
                  <a:lnTo>
                    <a:pt x="1157" y="996"/>
                  </a:lnTo>
                  <a:lnTo>
                    <a:pt x="1139" y="1007"/>
                  </a:lnTo>
                  <a:lnTo>
                    <a:pt x="1124" y="1016"/>
                  </a:lnTo>
                  <a:lnTo>
                    <a:pt x="1104" y="1023"/>
                  </a:lnTo>
                  <a:lnTo>
                    <a:pt x="1085" y="1023"/>
                  </a:lnTo>
                  <a:lnTo>
                    <a:pt x="101" y="1023"/>
                  </a:lnTo>
                  <a:lnTo>
                    <a:pt x="101" y="1023"/>
                  </a:lnTo>
                  <a:lnTo>
                    <a:pt x="79" y="1023"/>
                  </a:lnTo>
                  <a:lnTo>
                    <a:pt x="62" y="1016"/>
                  </a:lnTo>
                  <a:lnTo>
                    <a:pt x="44" y="1007"/>
                  </a:lnTo>
                  <a:lnTo>
                    <a:pt x="29" y="996"/>
                  </a:lnTo>
                  <a:lnTo>
                    <a:pt x="17" y="982"/>
                  </a:lnTo>
                  <a:lnTo>
                    <a:pt x="7" y="965"/>
                  </a:lnTo>
                  <a:lnTo>
                    <a:pt x="0" y="949"/>
                  </a:lnTo>
                  <a:lnTo>
                    <a:pt x="0" y="928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7" y="58"/>
                  </a:lnTo>
                  <a:lnTo>
                    <a:pt x="17" y="42"/>
                  </a:lnTo>
                  <a:lnTo>
                    <a:pt x="29" y="28"/>
                  </a:lnTo>
                  <a:lnTo>
                    <a:pt x="44" y="17"/>
                  </a:lnTo>
                  <a:lnTo>
                    <a:pt x="62" y="10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104" y="3"/>
                  </a:lnTo>
                  <a:lnTo>
                    <a:pt x="1124" y="10"/>
                  </a:lnTo>
                  <a:lnTo>
                    <a:pt x="1139" y="17"/>
                  </a:lnTo>
                  <a:lnTo>
                    <a:pt x="1157" y="28"/>
                  </a:lnTo>
                  <a:lnTo>
                    <a:pt x="1169" y="42"/>
                  </a:lnTo>
                  <a:lnTo>
                    <a:pt x="1176" y="58"/>
                  </a:lnTo>
                  <a:lnTo>
                    <a:pt x="1184" y="77"/>
                  </a:lnTo>
                  <a:lnTo>
                    <a:pt x="1186" y="95"/>
                  </a:lnTo>
                  <a:lnTo>
                    <a:pt x="1186" y="928"/>
                  </a:lnTo>
                  <a:close/>
                </a:path>
              </a:pathLst>
            </a:custGeom>
            <a:solidFill>
              <a:srgbClr val="F02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197"/>
            <p:cNvSpPr>
              <a:spLocks/>
            </p:cNvSpPr>
            <p:nvPr/>
          </p:nvSpPr>
          <p:spPr bwMode="auto">
            <a:xfrm>
              <a:off x="5162" y="992"/>
              <a:ext cx="187" cy="327"/>
            </a:xfrm>
            <a:custGeom>
              <a:avLst/>
              <a:gdLst>
                <a:gd name="T0" fmla="*/ 187 w 187"/>
                <a:gd name="T1" fmla="*/ 155 h 327"/>
                <a:gd name="T2" fmla="*/ 112 w 187"/>
                <a:gd name="T3" fmla="*/ 155 h 327"/>
                <a:gd name="T4" fmla="*/ 164 w 187"/>
                <a:gd name="T5" fmla="*/ 107 h 327"/>
                <a:gd name="T6" fmla="*/ 154 w 187"/>
                <a:gd name="T7" fmla="*/ 98 h 327"/>
                <a:gd name="T8" fmla="*/ 100 w 187"/>
                <a:gd name="T9" fmla="*/ 146 h 327"/>
                <a:gd name="T10" fmla="*/ 100 w 187"/>
                <a:gd name="T11" fmla="*/ 0 h 327"/>
                <a:gd name="T12" fmla="*/ 85 w 187"/>
                <a:gd name="T13" fmla="*/ 0 h 327"/>
                <a:gd name="T14" fmla="*/ 85 w 187"/>
                <a:gd name="T15" fmla="*/ 146 h 327"/>
                <a:gd name="T16" fmla="*/ 33 w 187"/>
                <a:gd name="T17" fmla="*/ 98 h 327"/>
                <a:gd name="T18" fmla="*/ 23 w 187"/>
                <a:gd name="T19" fmla="*/ 107 h 327"/>
                <a:gd name="T20" fmla="*/ 75 w 187"/>
                <a:gd name="T21" fmla="*/ 155 h 327"/>
                <a:gd name="T22" fmla="*/ 0 w 187"/>
                <a:gd name="T23" fmla="*/ 155 h 327"/>
                <a:gd name="T24" fmla="*/ 0 w 187"/>
                <a:gd name="T25" fmla="*/ 169 h 327"/>
                <a:gd name="T26" fmla="*/ 75 w 187"/>
                <a:gd name="T27" fmla="*/ 169 h 327"/>
                <a:gd name="T28" fmla="*/ 23 w 187"/>
                <a:gd name="T29" fmla="*/ 220 h 327"/>
                <a:gd name="T30" fmla="*/ 33 w 187"/>
                <a:gd name="T31" fmla="*/ 230 h 327"/>
                <a:gd name="T32" fmla="*/ 85 w 187"/>
                <a:gd name="T33" fmla="*/ 181 h 327"/>
                <a:gd name="T34" fmla="*/ 85 w 187"/>
                <a:gd name="T35" fmla="*/ 327 h 327"/>
                <a:gd name="T36" fmla="*/ 100 w 187"/>
                <a:gd name="T37" fmla="*/ 327 h 327"/>
                <a:gd name="T38" fmla="*/ 100 w 187"/>
                <a:gd name="T39" fmla="*/ 181 h 327"/>
                <a:gd name="T40" fmla="*/ 154 w 187"/>
                <a:gd name="T41" fmla="*/ 230 h 327"/>
                <a:gd name="T42" fmla="*/ 164 w 187"/>
                <a:gd name="T43" fmla="*/ 220 h 327"/>
                <a:gd name="T44" fmla="*/ 112 w 187"/>
                <a:gd name="T45" fmla="*/ 169 h 327"/>
                <a:gd name="T46" fmla="*/ 187 w 187"/>
                <a:gd name="T47" fmla="*/ 169 h 327"/>
                <a:gd name="T48" fmla="*/ 187 w 187"/>
                <a:gd name="T49" fmla="*/ 15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327">
                  <a:moveTo>
                    <a:pt x="187" y="155"/>
                  </a:moveTo>
                  <a:lnTo>
                    <a:pt x="112" y="155"/>
                  </a:lnTo>
                  <a:lnTo>
                    <a:pt x="164" y="107"/>
                  </a:lnTo>
                  <a:lnTo>
                    <a:pt x="154" y="98"/>
                  </a:lnTo>
                  <a:lnTo>
                    <a:pt x="100" y="146"/>
                  </a:lnTo>
                  <a:lnTo>
                    <a:pt x="100" y="0"/>
                  </a:lnTo>
                  <a:lnTo>
                    <a:pt x="85" y="0"/>
                  </a:lnTo>
                  <a:lnTo>
                    <a:pt x="85" y="146"/>
                  </a:lnTo>
                  <a:lnTo>
                    <a:pt x="33" y="98"/>
                  </a:lnTo>
                  <a:lnTo>
                    <a:pt x="23" y="107"/>
                  </a:lnTo>
                  <a:lnTo>
                    <a:pt x="75" y="155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75" y="169"/>
                  </a:lnTo>
                  <a:lnTo>
                    <a:pt x="23" y="220"/>
                  </a:lnTo>
                  <a:lnTo>
                    <a:pt x="33" y="230"/>
                  </a:lnTo>
                  <a:lnTo>
                    <a:pt x="85" y="181"/>
                  </a:lnTo>
                  <a:lnTo>
                    <a:pt x="85" y="327"/>
                  </a:lnTo>
                  <a:lnTo>
                    <a:pt x="100" y="327"/>
                  </a:lnTo>
                  <a:lnTo>
                    <a:pt x="100" y="181"/>
                  </a:lnTo>
                  <a:lnTo>
                    <a:pt x="154" y="230"/>
                  </a:lnTo>
                  <a:lnTo>
                    <a:pt x="164" y="220"/>
                  </a:lnTo>
                  <a:lnTo>
                    <a:pt x="112" y="169"/>
                  </a:lnTo>
                  <a:lnTo>
                    <a:pt x="187" y="169"/>
                  </a:lnTo>
                  <a:lnTo>
                    <a:pt x="187" y="15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198"/>
            <p:cNvSpPr>
              <a:spLocks/>
            </p:cNvSpPr>
            <p:nvPr/>
          </p:nvSpPr>
          <p:spPr bwMode="auto">
            <a:xfrm>
              <a:off x="4254" y="1041"/>
              <a:ext cx="144" cy="259"/>
            </a:xfrm>
            <a:custGeom>
              <a:avLst/>
              <a:gdLst>
                <a:gd name="T0" fmla="*/ 144 w 144"/>
                <a:gd name="T1" fmla="*/ 125 h 259"/>
                <a:gd name="T2" fmla="*/ 87 w 144"/>
                <a:gd name="T3" fmla="*/ 125 h 259"/>
                <a:gd name="T4" fmla="*/ 126 w 144"/>
                <a:gd name="T5" fmla="*/ 86 h 259"/>
                <a:gd name="T6" fmla="*/ 119 w 144"/>
                <a:gd name="T7" fmla="*/ 79 h 259"/>
                <a:gd name="T8" fmla="*/ 77 w 144"/>
                <a:gd name="T9" fmla="*/ 118 h 259"/>
                <a:gd name="T10" fmla="*/ 77 w 144"/>
                <a:gd name="T11" fmla="*/ 0 h 259"/>
                <a:gd name="T12" fmla="*/ 67 w 144"/>
                <a:gd name="T13" fmla="*/ 0 h 259"/>
                <a:gd name="T14" fmla="*/ 67 w 144"/>
                <a:gd name="T15" fmla="*/ 118 h 259"/>
                <a:gd name="T16" fmla="*/ 25 w 144"/>
                <a:gd name="T17" fmla="*/ 79 h 259"/>
                <a:gd name="T18" fmla="*/ 17 w 144"/>
                <a:gd name="T19" fmla="*/ 86 h 259"/>
                <a:gd name="T20" fmla="*/ 57 w 144"/>
                <a:gd name="T21" fmla="*/ 125 h 259"/>
                <a:gd name="T22" fmla="*/ 0 w 144"/>
                <a:gd name="T23" fmla="*/ 125 h 259"/>
                <a:gd name="T24" fmla="*/ 0 w 144"/>
                <a:gd name="T25" fmla="*/ 137 h 259"/>
                <a:gd name="T26" fmla="*/ 57 w 144"/>
                <a:gd name="T27" fmla="*/ 137 h 259"/>
                <a:gd name="T28" fmla="*/ 17 w 144"/>
                <a:gd name="T29" fmla="*/ 174 h 259"/>
                <a:gd name="T30" fmla="*/ 25 w 144"/>
                <a:gd name="T31" fmla="*/ 183 h 259"/>
                <a:gd name="T32" fmla="*/ 67 w 144"/>
                <a:gd name="T33" fmla="*/ 144 h 259"/>
                <a:gd name="T34" fmla="*/ 67 w 144"/>
                <a:gd name="T35" fmla="*/ 259 h 259"/>
                <a:gd name="T36" fmla="*/ 77 w 144"/>
                <a:gd name="T37" fmla="*/ 259 h 259"/>
                <a:gd name="T38" fmla="*/ 77 w 144"/>
                <a:gd name="T39" fmla="*/ 144 h 259"/>
                <a:gd name="T40" fmla="*/ 119 w 144"/>
                <a:gd name="T41" fmla="*/ 183 h 259"/>
                <a:gd name="T42" fmla="*/ 126 w 144"/>
                <a:gd name="T43" fmla="*/ 174 h 259"/>
                <a:gd name="T44" fmla="*/ 87 w 144"/>
                <a:gd name="T45" fmla="*/ 137 h 259"/>
                <a:gd name="T46" fmla="*/ 144 w 144"/>
                <a:gd name="T47" fmla="*/ 137 h 259"/>
                <a:gd name="T48" fmla="*/ 144 w 144"/>
                <a:gd name="T49" fmla="*/ 12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259">
                  <a:moveTo>
                    <a:pt x="144" y="125"/>
                  </a:moveTo>
                  <a:lnTo>
                    <a:pt x="87" y="125"/>
                  </a:lnTo>
                  <a:lnTo>
                    <a:pt x="126" y="86"/>
                  </a:lnTo>
                  <a:lnTo>
                    <a:pt x="119" y="79"/>
                  </a:lnTo>
                  <a:lnTo>
                    <a:pt x="77" y="118"/>
                  </a:lnTo>
                  <a:lnTo>
                    <a:pt x="77" y="0"/>
                  </a:lnTo>
                  <a:lnTo>
                    <a:pt x="67" y="0"/>
                  </a:lnTo>
                  <a:lnTo>
                    <a:pt x="67" y="118"/>
                  </a:lnTo>
                  <a:lnTo>
                    <a:pt x="25" y="79"/>
                  </a:lnTo>
                  <a:lnTo>
                    <a:pt x="17" y="86"/>
                  </a:lnTo>
                  <a:lnTo>
                    <a:pt x="57" y="125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57" y="137"/>
                  </a:lnTo>
                  <a:lnTo>
                    <a:pt x="17" y="174"/>
                  </a:lnTo>
                  <a:lnTo>
                    <a:pt x="25" y="183"/>
                  </a:lnTo>
                  <a:lnTo>
                    <a:pt x="67" y="144"/>
                  </a:lnTo>
                  <a:lnTo>
                    <a:pt x="67" y="259"/>
                  </a:lnTo>
                  <a:lnTo>
                    <a:pt x="77" y="259"/>
                  </a:lnTo>
                  <a:lnTo>
                    <a:pt x="77" y="144"/>
                  </a:lnTo>
                  <a:lnTo>
                    <a:pt x="119" y="183"/>
                  </a:lnTo>
                  <a:lnTo>
                    <a:pt x="126" y="174"/>
                  </a:lnTo>
                  <a:lnTo>
                    <a:pt x="87" y="137"/>
                  </a:lnTo>
                  <a:lnTo>
                    <a:pt x="144" y="137"/>
                  </a:lnTo>
                  <a:lnTo>
                    <a:pt x="144" y="12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199"/>
            <p:cNvSpPr>
              <a:spLocks/>
            </p:cNvSpPr>
            <p:nvPr/>
          </p:nvSpPr>
          <p:spPr bwMode="auto">
            <a:xfrm>
              <a:off x="4286" y="1844"/>
              <a:ext cx="3" cy="1"/>
            </a:xfrm>
            <a:custGeom>
              <a:avLst/>
              <a:gdLst>
                <a:gd name="T0" fmla="*/ 3 w 3"/>
                <a:gd name="T1" fmla="*/ 3 w 3"/>
                <a:gd name="T2" fmla="*/ 3 w 3"/>
                <a:gd name="T3" fmla="*/ 3 w 3"/>
                <a:gd name="T4" fmla="*/ 0 w 3"/>
                <a:gd name="T5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89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200"/>
            <p:cNvSpPr>
              <a:spLocks/>
            </p:cNvSpPr>
            <p:nvPr/>
          </p:nvSpPr>
          <p:spPr bwMode="auto">
            <a:xfrm>
              <a:off x="4085" y="1071"/>
              <a:ext cx="1430" cy="877"/>
            </a:xfrm>
            <a:custGeom>
              <a:avLst/>
              <a:gdLst>
                <a:gd name="T0" fmla="*/ 1425 w 1430"/>
                <a:gd name="T1" fmla="*/ 95 h 877"/>
                <a:gd name="T2" fmla="*/ 1405 w 1430"/>
                <a:gd name="T3" fmla="*/ 63 h 877"/>
                <a:gd name="T4" fmla="*/ 1361 w 1430"/>
                <a:gd name="T5" fmla="*/ 58 h 877"/>
                <a:gd name="T6" fmla="*/ 1298 w 1430"/>
                <a:gd name="T7" fmla="*/ 232 h 877"/>
                <a:gd name="T8" fmla="*/ 1189 w 1430"/>
                <a:gd name="T9" fmla="*/ 546 h 877"/>
                <a:gd name="T10" fmla="*/ 1179 w 1430"/>
                <a:gd name="T11" fmla="*/ 588 h 877"/>
                <a:gd name="T12" fmla="*/ 1177 w 1430"/>
                <a:gd name="T13" fmla="*/ 604 h 877"/>
                <a:gd name="T14" fmla="*/ 1107 w 1430"/>
                <a:gd name="T15" fmla="*/ 625 h 877"/>
                <a:gd name="T16" fmla="*/ 1147 w 1430"/>
                <a:gd name="T17" fmla="*/ 394 h 877"/>
                <a:gd name="T18" fmla="*/ 1050 w 1430"/>
                <a:gd name="T19" fmla="*/ 160 h 877"/>
                <a:gd name="T20" fmla="*/ 849 w 1430"/>
                <a:gd name="T21" fmla="*/ 21 h 877"/>
                <a:gd name="T22" fmla="*/ 715 w 1430"/>
                <a:gd name="T23" fmla="*/ 0 h 877"/>
                <a:gd name="T24" fmla="*/ 703 w 1430"/>
                <a:gd name="T25" fmla="*/ 0 h 877"/>
                <a:gd name="T26" fmla="*/ 534 w 1430"/>
                <a:gd name="T27" fmla="*/ 35 h 877"/>
                <a:gd name="T28" fmla="*/ 348 w 1430"/>
                <a:gd name="T29" fmla="*/ 195 h 877"/>
                <a:gd name="T30" fmla="*/ 276 w 1430"/>
                <a:gd name="T31" fmla="*/ 440 h 877"/>
                <a:gd name="T32" fmla="*/ 318 w 1430"/>
                <a:gd name="T33" fmla="*/ 630 h 877"/>
                <a:gd name="T34" fmla="*/ 248 w 1430"/>
                <a:gd name="T35" fmla="*/ 606 h 877"/>
                <a:gd name="T36" fmla="*/ 248 w 1430"/>
                <a:gd name="T37" fmla="*/ 576 h 877"/>
                <a:gd name="T38" fmla="*/ 231 w 1430"/>
                <a:gd name="T39" fmla="*/ 549 h 877"/>
                <a:gd name="T40" fmla="*/ 181 w 1430"/>
                <a:gd name="T41" fmla="*/ 361 h 877"/>
                <a:gd name="T42" fmla="*/ 166 w 1430"/>
                <a:gd name="T43" fmla="*/ 282 h 877"/>
                <a:gd name="T44" fmla="*/ 159 w 1430"/>
                <a:gd name="T45" fmla="*/ 232 h 877"/>
                <a:gd name="T46" fmla="*/ 137 w 1430"/>
                <a:gd name="T47" fmla="*/ 157 h 877"/>
                <a:gd name="T48" fmla="*/ 134 w 1430"/>
                <a:gd name="T49" fmla="*/ 95 h 877"/>
                <a:gd name="T50" fmla="*/ 99 w 1430"/>
                <a:gd name="T51" fmla="*/ 81 h 877"/>
                <a:gd name="T52" fmla="*/ 79 w 1430"/>
                <a:gd name="T53" fmla="*/ 81 h 877"/>
                <a:gd name="T54" fmla="*/ 60 w 1430"/>
                <a:gd name="T55" fmla="*/ 79 h 877"/>
                <a:gd name="T56" fmla="*/ 35 w 1430"/>
                <a:gd name="T57" fmla="*/ 81 h 877"/>
                <a:gd name="T58" fmla="*/ 5 w 1430"/>
                <a:gd name="T59" fmla="*/ 95 h 877"/>
                <a:gd name="T60" fmla="*/ 5 w 1430"/>
                <a:gd name="T61" fmla="*/ 215 h 877"/>
                <a:gd name="T62" fmla="*/ 12 w 1430"/>
                <a:gd name="T63" fmla="*/ 257 h 877"/>
                <a:gd name="T64" fmla="*/ 27 w 1430"/>
                <a:gd name="T65" fmla="*/ 285 h 877"/>
                <a:gd name="T66" fmla="*/ 84 w 1430"/>
                <a:gd name="T67" fmla="*/ 331 h 877"/>
                <a:gd name="T68" fmla="*/ 117 w 1430"/>
                <a:gd name="T69" fmla="*/ 421 h 877"/>
                <a:gd name="T70" fmla="*/ 112 w 1430"/>
                <a:gd name="T71" fmla="*/ 574 h 877"/>
                <a:gd name="T72" fmla="*/ 107 w 1430"/>
                <a:gd name="T73" fmla="*/ 588 h 877"/>
                <a:gd name="T74" fmla="*/ 109 w 1430"/>
                <a:gd name="T75" fmla="*/ 613 h 877"/>
                <a:gd name="T76" fmla="*/ 129 w 1430"/>
                <a:gd name="T77" fmla="*/ 634 h 877"/>
                <a:gd name="T78" fmla="*/ 132 w 1430"/>
                <a:gd name="T79" fmla="*/ 650 h 877"/>
                <a:gd name="T80" fmla="*/ 176 w 1430"/>
                <a:gd name="T81" fmla="*/ 773 h 877"/>
                <a:gd name="T82" fmla="*/ 251 w 1430"/>
                <a:gd name="T83" fmla="*/ 752 h 877"/>
                <a:gd name="T84" fmla="*/ 278 w 1430"/>
                <a:gd name="T85" fmla="*/ 685 h 877"/>
                <a:gd name="T86" fmla="*/ 385 w 1430"/>
                <a:gd name="T87" fmla="*/ 734 h 877"/>
                <a:gd name="T88" fmla="*/ 504 w 1430"/>
                <a:gd name="T89" fmla="*/ 829 h 877"/>
                <a:gd name="T90" fmla="*/ 648 w 1430"/>
                <a:gd name="T91" fmla="*/ 875 h 877"/>
                <a:gd name="T92" fmla="*/ 705 w 1430"/>
                <a:gd name="T93" fmla="*/ 877 h 877"/>
                <a:gd name="T94" fmla="*/ 722 w 1430"/>
                <a:gd name="T95" fmla="*/ 877 h 877"/>
                <a:gd name="T96" fmla="*/ 849 w 1430"/>
                <a:gd name="T97" fmla="*/ 856 h 877"/>
                <a:gd name="T98" fmla="*/ 983 w 1430"/>
                <a:gd name="T99" fmla="*/ 785 h 877"/>
                <a:gd name="T100" fmla="*/ 1073 w 1430"/>
                <a:gd name="T101" fmla="*/ 687 h 877"/>
                <a:gd name="T102" fmla="*/ 1135 w 1430"/>
                <a:gd name="T103" fmla="*/ 731 h 877"/>
                <a:gd name="T104" fmla="*/ 1174 w 1430"/>
                <a:gd name="T105" fmla="*/ 796 h 877"/>
                <a:gd name="T106" fmla="*/ 1246 w 1430"/>
                <a:gd name="T107" fmla="*/ 806 h 877"/>
                <a:gd name="T108" fmla="*/ 1296 w 1430"/>
                <a:gd name="T109" fmla="*/ 637 h 877"/>
                <a:gd name="T110" fmla="*/ 1301 w 1430"/>
                <a:gd name="T111" fmla="*/ 625 h 877"/>
                <a:gd name="T112" fmla="*/ 1321 w 1430"/>
                <a:gd name="T113" fmla="*/ 600 h 877"/>
                <a:gd name="T114" fmla="*/ 1313 w 1430"/>
                <a:gd name="T115" fmla="*/ 574 h 877"/>
                <a:gd name="T116" fmla="*/ 1311 w 1430"/>
                <a:gd name="T117" fmla="*/ 560 h 877"/>
                <a:gd name="T118" fmla="*/ 1368 w 1430"/>
                <a:gd name="T119" fmla="*/ 398 h 877"/>
                <a:gd name="T120" fmla="*/ 1430 w 1430"/>
                <a:gd name="T121" fmla="*/ 19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30" h="877">
                  <a:moveTo>
                    <a:pt x="1430" y="190"/>
                  </a:moveTo>
                  <a:lnTo>
                    <a:pt x="1430" y="190"/>
                  </a:lnTo>
                  <a:lnTo>
                    <a:pt x="1430" y="160"/>
                  </a:lnTo>
                  <a:lnTo>
                    <a:pt x="1430" y="160"/>
                  </a:lnTo>
                  <a:lnTo>
                    <a:pt x="1430" y="127"/>
                  </a:lnTo>
                  <a:lnTo>
                    <a:pt x="1425" y="95"/>
                  </a:lnTo>
                  <a:lnTo>
                    <a:pt x="1425" y="93"/>
                  </a:lnTo>
                  <a:lnTo>
                    <a:pt x="1425" y="90"/>
                  </a:lnTo>
                  <a:lnTo>
                    <a:pt x="1425" y="90"/>
                  </a:lnTo>
                  <a:lnTo>
                    <a:pt x="1420" y="81"/>
                  </a:lnTo>
                  <a:lnTo>
                    <a:pt x="1413" y="72"/>
                  </a:lnTo>
                  <a:lnTo>
                    <a:pt x="1405" y="63"/>
                  </a:lnTo>
                  <a:lnTo>
                    <a:pt x="1393" y="56"/>
                  </a:lnTo>
                  <a:lnTo>
                    <a:pt x="1393" y="56"/>
                  </a:lnTo>
                  <a:lnTo>
                    <a:pt x="1383" y="53"/>
                  </a:lnTo>
                  <a:lnTo>
                    <a:pt x="1370" y="53"/>
                  </a:lnTo>
                  <a:lnTo>
                    <a:pt x="1370" y="53"/>
                  </a:lnTo>
                  <a:lnTo>
                    <a:pt x="1361" y="58"/>
                  </a:lnTo>
                  <a:lnTo>
                    <a:pt x="1353" y="65"/>
                  </a:lnTo>
                  <a:lnTo>
                    <a:pt x="1346" y="76"/>
                  </a:lnTo>
                  <a:lnTo>
                    <a:pt x="1346" y="79"/>
                  </a:lnTo>
                  <a:lnTo>
                    <a:pt x="1346" y="79"/>
                  </a:lnTo>
                  <a:lnTo>
                    <a:pt x="1346" y="79"/>
                  </a:lnTo>
                  <a:lnTo>
                    <a:pt x="1298" y="232"/>
                  </a:lnTo>
                  <a:lnTo>
                    <a:pt x="1264" y="345"/>
                  </a:lnTo>
                  <a:lnTo>
                    <a:pt x="1244" y="421"/>
                  </a:lnTo>
                  <a:lnTo>
                    <a:pt x="1244" y="421"/>
                  </a:lnTo>
                  <a:lnTo>
                    <a:pt x="1199" y="542"/>
                  </a:lnTo>
                  <a:lnTo>
                    <a:pt x="1199" y="542"/>
                  </a:lnTo>
                  <a:lnTo>
                    <a:pt x="1189" y="546"/>
                  </a:lnTo>
                  <a:lnTo>
                    <a:pt x="1189" y="546"/>
                  </a:lnTo>
                  <a:lnTo>
                    <a:pt x="1182" y="556"/>
                  </a:lnTo>
                  <a:lnTo>
                    <a:pt x="1179" y="563"/>
                  </a:lnTo>
                  <a:lnTo>
                    <a:pt x="1177" y="572"/>
                  </a:lnTo>
                  <a:lnTo>
                    <a:pt x="1177" y="572"/>
                  </a:lnTo>
                  <a:lnTo>
                    <a:pt x="1179" y="588"/>
                  </a:lnTo>
                  <a:lnTo>
                    <a:pt x="1179" y="588"/>
                  </a:lnTo>
                  <a:lnTo>
                    <a:pt x="1179" y="593"/>
                  </a:lnTo>
                  <a:lnTo>
                    <a:pt x="1179" y="593"/>
                  </a:lnTo>
                  <a:lnTo>
                    <a:pt x="1179" y="593"/>
                  </a:lnTo>
                  <a:lnTo>
                    <a:pt x="1179" y="593"/>
                  </a:lnTo>
                  <a:lnTo>
                    <a:pt x="1177" y="604"/>
                  </a:lnTo>
                  <a:lnTo>
                    <a:pt x="1177" y="604"/>
                  </a:lnTo>
                  <a:lnTo>
                    <a:pt x="1159" y="613"/>
                  </a:lnTo>
                  <a:lnTo>
                    <a:pt x="1142" y="620"/>
                  </a:lnTo>
                  <a:lnTo>
                    <a:pt x="1125" y="623"/>
                  </a:lnTo>
                  <a:lnTo>
                    <a:pt x="1107" y="625"/>
                  </a:lnTo>
                  <a:lnTo>
                    <a:pt x="1107" y="625"/>
                  </a:lnTo>
                  <a:lnTo>
                    <a:pt x="1125" y="581"/>
                  </a:lnTo>
                  <a:lnTo>
                    <a:pt x="1137" y="535"/>
                  </a:lnTo>
                  <a:lnTo>
                    <a:pt x="1145" y="486"/>
                  </a:lnTo>
                  <a:lnTo>
                    <a:pt x="1147" y="440"/>
                  </a:lnTo>
                  <a:lnTo>
                    <a:pt x="1147" y="440"/>
                  </a:lnTo>
                  <a:lnTo>
                    <a:pt x="1147" y="394"/>
                  </a:lnTo>
                  <a:lnTo>
                    <a:pt x="1140" y="350"/>
                  </a:lnTo>
                  <a:lnTo>
                    <a:pt x="1130" y="308"/>
                  </a:lnTo>
                  <a:lnTo>
                    <a:pt x="1115" y="269"/>
                  </a:lnTo>
                  <a:lnTo>
                    <a:pt x="1097" y="229"/>
                  </a:lnTo>
                  <a:lnTo>
                    <a:pt x="1075" y="195"/>
                  </a:lnTo>
                  <a:lnTo>
                    <a:pt x="1050" y="160"/>
                  </a:lnTo>
                  <a:lnTo>
                    <a:pt x="1023" y="130"/>
                  </a:lnTo>
                  <a:lnTo>
                    <a:pt x="993" y="100"/>
                  </a:lnTo>
                  <a:lnTo>
                    <a:pt x="961" y="76"/>
                  </a:lnTo>
                  <a:lnTo>
                    <a:pt x="926" y="53"/>
                  </a:lnTo>
                  <a:lnTo>
                    <a:pt x="889" y="35"/>
                  </a:lnTo>
                  <a:lnTo>
                    <a:pt x="849" y="21"/>
                  </a:lnTo>
                  <a:lnTo>
                    <a:pt x="809" y="9"/>
                  </a:lnTo>
                  <a:lnTo>
                    <a:pt x="767" y="2"/>
                  </a:lnTo>
                  <a:lnTo>
                    <a:pt x="722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3" y="0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55" y="2"/>
                  </a:lnTo>
                  <a:lnTo>
                    <a:pt x="613" y="9"/>
                  </a:lnTo>
                  <a:lnTo>
                    <a:pt x="573" y="21"/>
                  </a:lnTo>
                  <a:lnTo>
                    <a:pt x="534" y="35"/>
                  </a:lnTo>
                  <a:lnTo>
                    <a:pt x="497" y="53"/>
                  </a:lnTo>
                  <a:lnTo>
                    <a:pt x="462" y="76"/>
                  </a:lnTo>
                  <a:lnTo>
                    <a:pt x="429" y="100"/>
                  </a:lnTo>
                  <a:lnTo>
                    <a:pt x="400" y="130"/>
                  </a:lnTo>
                  <a:lnTo>
                    <a:pt x="372" y="160"/>
                  </a:lnTo>
                  <a:lnTo>
                    <a:pt x="348" y="195"/>
                  </a:lnTo>
                  <a:lnTo>
                    <a:pt x="325" y="229"/>
                  </a:lnTo>
                  <a:lnTo>
                    <a:pt x="308" y="269"/>
                  </a:lnTo>
                  <a:lnTo>
                    <a:pt x="293" y="308"/>
                  </a:lnTo>
                  <a:lnTo>
                    <a:pt x="283" y="350"/>
                  </a:lnTo>
                  <a:lnTo>
                    <a:pt x="276" y="394"/>
                  </a:lnTo>
                  <a:lnTo>
                    <a:pt x="276" y="440"/>
                  </a:lnTo>
                  <a:lnTo>
                    <a:pt x="276" y="440"/>
                  </a:lnTo>
                  <a:lnTo>
                    <a:pt x="278" y="488"/>
                  </a:lnTo>
                  <a:lnTo>
                    <a:pt x="285" y="537"/>
                  </a:lnTo>
                  <a:lnTo>
                    <a:pt x="298" y="583"/>
                  </a:lnTo>
                  <a:lnTo>
                    <a:pt x="318" y="630"/>
                  </a:lnTo>
                  <a:lnTo>
                    <a:pt x="318" y="630"/>
                  </a:lnTo>
                  <a:lnTo>
                    <a:pt x="300" y="627"/>
                  </a:lnTo>
                  <a:lnTo>
                    <a:pt x="283" y="623"/>
                  </a:lnTo>
                  <a:lnTo>
                    <a:pt x="263" y="616"/>
                  </a:lnTo>
                  <a:lnTo>
                    <a:pt x="248" y="606"/>
                  </a:lnTo>
                  <a:lnTo>
                    <a:pt x="248" y="606"/>
                  </a:lnTo>
                  <a:lnTo>
                    <a:pt x="248" y="606"/>
                  </a:lnTo>
                  <a:lnTo>
                    <a:pt x="248" y="606"/>
                  </a:lnTo>
                  <a:lnTo>
                    <a:pt x="246" y="597"/>
                  </a:lnTo>
                  <a:lnTo>
                    <a:pt x="246" y="597"/>
                  </a:lnTo>
                  <a:lnTo>
                    <a:pt x="246" y="593"/>
                  </a:lnTo>
                  <a:lnTo>
                    <a:pt x="246" y="593"/>
                  </a:lnTo>
                  <a:lnTo>
                    <a:pt x="248" y="576"/>
                  </a:lnTo>
                  <a:lnTo>
                    <a:pt x="248" y="576"/>
                  </a:lnTo>
                  <a:lnTo>
                    <a:pt x="248" y="567"/>
                  </a:lnTo>
                  <a:lnTo>
                    <a:pt x="246" y="560"/>
                  </a:lnTo>
                  <a:lnTo>
                    <a:pt x="238" y="551"/>
                  </a:lnTo>
                  <a:lnTo>
                    <a:pt x="238" y="551"/>
                  </a:lnTo>
                  <a:lnTo>
                    <a:pt x="231" y="549"/>
                  </a:lnTo>
                  <a:lnTo>
                    <a:pt x="223" y="546"/>
                  </a:lnTo>
                  <a:lnTo>
                    <a:pt x="223" y="546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89" y="391"/>
                  </a:lnTo>
                  <a:lnTo>
                    <a:pt x="181" y="361"/>
                  </a:lnTo>
                  <a:lnTo>
                    <a:pt x="171" y="326"/>
                  </a:lnTo>
                  <a:lnTo>
                    <a:pt x="164" y="310"/>
                  </a:lnTo>
                  <a:lnTo>
                    <a:pt x="156" y="296"/>
                  </a:lnTo>
                  <a:lnTo>
                    <a:pt x="156" y="296"/>
                  </a:lnTo>
                  <a:lnTo>
                    <a:pt x="161" y="289"/>
                  </a:lnTo>
                  <a:lnTo>
                    <a:pt x="166" y="282"/>
                  </a:lnTo>
                  <a:lnTo>
                    <a:pt x="169" y="276"/>
                  </a:lnTo>
                  <a:lnTo>
                    <a:pt x="169" y="269"/>
                  </a:lnTo>
                  <a:lnTo>
                    <a:pt x="169" y="269"/>
                  </a:lnTo>
                  <a:lnTo>
                    <a:pt x="169" y="259"/>
                  </a:lnTo>
                  <a:lnTo>
                    <a:pt x="166" y="248"/>
                  </a:lnTo>
                  <a:lnTo>
                    <a:pt x="159" y="232"/>
                  </a:lnTo>
                  <a:lnTo>
                    <a:pt x="159" y="232"/>
                  </a:lnTo>
                  <a:lnTo>
                    <a:pt x="154" y="215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41" y="178"/>
                  </a:lnTo>
                  <a:lnTo>
                    <a:pt x="137" y="157"/>
                  </a:lnTo>
                  <a:lnTo>
                    <a:pt x="137" y="137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7" y="107"/>
                  </a:lnTo>
                  <a:lnTo>
                    <a:pt x="137" y="95"/>
                  </a:lnTo>
                  <a:lnTo>
                    <a:pt x="134" y="95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04" y="81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79" y="81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0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27" y="81"/>
                  </a:lnTo>
                  <a:lnTo>
                    <a:pt x="20" y="83"/>
                  </a:lnTo>
                  <a:lnTo>
                    <a:pt x="12" y="86"/>
                  </a:lnTo>
                  <a:lnTo>
                    <a:pt x="7" y="93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0" y="118"/>
                  </a:lnTo>
                  <a:lnTo>
                    <a:pt x="0" y="139"/>
                  </a:lnTo>
                  <a:lnTo>
                    <a:pt x="0" y="178"/>
                  </a:lnTo>
                  <a:lnTo>
                    <a:pt x="5" y="21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20" y="276"/>
                  </a:lnTo>
                  <a:lnTo>
                    <a:pt x="27" y="285"/>
                  </a:lnTo>
                  <a:lnTo>
                    <a:pt x="35" y="294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62" y="310"/>
                  </a:lnTo>
                  <a:lnTo>
                    <a:pt x="74" y="319"/>
                  </a:lnTo>
                  <a:lnTo>
                    <a:pt x="84" y="331"/>
                  </a:lnTo>
                  <a:lnTo>
                    <a:pt x="92" y="340"/>
                  </a:lnTo>
                  <a:lnTo>
                    <a:pt x="92" y="340"/>
                  </a:lnTo>
                  <a:lnTo>
                    <a:pt x="102" y="361"/>
                  </a:lnTo>
                  <a:lnTo>
                    <a:pt x="109" y="387"/>
                  </a:lnTo>
                  <a:lnTo>
                    <a:pt x="117" y="421"/>
                  </a:lnTo>
                  <a:lnTo>
                    <a:pt x="117" y="421"/>
                  </a:lnTo>
                  <a:lnTo>
                    <a:pt x="129" y="546"/>
                  </a:lnTo>
                  <a:lnTo>
                    <a:pt x="129" y="546"/>
                  </a:lnTo>
                  <a:lnTo>
                    <a:pt x="122" y="553"/>
                  </a:lnTo>
                  <a:lnTo>
                    <a:pt x="114" y="565"/>
                  </a:lnTo>
                  <a:lnTo>
                    <a:pt x="114" y="565"/>
                  </a:lnTo>
                  <a:lnTo>
                    <a:pt x="112" y="574"/>
                  </a:lnTo>
                  <a:lnTo>
                    <a:pt x="112" y="574"/>
                  </a:lnTo>
                  <a:lnTo>
                    <a:pt x="114" y="576"/>
                  </a:lnTo>
                  <a:lnTo>
                    <a:pt x="114" y="576"/>
                  </a:lnTo>
                  <a:lnTo>
                    <a:pt x="112" y="579"/>
                  </a:lnTo>
                  <a:lnTo>
                    <a:pt x="112" y="579"/>
                  </a:lnTo>
                  <a:lnTo>
                    <a:pt x="107" y="588"/>
                  </a:lnTo>
                  <a:lnTo>
                    <a:pt x="104" y="597"/>
                  </a:lnTo>
                  <a:lnTo>
                    <a:pt x="104" y="597"/>
                  </a:lnTo>
                  <a:lnTo>
                    <a:pt x="104" y="602"/>
                  </a:lnTo>
                  <a:lnTo>
                    <a:pt x="104" y="602"/>
                  </a:lnTo>
                  <a:lnTo>
                    <a:pt x="107" y="609"/>
                  </a:lnTo>
                  <a:lnTo>
                    <a:pt x="109" y="613"/>
                  </a:lnTo>
                  <a:lnTo>
                    <a:pt x="114" y="620"/>
                  </a:lnTo>
                  <a:lnTo>
                    <a:pt x="122" y="627"/>
                  </a:lnTo>
                  <a:lnTo>
                    <a:pt x="122" y="627"/>
                  </a:lnTo>
                  <a:lnTo>
                    <a:pt x="124" y="630"/>
                  </a:lnTo>
                  <a:lnTo>
                    <a:pt x="124" y="630"/>
                  </a:lnTo>
                  <a:lnTo>
                    <a:pt x="129" y="634"/>
                  </a:lnTo>
                  <a:lnTo>
                    <a:pt x="129" y="634"/>
                  </a:lnTo>
                  <a:lnTo>
                    <a:pt x="129" y="637"/>
                  </a:lnTo>
                  <a:lnTo>
                    <a:pt x="129" y="637"/>
                  </a:lnTo>
                  <a:lnTo>
                    <a:pt x="129" y="639"/>
                  </a:lnTo>
                  <a:lnTo>
                    <a:pt x="129" y="639"/>
                  </a:lnTo>
                  <a:lnTo>
                    <a:pt x="132" y="650"/>
                  </a:lnTo>
                  <a:lnTo>
                    <a:pt x="139" y="660"/>
                  </a:lnTo>
                  <a:lnTo>
                    <a:pt x="139" y="660"/>
                  </a:lnTo>
                  <a:lnTo>
                    <a:pt x="149" y="768"/>
                  </a:lnTo>
                  <a:lnTo>
                    <a:pt x="164" y="773"/>
                  </a:lnTo>
                  <a:lnTo>
                    <a:pt x="164" y="773"/>
                  </a:lnTo>
                  <a:lnTo>
                    <a:pt x="176" y="773"/>
                  </a:lnTo>
                  <a:lnTo>
                    <a:pt x="189" y="773"/>
                  </a:lnTo>
                  <a:lnTo>
                    <a:pt x="204" y="773"/>
                  </a:lnTo>
                  <a:lnTo>
                    <a:pt x="204" y="773"/>
                  </a:lnTo>
                  <a:lnTo>
                    <a:pt x="221" y="768"/>
                  </a:lnTo>
                  <a:lnTo>
                    <a:pt x="238" y="762"/>
                  </a:lnTo>
                  <a:lnTo>
                    <a:pt x="251" y="752"/>
                  </a:lnTo>
                  <a:lnTo>
                    <a:pt x="263" y="741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56" y="678"/>
                  </a:lnTo>
                  <a:lnTo>
                    <a:pt x="256" y="678"/>
                  </a:lnTo>
                  <a:lnTo>
                    <a:pt x="278" y="685"/>
                  </a:lnTo>
                  <a:lnTo>
                    <a:pt x="303" y="690"/>
                  </a:lnTo>
                  <a:lnTo>
                    <a:pt x="328" y="692"/>
                  </a:lnTo>
                  <a:lnTo>
                    <a:pt x="353" y="692"/>
                  </a:lnTo>
                  <a:lnTo>
                    <a:pt x="353" y="692"/>
                  </a:lnTo>
                  <a:lnTo>
                    <a:pt x="367" y="713"/>
                  </a:lnTo>
                  <a:lnTo>
                    <a:pt x="385" y="734"/>
                  </a:lnTo>
                  <a:lnTo>
                    <a:pt x="402" y="752"/>
                  </a:lnTo>
                  <a:lnTo>
                    <a:pt x="422" y="771"/>
                  </a:lnTo>
                  <a:lnTo>
                    <a:pt x="442" y="787"/>
                  </a:lnTo>
                  <a:lnTo>
                    <a:pt x="462" y="801"/>
                  </a:lnTo>
                  <a:lnTo>
                    <a:pt x="482" y="815"/>
                  </a:lnTo>
                  <a:lnTo>
                    <a:pt x="504" y="829"/>
                  </a:lnTo>
                  <a:lnTo>
                    <a:pt x="526" y="840"/>
                  </a:lnTo>
                  <a:lnTo>
                    <a:pt x="551" y="850"/>
                  </a:lnTo>
                  <a:lnTo>
                    <a:pt x="573" y="859"/>
                  </a:lnTo>
                  <a:lnTo>
                    <a:pt x="598" y="866"/>
                  </a:lnTo>
                  <a:lnTo>
                    <a:pt x="623" y="870"/>
                  </a:lnTo>
                  <a:lnTo>
                    <a:pt x="648" y="875"/>
                  </a:lnTo>
                  <a:lnTo>
                    <a:pt x="673" y="877"/>
                  </a:lnTo>
                  <a:lnTo>
                    <a:pt x="700" y="877"/>
                  </a:lnTo>
                  <a:lnTo>
                    <a:pt x="700" y="877"/>
                  </a:lnTo>
                  <a:lnTo>
                    <a:pt x="703" y="877"/>
                  </a:lnTo>
                  <a:lnTo>
                    <a:pt x="703" y="877"/>
                  </a:lnTo>
                  <a:lnTo>
                    <a:pt x="705" y="877"/>
                  </a:lnTo>
                  <a:lnTo>
                    <a:pt x="713" y="877"/>
                  </a:lnTo>
                  <a:lnTo>
                    <a:pt x="713" y="877"/>
                  </a:lnTo>
                  <a:lnTo>
                    <a:pt x="715" y="877"/>
                  </a:lnTo>
                  <a:lnTo>
                    <a:pt x="715" y="877"/>
                  </a:lnTo>
                  <a:lnTo>
                    <a:pt x="717" y="877"/>
                  </a:lnTo>
                  <a:lnTo>
                    <a:pt x="722" y="877"/>
                  </a:lnTo>
                  <a:lnTo>
                    <a:pt x="722" y="877"/>
                  </a:lnTo>
                  <a:lnTo>
                    <a:pt x="750" y="877"/>
                  </a:lnTo>
                  <a:lnTo>
                    <a:pt x="775" y="875"/>
                  </a:lnTo>
                  <a:lnTo>
                    <a:pt x="799" y="870"/>
                  </a:lnTo>
                  <a:lnTo>
                    <a:pt x="827" y="866"/>
                  </a:lnTo>
                  <a:lnTo>
                    <a:pt x="849" y="856"/>
                  </a:lnTo>
                  <a:lnTo>
                    <a:pt x="874" y="850"/>
                  </a:lnTo>
                  <a:lnTo>
                    <a:pt x="899" y="838"/>
                  </a:lnTo>
                  <a:lnTo>
                    <a:pt x="921" y="826"/>
                  </a:lnTo>
                  <a:lnTo>
                    <a:pt x="943" y="815"/>
                  </a:lnTo>
                  <a:lnTo>
                    <a:pt x="963" y="801"/>
                  </a:lnTo>
                  <a:lnTo>
                    <a:pt x="983" y="785"/>
                  </a:lnTo>
                  <a:lnTo>
                    <a:pt x="1003" y="768"/>
                  </a:lnTo>
                  <a:lnTo>
                    <a:pt x="1023" y="750"/>
                  </a:lnTo>
                  <a:lnTo>
                    <a:pt x="1040" y="729"/>
                  </a:lnTo>
                  <a:lnTo>
                    <a:pt x="1058" y="711"/>
                  </a:lnTo>
                  <a:lnTo>
                    <a:pt x="1073" y="687"/>
                  </a:lnTo>
                  <a:lnTo>
                    <a:pt x="1073" y="687"/>
                  </a:lnTo>
                  <a:lnTo>
                    <a:pt x="1095" y="690"/>
                  </a:lnTo>
                  <a:lnTo>
                    <a:pt x="1115" y="687"/>
                  </a:lnTo>
                  <a:lnTo>
                    <a:pt x="1132" y="685"/>
                  </a:lnTo>
                  <a:lnTo>
                    <a:pt x="1149" y="681"/>
                  </a:lnTo>
                  <a:lnTo>
                    <a:pt x="1149" y="681"/>
                  </a:lnTo>
                  <a:lnTo>
                    <a:pt x="1135" y="731"/>
                  </a:lnTo>
                  <a:lnTo>
                    <a:pt x="1127" y="762"/>
                  </a:lnTo>
                  <a:lnTo>
                    <a:pt x="1125" y="775"/>
                  </a:lnTo>
                  <a:lnTo>
                    <a:pt x="1137" y="782"/>
                  </a:lnTo>
                  <a:lnTo>
                    <a:pt x="1137" y="782"/>
                  </a:lnTo>
                  <a:lnTo>
                    <a:pt x="1154" y="789"/>
                  </a:lnTo>
                  <a:lnTo>
                    <a:pt x="1174" y="796"/>
                  </a:lnTo>
                  <a:lnTo>
                    <a:pt x="1192" y="803"/>
                  </a:lnTo>
                  <a:lnTo>
                    <a:pt x="1192" y="803"/>
                  </a:lnTo>
                  <a:lnTo>
                    <a:pt x="1214" y="808"/>
                  </a:lnTo>
                  <a:lnTo>
                    <a:pt x="1231" y="808"/>
                  </a:lnTo>
                  <a:lnTo>
                    <a:pt x="1246" y="806"/>
                  </a:lnTo>
                  <a:lnTo>
                    <a:pt x="1246" y="806"/>
                  </a:lnTo>
                  <a:lnTo>
                    <a:pt x="1284" y="660"/>
                  </a:lnTo>
                  <a:lnTo>
                    <a:pt x="1284" y="660"/>
                  </a:lnTo>
                  <a:lnTo>
                    <a:pt x="1289" y="655"/>
                  </a:lnTo>
                  <a:lnTo>
                    <a:pt x="1293" y="648"/>
                  </a:lnTo>
                  <a:lnTo>
                    <a:pt x="1296" y="644"/>
                  </a:lnTo>
                  <a:lnTo>
                    <a:pt x="1296" y="637"/>
                  </a:lnTo>
                  <a:lnTo>
                    <a:pt x="1296" y="637"/>
                  </a:lnTo>
                  <a:lnTo>
                    <a:pt x="1296" y="632"/>
                  </a:lnTo>
                  <a:lnTo>
                    <a:pt x="1296" y="632"/>
                  </a:lnTo>
                  <a:lnTo>
                    <a:pt x="1296" y="630"/>
                  </a:lnTo>
                  <a:lnTo>
                    <a:pt x="1296" y="630"/>
                  </a:lnTo>
                  <a:lnTo>
                    <a:pt x="1301" y="625"/>
                  </a:lnTo>
                  <a:lnTo>
                    <a:pt x="1303" y="623"/>
                  </a:lnTo>
                  <a:lnTo>
                    <a:pt x="1303" y="623"/>
                  </a:lnTo>
                  <a:lnTo>
                    <a:pt x="1311" y="618"/>
                  </a:lnTo>
                  <a:lnTo>
                    <a:pt x="1316" y="611"/>
                  </a:lnTo>
                  <a:lnTo>
                    <a:pt x="1321" y="604"/>
                  </a:lnTo>
                  <a:lnTo>
                    <a:pt x="1321" y="600"/>
                  </a:lnTo>
                  <a:lnTo>
                    <a:pt x="1321" y="600"/>
                  </a:lnTo>
                  <a:lnTo>
                    <a:pt x="1321" y="595"/>
                  </a:lnTo>
                  <a:lnTo>
                    <a:pt x="1321" y="595"/>
                  </a:lnTo>
                  <a:lnTo>
                    <a:pt x="1321" y="583"/>
                  </a:lnTo>
                  <a:lnTo>
                    <a:pt x="1313" y="574"/>
                  </a:lnTo>
                  <a:lnTo>
                    <a:pt x="1313" y="574"/>
                  </a:lnTo>
                  <a:lnTo>
                    <a:pt x="1313" y="574"/>
                  </a:lnTo>
                  <a:lnTo>
                    <a:pt x="1313" y="574"/>
                  </a:lnTo>
                  <a:lnTo>
                    <a:pt x="1313" y="569"/>
                  </a:lnTo>
                  <a:lnTo>
                    <a:pt x="1313" y="569"/>
                  </a:lnTo>
                  <a:lnTo>
                    <a:pt x="1311" y="560"/>
                  </a:lnTo>
                  <a:lnTo>
                    <a:pt x="1311" y="560"/>
                  </a:lnTo>
                  <a:lnTo>
                    <a:pt x="1308" y="556"/>
                  </a:lnTo>
                  <a:lnTo>
                    <a:pt x="1308" y="556"/>
                  </a:lnTo>
                  <a:lnTo>
                    <a:pt x="1331" y="454"/>
                  </a:lnTo>
                  <a:lnTo>
                    <a:pt x="1331" y="454"/>
                  </a:lnTo>
                  <a:lnTo>
                    <a:pt x="1353" y="424"/>
                  </a:lnTo>
                  <a:lnTo>
                    <a:pt x="1368" y="398"/>
                  </a:lnTo>
                  <a:lnTo>
                    <a:pt x="1383" y="368"/>
                  </a:lnTo>
                  <a:lnTo>
                    <a:pt x="1398" y="331"/>
                  </a:lnTo>
                  <a:lnTo>
                    <a:pt x="1413" y="289"/>
                  </a:lnTo>
                  <a:lnTo>
                    <a:pt x="1423" y="243"/>
                  </a:lnTo>
                  <a:lnTo>
                    <a:pt x="1430" y="190"/>
                  </a:lnTo>
                  <a:lnTo>
                    <a:pt x="1430" y="190"/>
                  </a:lnTo>
                  <a:close/>
                </a:path>
              </a:pathLst>
            </a:custGeom>
            <a:solidFill>
              <a:srgbClr val="F89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201"/>
            <p:cNvSpPr>
              <a:spLocks/>
            </p:cNvSpPr>
            <p:nvPr/>
          </p:nvSpPr>
          <p:spPr bwMode="auto">
            <a:xfrm>
              <a:off x="4311" y="1687"/>
              <a:ext cx="1" cy="2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202"/>
            <p:cNvSpPr>
              <a:spLocks/>
            </p:cNvSpPr>
            <p:nvPr/>
          </p:nvSpPr>
          <p:spPr bwMode="auto">
            <a:xfrm>
              <a:off x="4296" y="1680"/>
              <a:ext cx="194" cy="65"/>
            </a:xfrm>
            <a:custGeom>
              <a:avLst/>
              <a:gdLst>
                <a:gd name="T0" fmla="*/ 184 w 194"/>
                <a:gd name="T1" fmla="*/ 30 h 65"/>
                <a:gd name="T2" fmla="*/ 184 w 194"/>
                <a:gd name="T3" fmla="*/ 30 h 65"/>
                <a:gd name="T4" fmla="*/ 164 w 194"/>
                <a:gd name="T5" fmla="*/ 35 h 65"/>
                <a:gd name="T6" fmla="*/ 144 w 194"/>
                <a:gd name="T7" fmla="*/ 39 h 65"/>
                <a:gd name="T8" fmla="*/ 119 w 194"/>
                <a:gd name="T9" fmla="*/ 39 h 65"/>
                <a:gd name="T10" fmla="*/ 92 w 194"/>
                <a:gd name="T11" fmla="*/ 39 h 65"/>
                <a:gd name="T12" fmla="*/ 77 w 194"/>
                <a:gd name="T13" fmla="*/ 37 h 65"/>
                <a:gd name="T14" fmla="*/ 62 w 194"/>
                <a:gd name="T15" fmla="*/ 32 h 65"/>
                <a:gd name="T16" fmla="*/ 47 w 194"/>
                <a:gd name="T17" fmla="*/ 28 h 65"/>
                <a:gd name="T18" fmla="*/ 32 w 194"/>
                <a:gd name="T19" fmla="*/ 21 h 65"/>
                <a:gd name="T20" fmla="*/ 20 w 194"/>
                <a:gd name="T21" fmla="*/ 11 h 65"/>
                <a:gd name="T22" fmla="*/ 7 w 194"/>
                <a:gd name="T23" fmla="*/ 0 h 65"/>
                <a:gd name="T24" fmla="*/ 7 w 194"/>
                <a:gd name="T25" fmla="*/ 0 h 65"/>
                <a:gd name="T26" fmla="*/ 2 w 194"/>
                <a:gd name="T27" fmla="*/ 4 h 65"/>
                <a:gd name="T28" fmla="*/ 0 w 194"/>
                <a:gd name="T29" fmla="*/ 11 h 65"/>
                <a:gd name="T30" fmla="*/ 2 w 194"/>
                <a:gd name="T31" fmla="*/ 21 h 65"/>
                <a:gd name="T32" fmla="*/ 2 w 194"/>
                <a:gd name="T33" fmla="*/ 21 h 65"/>
                <a:gd name="T34" fmla="*/ 7 w 194"/>
                <a:gd name="T35" fmla="*/ 25 h 65"/>
                <a:gd name="T36" fmla="*/ 20 w 194"/>
                <a:gd name="T37" fmla="*/ 35 h 65"/>
                <a:gd name="T38" fmla="*/ 40 w 194"/>
                <a:gd name="T39" fmla="*/ 46 h 65"/>
                <a:gd name="T40" fmla="*/ 62 w 194"/>
                <a:gd name="T41" fmla="*/ 53 h 65"/>
                <a:gd name="T42" fmla="*/ 89 w 194"/>
                <a:gd name="T43" fmla="*/ 60 h 65"/>
                <a:gd name="T44" fmla="*/ 122 w 194"/>
                <a:gd name="T45" fmla="*/ 65 h 65"/>
                <a:gd name="T46" fmla="*/ 139 w 194"/>
                <a:gd name="T47" fmla="*/ 62 h 65"/>
                <a:gd name="T48" fmla="*/ 154 w 194"/>
                <a:gd name="T49" fmla="*/ 62 h 65"/>
                <a:gd name="T50" fmla="*/ 171 w 194"/>
                <a:gd name="T51" fmla="*/ 58 h 65"/>
                <a:gd name="T52" fmla="*/ 189 w 194"/>
                <a:gd name="T53" fmla="*/ 51 h 65"/>
                <a:gd name="T54" fmla="*/ 189 w 194"/>
                <a:gd name="T55" fmla="*/ 51 h 65"/>
                <a:gd name="T56" fmla="*/ 191 w 194"/>
                <a:gd name="T57" fmla="*/ 51 h 65"/>
                <a:gd name="T58" fmla="*/ 194 w 194"/>
                <a:gd name="T59" fmla="*/ 44 h 65"/>
                <a:gd name="T60" fmla="*/ 194 w 194"/>
                <a:gd name="T61" fmla="*/ 41 h 65"/>
                <a:gd name="T62" fmla="*/ 191 w 194"/>
                <a:gd name="T63" fmla="*/ 37 h 65"/>
                <a:gd name="T64" fmla="*/ 189 w 194"/>
                <a:gd name="T65" fmla="*/ 35 h 65"/>
                <a:gd name="T66" fmla="*/ 184 w 194"/>
                <a:gd name="T67" fmla="*/ 30 h 65"/>
                <a:gd name="T68" fmla="*/ 184 w 194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65">
                  <a:moveTo>
                    <a:pt x="184" y="30"/>
                  </a:moveTo>
                  <a:lnTo>
                    <a:pt x="184" y="30"/>
                  </a:lnTo>
                  <a:lnTo>
                    <a:pt x="164" y="35"/>
                  </a:lnTo>
                  <a:lnTo>
                    <a:pt x="144" y="39"/>
                  </a:lnTo>
                  <a:lnTo>
                    <a:pt x="119" y="39"/>
                  </a:lnTo>
                  <a:lnTo>
                    <a:pt x="92" y="39"/>
                  </a:lnTo>
                  <a:lnTo>
                    <a:pt x="77" y="37"/>
                  </a:lnTo>
                  <a:lnTo>
                    <a:pt x="62" y="32"/>
                  </a:lnTo>
                  <a:lnTo>
                    <a:pt x="47" y="28"/>
                  </a:lnTo>
                  <a:lnTo>
                    <a:pt x="32" y="21"/>
                  </a:lnTo>
                  <a:lnTo>
                    <a:pt x="20" y="1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4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7" y="25"/>
                  </a:lnTo>
                  <a:lnTo>
                    <a:pt x="20" y="35"/>
                  </a:lnTo>
                  <a:lnTo>
                    <a:pt x="40" y="46"/>
                  </a:lnTo>
                  <a:lnTo>
                    <a:pt x="62" y="53"/>
                  </a:lnTo>
                  <a:lnTo>
                    <a:pt x="89" y="60"/>
                  </a:lnTo>
                  <a:lnTo>
                    <a:pt x="122" y="65"/>
                  </a:lnTo>
                  <a:lnTo>
                    <a:pt x="139" y="62"/>
                  </a:lnTo>
                  <a:lnTo>
                    <a:pt x="154" y="62"/>
                  </a:lnTo>
                  <a:lnTo>
                    <a:pt x="171" y="58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91" y="51"/>
                  </a:lnTo>
                  <a:lnTo>
                    <a:pt x="194" y="44"/>
                  </a:lnTo>
                  <a:lnTo>
                    <a:pt x="194" y="41"/>
                  </a:lnTo>
                  <a:lnTo>
                    <a:pt x="191" y="37"/>
                  </a:lnTo>
                  <a:lnTo>
                    <a:pt x="189" y="35"/>
                  </a:lnTo>
                  <a:lnTo>
                    <a:pt x="184" y="30"/>
                  </a:lnTo>
                  <a:lnTo>
                    <a:pt x="18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203"/>
            <p:cNvSpPr>
              <a:spLocks/>
            </p:cNvSpPr>
            <p:nvPr/>
          </p:nvSpPr>
          <p:spPr bwMode="auto">
            <a:xfrm>
              <a:off x="4212" y="1636"/>
              <a:ext cx="101" cy="85"/>
            </a:xfrm>
            <a:custGeom>
              <a:avLst/>
              <a:gdLst>
                <a:gd name="T0" fmla="*/ 101 w 101"/>
                <a:gd name="T1" fmla="*/ 48 h 85"/>
                <a:gd name="T2" fmla="*/ 96 w 101"/>
                <a:gd name="T3" fmla="*/ 32 h 85"/>
                <a:gd name="T4" fmla="*/ 99 w 101"/>
                <a:gd name="T5" fmla="*/ 23 h 85"/>
                <a:gd name="T6" fmla="*/ 99 w 101"/>
                <a:gd name="T7" fmla="*/ 4 h 85"/>
                <a:gd name="T8" fmla="*/ 86 w 101"/>
                <a:gd name="T9" fmla="*/ 2 h 85"/>
                <a:gd name="T10" fmla="*/ 84 w 101"/>
                <a:gd name="T11" fmla="*/ 4 h 85"/>
                <a:gd name="T12" fmla="*/ 79 w 101"/>
                <a:gd name="T13" fmla="*/ 16 h 85"/>
                <a:gd name="T14" fmla="*/ 82 w 101"/>
                <a:gd name="T15" fmla="*/ 25 h 85"/>
                <a:gd name="T16" fmla="*/ 82 w 101"/>
                <a:gd name="T17" fmla="*/ 30 h 85"/>
                <a:gd name="T18" fmla="*/ 79 w 101"/>
                <a:gd name="T19" fmla="*/ 32 h 85"/>
                <a:gd name="T20" fmla="*/ 59 w 101"/>
                <a:gd name="T21" fmla="*/ 25 h 85"/>
                <a:gd name="T22" fmla="*/ 37 w 101"/>
                <a:gd name="T23" fmla="*/ 11 h 85"/>
                <a:gd name="T24" fmla="*/ 29 w 101"/>
                <a:gd name="T25" fmla="*/ 4 h 85"/>
                <a:gd name="T26" fmla="*/ 12 w 101"/>
                <a:gd name="T27" fmla="*/ 0 h 85"/>
                <a:gd name="T28" fmla="*/ 10 w 101"/>
                <a:gd name="T29" fmla="*/ 4 h 85"/>
                <a:gd name="T30" fmla="*/ 7 w 101"/>
                <a:gd name="T31" fmla="*/ 9 h 85"/>
                <a:gd name="T32" fmla="*/ 14 w 101"/>
                <a:gd name="T33" fmla="*/ 21 h 85"/>
                <a:gd name="T34" fmla="*/ 49 w 101"/>
                <a:gd name="T35" fmla="*/ 41 h 85"/>
                <a:gd name="T36" fmla="*/ 52 w 101"/>
                <a:gd name="T37" fmla="*/ 44 h 85"/>
                <a:gd name="T38" fmla="*/ 44 w 101"/>
                <a:gd name="T39" fmla="*/ 46 h 85"/>
                <a:gd name="T40" fmla="*/ 34 w 101"/>
                <a:gd name="T41" fmla="*/ 44 h 85"/>
                <a:gd name="T42" fmla="*/ 29 w 101"/>
                <a:gd name="T43" fmla="*/ 39 h 85"/>
                <a:gd name="T44" fmla="*/ 24 w 101"/>
                <a:gd name="T45" fmla="*/ 32 h 85"/>
                <a:gd name="T46" fmla="*/ 12 w 101"/>
                <a:gd name="T47" fmla="*/ 25 h 85"/>
                <a:gd name="T48" fmla="*/ 2 w 101"/>
                <a:gd name="T49" fmla="*/ 28 h 85"/>
                <a:gd name="T50" fmla="*/ 0 w 101"/>
                <a:gd name="T51" fmla="*/ 30 h 85"/>
                <a:gd name="T52" fmla="*/ 2 w 101"/>
                <a:gd name="T53" fmla="*/ 41 h 85"/>
                <a:gd name="T54" fmla="*/ 7 w 101"/>
                <a:gd name="T55" fmla="*/ 46 h 85"/>
                <a:gd name="T56" fmla="*/ 29 w 101"/>
                <a:gd name="T57" fmla="*/ 58 h 85"/>
                <a:gd name="T58" fmla="*/ 47 w 101"/>
                <a:gd name="T59" fmla="*/ 60 h 85"/>
                <a:gd name="T60" fmla="*/ 52 w 101"/>
                <a:gd name="T61" fmla="*/ 65 h 85"/>
                <a:gd name="T62" fmla="*/ 47 w 101"/>
                <a:gd name="T63" fmla="*/ 69 h 85"/>
                <a:gd name="T64" fmla="*/ 44 w 101"/>
                <a:gd name="T65" fmla="*/ 74 h 85"/>
                <a:gd name="T66" fmla="*/ 42 w 101"/>
                <a:gd name="T67" fmla="*/ 69 h 85"/>
                <a:gd name="T68" fmla="*/ 34 w 101"/>
                <a:gd name="T69" fmla="*/ 67 h 85"/>
                <a:gd name="T70" fmla="*/ 24 w 101"/>
                <a:gd name="T71" fmla="*/ 74 h 85"/>
                <a:gd name="T72" fmla="*/ 24 w 101"/>
                <a:gd name="T73" fmla="*/ 76 h 85"/>
                <a:gd name="T74" fmla="*/ 32 w 101"/>
                <a:gd name="T75" fmla="*/ 85 h 85"/>
                <a:gd name="T76" fmla="*/ 42 w 101"/>
                <a:gd name="T77" fmla="*/ 85 h 85"/>
                <a:gd name="T78" fmla="*/ 57 w 101"/>
                <a:gd name="T79" fmla="*/ 85 h 85"/>
                <a:gd name="T80" fmla="*/ 82 w 101"/>
                <a:gd name="T81" fmla="*/ 74 h 85"/>
                <a:gd name="T82" fmla="*/ 94 w 101"/>
                <a:gd name="T83" fmla="*/ 65 h 85"/>
                <a:gd name="T84" fmla="*/ 101 w 101"/>
                <a:gd name="T85" fmla="*/ 55 h 85"/>
                <a:gd name="T86" fmla="*/ 101 w 101"/>
                <a:gd name="T87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85">
                  <a:moveTo>
                    <a:pt x="101" y="48"/>
                  </a:moveTo>
                  <a:lnTo>
                    <a:pt x="101" y="48"/>
                  </a:lnTo>
                  <a:lnTo>
                    <a:pt x="99" y="41"/>
                  </a:lnTo>
                  <a:lnTo>
                    <a:pt x="96" y="32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99" y="11"/>
                  </a:lnTo>
                  <a:lnTo>
                    <a:pt x="99" y="4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2" y="7"/>
                  </a:lnTo>
                  <a:lnTo>
                    <a:pt x="79" y="16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82" y="30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9" y="32"/>
                  </a:lnTo>
                  <a:lnTo>
                    <a:pt x="59" y="25"/>
                  </a:lnTo>
                  <a:lnTo>
                    <a:pt x="47" y="1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4" y="21"/>
                  </a:lnTo>
                  <a:lnTo>
                    <a:pt x="24" y="28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4" y="44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9" y="28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19" y="53"/>
                  </a:lnTo>
                  <a:lnTo>
                    <a:pt x="29" y="58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52" y="62"/>
                  </a:lnTo>
                  <a:lnTo>
                    <a:pt x="52" y="65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7" y="72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34" y="67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7" y="81"/>
                  </a:lnTo>
                  <a:lnTo>
                    <a:pt x="32" y="85"/>
                  </a:lnTo>
                  <a:lnTo>
                    <a:pt x="34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57" y="85"/>
                  </a:lnTo>
                  <a:lnTo>
                    <a:pt x="67" y="81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94" y="65"/>
                  </a:lnTo>
                  <a:lnTo>
                    <a:pt x="99" y="60"/>
                  </a:lnTo>
                  <a:lnTo>
                    <a:pt x="101" y="55"/>
                  </a:lnTo>
                  <a:lnTo>
                    <a:pt x="101" y="48"/>
                  </a:lnTo>
                  <a:lnTo>
                    <a:pt x="10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204"/>
            <p:cNvSpPr>
              <a:spLocks/>
            </p:cNvSpPr>
            <p:nvPr/>
          </p:nvSpPr>
          <p:spPr bwMode="auto">
            <a:xfrm>
              <a:off x="5284" y="1684"/>
              <a:ext cx="3" cy="1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0 w 3"/>
                <a:gd name="T4" fmla="*/ 0 w 3"/>
                <a:gd name="T5" fmla="*/ 0 w 3"/>
                <a:gd name="T6" fmla="*/ 3 w 3"/>
                <a:gd name="T7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CD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205"/>
            <p:cNvSpPr>
              <a:spLocks/>
            </p:cNvSpPr>
            <p:nvPr/>
          </p:nvSpPr>
          <p:spPr bwMode="auto">
            <a:xfrm>
              <a:off x="5105" y="1675"/>
              <a:ext cx="194" cy="65"/>
            </a:xfrm>
            <a:custGeom>
              <a:avLst/>
              <a:gdLst>
                <a:gd name="T0" fmla="*/ 10 w 194"/>
                <a:gd name="T1" fmla="*/ 30 h 65"/>
                <a:gd name="T2" fmla="*/ 10 w 194"/>
                <a:gd name="T3" fmla="*/ 30 h 65"/>
                <a:gd name="T4" fmla="*/ 30 w 194"/>
                <a:gd name="T5" fmla="*/ 35 h 65"/>
                <a:gd name="T6" fmla="*/ 50 w 194"/>
                <a:gd name="T7" fmla="*/ 40 h 65"/>
                <a:gd name="T8" fmla="*/ 75 w 194"/>
                <a:gd name="T9" fmla="*/ 42 h 65"/>
                <a:gd name="T10" fmla="*/ 102 w 194"/>
                <a:gd name="T11" fmla="*/ 40 h 65"/>
                <a:gd name="T12" fmla="*/ 117 w 194"/>
                <a:gd name="T13" fmla="*/ 37 h 65"/>
                <a:gd name="T14" fmla="*/ 132 w 194"/>
                <a:gd name="T15" fmla="*/ 35 h 65"/>
                <a:gd name="T16" fmla="*/ 147 w 194"/>
                <a:gd name="T17" fmla="*/ 28 h 65"/>
                <a:gd name="T18" fmla="*/ 162 w 194"/>
                <a:gd name="T19" fmla="*/ 21 h 65"/>
                <a:gd name="T20" fmla="*/ 177 w 194"/>
                <a:gd name="T21" fmla="*/ 12 h 65"/>
                <a:gd name="T22" fmla="*/ 189 w 194"/>
                <a:gd name="T23" fmla="*/ 0 h 65"/>
                <a:gd name="T24" fmla="*/ 189 w 194"/>
                <a:gd name="T25" fmla="*/ 0 h 65"/>
                <a:gd name="T26" fmla="*/ 192 w 194"/>
                <a:gd name="T27" fmla="*/ 5 h 65"/>
                <a:gd name="T28" fmla="*/ 194 w 194"/>
                <a:gd name="T29" fmla="*/ 12 h 65"/>
                <a:gd name="T30" fmla="*/ 194 w 194"/>
                <a:gd name="T31" fmla="*/ 21 h 65"/>
                <a:gd name="T32" fmla="*/ 194 w 194"/>
                <a:gd name="T33" fmla="*/ 21 h 65"/>
                <a:gd name="T34" fmla="*/ 187 w 194"/>
                <a:gd name="T35" fmla="*/ 28 h 65"/>
                <a:gd name="T36" fmla="*/ 174 w 194"/>
                <a:gd name="T37" fmla="*/ 37 h 65"/>
                <a:gd name="T38" fmla="*/ 157 w 194"/>
                <a:gd name="T39" fmla="*/ 46 h 65"/>
                <a:gd name="T40" fmla="*/ 132 w 194"/>
                <a:gd name="T41" fmla="*/ 56 h 65"/>
                <a:gd name="T42" fmla="*/ 105 w 194"/>
                <a:gd name="T43" fmla="*/ 63 h 65"/>
                <a:gd name="T44" fmla="*/ 72 w 194"/>
                <a:gd name="T45" fmla="*/ 65 h 65"/>
                <a:gd name="T46" fmla="*/ 57 w 194"/>
                <a:gd name="T47" fmla="*/ 65 h 65"/>
                <a:gd name="T48" fmla="*/ 40 w 194"/>
                <a:gd name="T49" fmla="*/ 63 h 65"/>
                <a:gd name="T50" fmla="*/ 23 w 194"/>
                <a:gd name="T51" fmla="*/ 58 h 65"/>
                <a:gd name="T52" fmla="*/ 5 w 194"/>
                <a:gd name="T53" fmla="*/ 53 h 65"/>
                <a:gd name="T54" fmla="*/ 5 w 194"/>
                <a:gd name="T55" fmla="*/ 53 h 65"/>
                <a:gd name="T56" fmla="*/ 3 w 194"/>
                <a:gd name="T57" fmla="*/ 51 h 65"/>
                <a:gd name="T58" fmla="*/ 0 w 194"/>
                <a:gd name="T59" fmla="*/ 46 h 65"/>
                <a:gd name="T60" fmla="*/ 0 w 194"/>
                <a:gd name="T61" fmla="*/ 42 h 65"/>
                <a:gd name="T62" fmla="*/ 3 w 194"/>
                <a:gd name="T63" fmla="*/ 40 h 65"/>
                <a:gd name="T64" fmla="*/ 5 w 194"/>
                <a:gd name="T65" fmla="*/ 35 h 65"/>
                <a:gd name="T66" fmla="*/ 10 w 194"/>
                <a:gd name="T67" fmla="*/ 30 h 65"/>
                <a:gd name="T68" fmla="*/ 10 w 194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65">
                  <a:moveTo>
                    <a:pt x="10" y="30"/>
                  </a:moveTo>
                  <a:lnTo>
                    <a:pt x="10" y="30"/>
                  </a:lnTo>
                  <a:lnTo>
                    <a:pt x="30" y="35"/>
                  </a:lnTo>
                  <a:lnTo>
                    <a:pt x="50" y="40"/>
                  </a:lnTo>
                  <a:lnTo>
                    <a:pt x="75" y="42"/>
                  </a:lnTo>
                  <a:lnTo>
                    <a:pt x="102" y="40"/>
                  </a:lnTo>
                  <a:lnTo>
                    <a:pt x="117" y="37"/>
                  </a:lnTo>
                  <a:lnTo>
                    <a:pt x="132" y="35"/>
                  </a:lnTo>
                  <a:lnTo>
                    <a:pt x="147" y="28"/>
                  </a:lnTo>
                  <a:lnTo>
                    <a:pt x="162" y="21"/>
                  </a:lnTo>
                  <a:lnTo>
                    <a:pt x="177" y="12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2" y="5"/>
                  </a:lnTo>
                  <a:lnTo>
                    <a:pt x="194" y="12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87" y="28"/>
                  </a:lnTo>
                  <a:lnTo>
                    <a:pt x="174" y="37"/>
                  </a:lnTo>
                  <a:lnTo>
                    <a:pt x="157" y="46"/>
                  </a:lnTo>
                  <a:lnTo>
                    <a:pt x="132" y="56"/>
                  </a:lnTo>
                  <a:lnTo>
                    <a:pt x="105" y="63"/>
                  </a:lnTo>
                  <a:lnTo>
                    <a:pt x="72" y="65"/>
                  </a:lnTo>
                  <a:lnTo>
                    <a:pt x="57" y="65"/>
                  </a:lnTo>
                  <a:lnTo>
                    <a:pt x="40" y="63"/>
                  </a:lnTo>
                  <a:lnTo>
                    <a:pt x="23" y="5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5" y="35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Freeform 206"/>
            <p:cNvSpPr>
              <a:spLocks/>
            </p:cNvSpPr>
            <p:nvPr/>
          </p:nvSpPr>
          <p:spPr bwMode="auto">
            <a:xfrm>
              <a:off x="5284" y="1631"/>
              <a:ext cx="99" cy="86"/>
            </a:xfrm>
            <a:custGeom>
              <a:avLst/>
              <a:gdLst>
                <a:gd name="T0" fmla="*/ 0 w 99"/>
                <a:gd name="T1" fmla="*/ 51 h 86"/>
                <a:gd name="T2" fmla="*/ 3 w 99"/>
                <a:gd name="T3" fmla="*/ 33 h 86"/>
                <a:gd name="T4" fmla="*/ 3 w 99"/>
                <a:gd name="T5" fmla="*/ 23 h 86"/>
                <a:gd name="T6" fmla="*/ 0 w 99"/>
                <a:gd name="T7" fmla="*/ 7 h 86"/>
                <a:gd name="T8" fmla="*/ 13 w 99"/>
                <a:gd name="T9" fmla="*/ 3 h 86"/>
                <a:gd name="T10" fmla="*/ 15 w 99"/>
                <a:gd name="T11" fmla="*/ 5 h 86"/>
                <a:gd name="T12" fmla="*/ 20 w 99"/>
                <a:gd name="T13" fmla="*/ 16 h 86"/>
                <a:gd name="T14" fmla="*/ 20 w 99"/>
                <a:gd name="T15" fmla="*/ 26 h 86"/>
                <a:gd name="T16" fmla="*/ 18 w 99"/>
                <a:gd name="T17" fmla="*/ 33 h 86"/>
                <a:gd name="T18" fmla="*/ 22 w 99"/>
                <a:gd name="T19" fmla="*/ 35 h 86"/>
                <a:gd name="T20" fmla="*/ 42 w 99"/>
                <a:gd name="T21" fmla="*/ 28 h 86"/>
                <a:gd name="T22" fmla="*/ 62 w 99"/>
                <a:gd name="T23" fmla="*/ 12 h 86"/>
                <a:gd name="T24" fmla="*/ 72 w 99"/>
                <a:gd name="T25" fmla="*/ 5 h 86"/>
                <a:gd name="T26" fmla="*/ 87 w 99"/>
                <a:gd name="T27" fmla="*/ 0 h 86"/>
                <a:gd name="T28" fmla="*/ 92 w 99"/>
                <a:gd name="T29" fmla="*/ 7 h 86"/>
                <a:gd name="T30" fmla="*/ 92 w 99"/>
                <a:gd name="T31" fmla="*/ 12 h 86"/>
                <a:gd name="T32" fmla="*/ 85 w 99"/>
                <a:gd name="T33" fmla="*/ 23 h 86"/>
                <a:gd name="T34" fmla="*/ 50 w 99"/>
                <a:gd name="T35" fmla="*/ 42 h 86"/>
                <a:gd name="T36" fmla="*/ 47 w 99"/>
                <a:gd name="T37" fmla="*/ 44 h 86"/>
                <a:gd name="T38" fmla="*/ 57 w 99"/>
                <a:gd name="T39" fmla="*/ 46 h 86"/>
                <a:gd name="T40" fmla="*/ 67 w 99"/>
                <a:gd name="T41" fmla="*/ 44 h 86"/>
                <a:gd name="T42" fmla="*/ 72 w 99"/>
                <a:gd name="T43" fmla="*/ 40 h 86"/>
                <a:gd name="T44" fmla="*/ 75 w 99"/>
                <a:gd name="T45" fmla="*/ 35 h 86"/>
                <a:gd name="T46" fmla="*/ 87 w 99"/>
                <a:gd name="T47" fmla="*/ 26 h 86"/>
                <a:gd name="T48" fmla="*/ 97 w 99"/>
                <a:gd name="T49" fmla="*/ 28 h 86"/>
                <a:gd name="T50" fmla="*/ 99 w 99"/>
                <a:gd name="T51" fmla="*/ 33 h 86"/>
                <a:gd name="T52" fmla="*/ 97 w 99"/>
                <a:gd name="T53" fmla="*/ 42 h 86"/>
                <a:gd name="T54" fmla="*/ 92 w 99"/>
                <a:gd name="T55" fmla="*/ 46 h 86"/>
                <a:gd name="T56" fmla="*/ 72 w 99"/>
                <a:gd name="T57" fmla="*/ 58 h 86"/>
                <a:gd name="T58" fmla="*/ 52 w 99"/>
                <a:gd name="T59" fmla="*/ 63 h 86"/>
                <a:gd name="T60" fmla="*/ 47 w 99"/>
                <a:gd name="T61" fmla="*/ 65 h 86"/>
                <a:gd name="T62" fmla="*/ 52 w 99"/>
                <a:gd name="T63" fmla="*/ 70 h 86"/>
                <a:gd name="T64" fmla="*/ 55 w 99"/>
                <a:gd name="T65" fmla="*/ 74 h 86"/>
                <a:gd name="T66" fmla="*/ 60 w 99"/>
                <a:gd name="T67" fmla="*/ 70 h 86"/>
                <a:gd name="T68" fmla="*/ 67 w 99"/>
                <a:gd name="T69" fmla="*/ 67 h 86"/>
                <a:gd name="T70" fmla="*/ 75 w 99"/>
                <a:gd name="T71" fmla="*/ 74 h 86"/>
                <a:gd name="T72" fmla="*/ 75 w 99"/>
                <a:gd name="T73" fmla="*/ 77 h 86"/>
                <a:gd name="T74" fmla="*/ 70 w 99"/>
                <a:gd name="T75" fmla="*/ 86 h 86"/>
                <a:gd name="T76" fmla="*/ 57 w 99"/>
                <a:gd name="T77" fmla="*/ 86 h 86"/>
                <a:gd name="T78" fmla="*/ 42 w 99"/>
                <a:gd name="T79" fmla="*/ 86 h 86"/>
                <a:gd name="T80" fmla="*/ 18 w 99"/>
                <a:gd name="T81" fmla="*/ 74 h 86"/>
                <a:gd name="T82" fmla="*/ 5 w 99"/>
                <a:gd name="T83" fmla="*/ 65 h 86"/>
                <a:gd name="T84" fmla="*/ 0 w 99"/>
                <a:gd name="T85" fmla="*/ 56 h 86"/>
                <a:gd name="T86" fmla="*/ 0 w 99"/>
                <a:gd name="T87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86">
                  <a:moveTo>
                    <a:pt x="0" y="51"/>
                  </a:moveTo>
                  <a:lnTo>
                    <a:pt x="0" y="51"/>
                  </a:lnTo>
                  <a:lnTo>
                    <a:pt x="3" y="42"/>
                  </a:lnTo>
                  <a:lnTo>
                    <a:pt x="3" y="3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14"/>
                  </a:lnTo>
                  <a:lnTo>
                    <a:pt x="0" y="7"/>
                  </a:lnTo>
                  <a:lnTo>
                    <a:pt x="5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0" y="1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2" y="21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72" y="5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0" y="3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23"/>
                  </a:lnTo>
                  <a:lnTo>
                    <a:pt x="75" y="30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7" y="44"/>
                  </a:lnTo>
                  <a:lnTo>
                    <a:pt x="50" y="46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2" y="40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82" y="28"/>
                  </a:lnTo>
                  <a:lnTo>
                    <a:pt x="87" y="26"/>
                  </a:lnTo>
                  <a:lnTo>
                    <a:pt x="94" y="26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9" y="33"/>
                  </a:lnTo>
                  <a:lnTo>
                    <a:pt x="99" y="37"/>
                  </a:lnTo>
                  <a:lnTo>
                    <a:pt x="97" y="42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2" y="56"/>
                  </a:lnTo>
                  <a:lnTo>
                    <a:pt x="72" y="58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47" y="65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7" y="67"/>
                  </a:lnTo>
                  <a:lnTo>
                    <a:pt x="72" y="70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7"/>
                  </a:lnTo>
                  <a:lnTo>
                    <a:pt x="75" y="81"/>
                  </a:lnTo>
                  <a:lnTo>
                    <a:pt x="70" y="86"/>
                  </a:lnTo>
                  <a:lnTo>
                    <a:pt x="65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42" y="86"/>
                  </a:lnTo>
                  <a:lnTo>
                    <a:pt x="32" y="8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5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Freeform 207"/>
            <p:cNvSpPr>
              <a:spLocks/>
            </p:cNvSpPr>
            <p:nvPr/>
          </p:nvSpPr>
          <p:spPr bwMode="auto">
            <a:xfrm>
              <a:off x="4405" y="1092"/>
              <a:ext cx="807" cy="835"/>
            </a:xfrm>
            <a:custGeom>
              <a:avLst/>
              <a:gdLst>
                <a:gd name="T0" fmla="*/ 807 w 807"/>
                <a:gd name="T1" fmla="*/ 419 h 835"/>
                <a:gd name="T2" fmla="*/ 797 w 807"/>
                <a:gd name="T3" fmla="*/ 502 h 835"/>
                <a:gd name="T4" fmla="*/ 775 w 807"/>
                <a:gd name="T5" fmla="*/ 581 h 835"/>
                <a:gd name="T6" fmla="*/ 738 w 807"/>
                <a:gd name="T7" fmla="*/ 653 h 835"/>
                <a:gd name="T8" fmla="*/ 688 w 807"/>
                <a:gd name="T9" fmla="*/ 713 h 835"/>
                <a:gd name="T10" fmla="*/ 628 w 807"/>
                <a:gd name="T11" fmla="*/ 764 h 835"/>
                <a:gd name="T12" fmla="*/ 559 w 807"/>
                <a:gd name="T13" fmla="*/ 803 h 835"/>
                <a:gd name="T14" fmla="*/ 484 w 807"/>
                <a:gd name="T15" fmla="*/ 829 h 835"/>
                <a:gd name="T16" fmla="*/ 402 w 807"/>
                <a:gd name="T17" fmla="*/ 835 h 835"/>
                <a:gd name="T18" fmla="*/ 363 w 807"/>
                <a:gd name="T19" fmla="*/ 833 h 835"/>
                <a:gd name="T20" fmla="*/ 283 w 807"/>
                <a:gd name="T21" fmla="*/ 817 h 835"/>
                <a:gd name="T22" fmla="*/ 211 w 807"/>
                <a:gd name="T23" fmla="*/ 787 h 835"/>
                <a:gd name="T24" fmla="*/ 147 w 807"/>
                <a:gd name="T25" fmla="*/ 741 h 835"/>
                <a:gd name="T26" fmla="*/ 92 w 807"/>
                <a:gd name="T27" fmla="*/ 685 h 835"/>
                <a:gd name="T28" fmla="*/ 47 w 807"/>
                <a:gd name="T29" fmla="*/ 618 h 835"/>
                <a:gd name="T30" fmla="*/ 18 w 807"/>
                <a:gd name="T31" fmla="*/ 542 h 835"/>
                <a:gd name="T32" fmla="*/ 3 w 807"/>
                <a:gd name="T33" fmla="*/ 461 h 835"/>
                <a:gd name="T34" fmla="*/ 0 w 807"/>
                <a:gd name="T35" fmla="*/ 419 h 835"/>
                <a:gd name="T36" fmla="*/ 8 w 807"/>
                <a:gd name="T37" fmla="*/ 333 h 835"/>
                <a:gd name="T38" fmla="*/ 30 w 807"/>
                <a:gd name="T39" fmla="*/ 255 h 835"/>
                <a:gd name="T40" fmla="*/ 67 w 807"/>
                <a:gd name="T41" fmla="*/ 185 h 835"/>
                <a:gd name="T42" fmla="*/ 117 w 807"/>
                <a:gd name="T43" fmla="*/ 123 h 835"/>
                <a:gd name="T44" fmla="*/ 177 w 807"/>
                <a:gd name="T45" fmla="*/ 72 h 835"/>
                <a:gd name="T46" fmla="*/ 246 w 807"/>
                <a:gd name="T47" fmla="*/ 32 h 835"/>
                <a:gd name="T48" fmla="*/ 321 w 807"/>
                <a:gd name="T49" fmla="*/ 9 h 835"/>
                <a:gd name="T50" fmla="*/ 402 w 807"/>
                <a:gd name="T51" fmla="*/ 0 h 835"/>
                <a:gd name="T52" fmla="*/ 445 w 807"/>
                <a:gd name="T53" fmla="*/ 2 h 835"/>
                <a:gd name="T54" fmla="*/ 524 w 807"/>
                <a:gd name="T55" fmla="*/ 18 h 835"/>
                <a:gd name="T56" fmla="*/ 596 w 807"/>
                <a:gd name="T57" fmla="*/ 51 h 835"/>
                <a:gd name="T58" fmla="*/ 661 w 807"/>
                <a:gd name="T59" fmla="*/ 95 h 835"/>
                <a:gd name="T60" fmla="*/ 715 w 807"/>
                <a:gd name="T61" fmla="*/ 153 h 835"/>
                <a:gd name="T62" fmla="*/ 757 w 807"/>
                <a:gd name="T63" fmla="*/ 217 h 835"/>
                <a:gd name="T64" fmla="*/ 787 w 807"/>
                <a:gd name="T65" fmla="*/ 294 h 835"/>
                <a:gd name="T66" fmla="*/ 805 w 807"/>
                <a:gd name="T67" fmla="*/ 375 h 835"/>
                <a:gd name="T68" fmla="*/ 807 w 807"/>
                <a:gd name="T69" fmla="*/ 4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7" h="835">
                  <a:moveTo>
                    <a:pt x="807" y="419"/>
                  </a:moveTo>
                  <a:lnTo>
                    <a:pt x="807" y="419"/>
                  </a:lnTo>
                  <a:lnTo>
                    <a:pt x="805" y="461"/>
                  </a:lnTo>
                  <a:lnTo>
                    <a:pt x="797" y="502"/>
                  </a:lnTo>
                  <a:lnTo>
                    <a:pt x="787" y="542"/>
                  </a:lnTo>
                  <a:lnTo>
                    <a:pt x="775" y="581"/>
                  </a:lnTo>
                  <a:lnTo>
                    <a:pt x="757" y="618"/>
                  </a:lnTo>
                  <a:lnTo>
                    <a:pt x="738" y="653"/>
                  </a:lnTo>
                  <a:lnTo>
                    <a:pt x="715" y="685"/>
                  </a:lnTo>
                  <a:lnTo>
                    <a:pt x="688" y="713"/>
                  </a:lnTo>
                  <a:lnTo>
                    <a:pt x="661" y="741"/>
                  </a:lnTo>
                  <a:lnTo>
                    <a:pt x="628" y="764"/>
                  </a:lnTo>
                  <a:lnTo>
                    <a:pt x="596" y="787"/>
                  </a:lnTo>
                  <a:lnTo>
                    <a:pt x="559" y="803"/>
                  </a:lnTo>
                  <a:lnTo>
                    <a:pt x="524" y="817"/>
                  </a:lnTo>
                  <a:lnTo>
                    <a:pt x="484" y="829"/>
                  </a:lnTo>
                  <a:lnTo>
                    <a:pt x="445" y="833"/>
                  </a:lnTo>
                  <a:lnTo>
                    <a:pt x="402" y="835"/>
                  </a:lnTo>
                  <a:lnTo>
                    <a:pt x="402" y="835"/>
                  </a:lnTo>
                  <a:lnTo>
                    <a:pt x="363" y="833"/>
                  </a:lnTo>
                  <a:lnTo>
                    <a:pt x="321" y="829"/>
                  </a:lnTo>
                  <a:lnTo>
                    <a:pt x="283" y="817"/>
                  </a:lnTo>
                  <a:lnTo>
                    <a:pt x="246" y="803"/>
                  </a:lnTo>
                  <a:lnTo>
                    <a:pt x="211" y="787"/>
                  </a:lnTo>
                  <a:lnTo>
                    <a:pt x="177" y="764"/>
                  </a:lnTo>
                  <a:lnTo>
                    <a:pt x="147" y="741"/>
                  </a:lnTo>
                  <a:lnTo>
                    <a:pt x="117" y="713"/>
                  </a:lnTo>
                  <a:lnTo>
                    <a:pt x="92" y="685"/>
                  </a:lnTo>
                  <a:lnTo>
                    <a:pt x="67" y="653"/>
                  </a:lnTo>
                  <a:lnTo>
                    <a:pt x="47" y="618"/>
                  </a:lnTo>
                  <a:lnTo>
                    <a:pt x="30" y="581"/>
                  </a:lnTo>
                  <a:lnTo>
                    <a:pt x="18" y="542"/>
                  </a:lnTo>
                  <a:lnTo>
                    <a:pt x="8" y="502"/>
                  </a:lnTo>
                  <a:lnTo>
                    <a:pt x="3" y="461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3" y="375"/>
                  </a:lnTo>
                  <a:lnTo>
                    <a:pt x="8" y="333"/>
                  </a:lnTo>
                  <a:lnTo>
                    <a:pt x="18" y="294"/>
                  </a:lnTo>
                  <a:lnTo>
                    <a:pt x="30" y="255"/>
                  </a:lnTo>
                  <a:lnTo>
                    <a:pt x="47" y="217"/>
                  </a:lnTo>
                  <a:lnTo>
                    <a:pt x="67" y="185"/>
                  </a:lnTo>
                  <a:lnTo>
                    <a:pt x="92" y="153"/>
                  </a:lnTo>
                  <a:lnTo>
                    <a:pt x="117" y="123"/>
                  </a:lnTo>
                  <a:lnTo>
                    <a:pt x="147" y="95"/>
                  </a:lnTo>
                  <a:lnTo>
                    <a:pt x="177" y="72"/>
                  </a:lnTo>
                  <a:lnTo>
                    <a:pt x="211" y="51"/>
                  </a:lnTo>
                  <a:lnTo>
                    <a:pt x="246" y="32"/>
                  </a:lnTo>
                  <a:lnTo>
                    <a:pt x="283" y="18"/>
                  </a:lnTo>
                  <a:lnTo>
                    <a:pt x="321" y="9"/>
                  </a:lnTo>
                  <a:lnTo>
                    <a:pt x="363" y="2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45" y="2"/>
                  </a:lnTo>
                  <a:lnTo>
                    <a:pt x="484" y="9"/>
                  </a:lnTo>
                  <a:lnTo>
                    <a:pt x="524" y="18"/>
                  </a:lnTo>
                  <a:lnTo>
                    <a:pt x="559" y="32"/>
                  </a:lnTo>
                  <a:lnTo>
                    <a:pt x="596" y="51"/>
                  </a:lnTo>
                  <a:lnTo>
                    <a:pt x="628" y="72"/>
                  </a:lnTo>
                  <a:lnTo>
                    <a:pt x="661" y="95"/>
                  </a:lnTo>
                  <a:lnTo>
                    <a:pt x="688" y="123"/>
                  </a:lnTo>
                  <a:lnTo>
                    <a:pt x="715" y="153"/>
                  </a:lnTo>
                  <a:lnTo>
                    <a:pt x="738" y="185"/>
                  </a:lnTo>
                  <a:lnTo>
                    <a:pt x="757" y="217"/>
                  </a:lnTo>
                  <a:lnTo>
                    <a:pt x="775" y="255"/>
                  </a:lnTo>
                  <a:lnTo>
                    <a:pt x="787" y="294"/>
                  </a:lnTo>
                  <a:lnTo>
                    <a:pt x="797" y="333"/>
                  </a:lnTo>
                  <a:lnTo>
                    <a:pt x="805" y="375"/>
                  </a:lnTo>
                  <a:lnTo>
                    <a:pt x="807" y="419"/>
                  </a:lnTo>
                  <a:lnTo>
                    <a:pt x="807" y="419"/>
                  </a:lnTo>
                  <a:close/>
                </a:path>
              </a:pathLst>
            </a:custGeom>
            <a:solidFill>
              <a:srgbClr val="AF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208"/>
            <p:cNvSpPr>
              <a:spLocks/>
            </p:cNvSpPr>
            <p:nvPr/>
          </p:nvSpPr>
          <p:spPr bwMode="auto">
            <a:xfrm>
              <a:off x="4380" y="1092"/>
              <a:ext cx="807" cy="835"/>
            </a:xfrm>
            <a:custGeom>
              <a:avLst/>
              <a:gdLst>
                <a:gd name="T0" fmla="*/ 807 w 807"/>
                <a:gd name="T1" fmla="*/ 419 h 835"/>
                <a:gd name="T2" fmla="*/ 800 w 807"/>
                <a:gd name="T3" fmla="*/ 502 h 835"/>
                <a:gd name="T4" fmla="*/ 778 w 807"/>
                <a:gd name="T5" fmla="*/ 581 h 835"/>
                <a:gd name="T6" fmla="*/ 740 w 807"/>
                <a:gd name="T7" fmla="*/ 653 h 835"/>
                <a:gd name="T8" fmla="*/ 691 w 807"/>
                <a:gd name="T9" fmla="*/ 713 h 835"/>
                <a:gd name="T10" fmla="*/ 631 w 807"/>
                <a:gd name="T11" fmla="*/ 764 h 835"/>
                <a:gd name="T12" fmla="*/ 562 w 807"/>
                <a:gd name="T13" fmla="*/ 803 h 835"/>
                <a:gd name="T14" fmla="*/ 487 w 807"/>
                <a:gd name="T15" fmla="*/ 829 h 835"/>
                <a:gd name="T16" fmla="*/ 405 w 807"/>
                <a:gd name="T17" fmla="*/ 835 h 835"/>
                <a:gd name="T18" fmla="*/ 363 w 807"/>
                <a:gd name="T19" fmla="*/ 833 h 835"/>
                <a:gd name="T20" fmla="*/ 286 w 807"/>
                <a:gd name="T21" fmla="*/ 817 h 835"/>
                <a:gd name="T22" fmla="*/ 211 w 807"/>
                <a:gd name="T23" fmla="*/ 787 h 835"/>
                <a:gd name="T24" fmla="*/ 147 w 807"/>
                <a:gd name="T25" fmla="*/ 741 h 835"/>
                <a:gd name="T26" fmla="*/ 92 w 807"/>
                <a:gd name="T27" fmla="*/ 685 h 835"/>
                <a:gd name="T28" fmla="*/ 50 w 807"/>
                <a:gd name="T29" fmla="*/ 618 h 835"/>
                <a:gd name="T30" fmla="*/ 20 w 807"/>
                <a:gd name="T31" fmla="*/ 542 h 835"/>
                <a:gd name="T32" fmla="*/ 3 w 807"/>
                <a:gd name="T33" fmla="*/ 461 h 835"/>
                <a:gd name="T34" fmla="*/ 0 w 807"/>
                <a:gd name="T35" fmla="*/ 419 h 835"/>
                <a:gd name="T36" fmla="*/ 10 w 807"/>
                <a:gd name="T37" fmla="*/ 333 h 835"/>
                <a:gd name="T38" fmla="*/ 33 w 807"/>
                <a:gd name="T39" fmla="*/ 255 h 835"/>
                <a:gd name="T40" fmla="*/ 70 w 807"/>
                <a:gd name="T41" fmla="*/ 185 h 835"/>
                <a:gd name="T42" fmla="*/ 120 w 807"/>
                <a:gd name="T43" fmla="*/ 123 h 835"/>
                <a:gd name="T44" fmla="*/ 179 w 807"/>
                <a:gd name="T45" fmla="*/ 72 h 835"/>
                <a:gd name="T46" fmla="*/ 249 w 807"/>
                <a:gd name="T47" fmla="*/ 32 h 835"/>
                <a:gd name="T48" fmla="*/ 323 w 807"/>
                <a:gd name="T49" fmla="*/ 9 h 835"/>
                <a:gd name="T50" fmla="*/ 405 w 807"/>
                <a:gd name="T51" fmla="*/ 0 h 835"/>
                <a:gd name="T52" fmla="*/ 445 w 807"/>
                <a:gd name="T53" fmla="*/ 2 h 835"/>
                <a:gd name="T54" fmla="*/ 524 w 807"/>
                <a:gd name="T55" fmla="*/ 18 h 835"/>
                <a:gd name="T56" fmla="*/ 596 w 807"/>
                <a:gd name="T57" fmla="*/ 51 h 835"/>
                <a:gd name="T58" fmla="*/ 661 w 807"/>
                <a:gd name="T59" fmla="*/ 95 h 835"/>
                <a:gd name="T60" fmla="*/ 715 w 807"/>
                <a:gd name="T61" fmla="*/ 153 h 835"/>
                <a:gd name="T62" fmla="*/ 760 w 807"/>
                <a:gd name="T63" fmla="*/ 217 h 835"/>
                <a:gd name="T64" fmla="*/ 790 w 807"/>
                <a:gd name="T65" fmla="*/ 294 h 835"/>
                <a:gd name="T66" fmla="*/ 807 w 807"/>
                <a:gd name="T67" fmla="*/ 375 h 835"/>
                <a:gd name="T68" fmla="*/ 807 w 807"/>
                <a:gd name="T69" fmla="*/ 4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7" h="835">
                  <a:moveTo>
                    <a:pt x="807" y="419"/>
                  </a:moveTo>
                  <a:lnTo>
                    <a:pt x="807" y="419"/>
                  </a:lnTo>
                  <a:lnTo>
                    <a:pt x="807" y="461"/>
                  </a:lnTo>
                  <a:lnTo>
                    <a:pt x="800" y="502"/>
                  </a:lnTo>
                  <a:lnTo>
                    <a:pt x="790" y="542"/>
                  </a:lnTo>
                  <a:lnTo>
                    <a:pt x="778" y="581"/>
                  </a:lnTo>
                  <a:lnTo>
                    <a:pt x="760" y="618"/>
                  </a:lnTo>
                  <a:lnTo>
                    <a:pt x="740" y="653"/>
                  </a:lnTo>
                  <a:lnTo>
                    <a:pt x="715" y="685"/>
                  </a:lnTo>
                  <a:lnTo>
                    <a:pt x="691" y="713"/>
                  </a:lnTo>
                  <a:lnTo>
                    <a:pt x="661" y="741"/>
                  </a:lnTo>
                  <a:lnTo>
                    <a:pt x="631" y="764"/>
                  </a:lnTo>
                  <a:lnTo>
                    <a:pt x="596" y="787"/>
                  </a:lnTo>
                  <a:lnTo>
                    <a:pt x="562" y="803"/>
                  </a:lnTo>
                  <a:lnTo>
                    <a:pt x="524" y="817"/>
                  </a:lnTo>
                  <a:lnTo>
                    <a:pt x="487" y="829"/>
                  </a:lnTo>
                  <a:lnTo>
                    <a:pt x="445" y="833"/>
                  </a:lnTo>
                  <a:lnTo>
                    <a:pt x="405" y="835"/>
                  </a:lnTo>
                  <a:lnTo>
                    <a:pt x="405" y="835"/>
                  </a:lnTo>
                  <a:lnTo>
                    <a:pt x="363" y="833"/>
                  </a:lnTo>
                  <a:lnTo>
                    <a:pt x="323" y="829"/>
                  </a:lnTo>
                  <a:lnTo>
                    <a:pt x="286" y="817"/>
                  </a:lnTo>
                  <a:lnTo>
                    <a:pt x="249" y="803"/>
                  </a:lnTo>
                  <a:lnTo>
                    <a:pt x="211" y="787"/>
                  </a:lnTo>
                  <a:lnTo>
                    <a:pt x="179" y="764"/>
                  </a:lnTo>
                  <a:lnTo>
                    <a:pt x="147" y="741"/>
                  </a:lnTo>
                  <a:lnTo>
                    <a:pt x="120" y="713"/>
                  </a:lnTo>
                  <a:lnTo>
                    <a:pt x="92" y="685"/>
                  </a:lnTo>
                  <a:lnTo>
                    <a:pt x="70" y="653"/>
                  </a:lnTo>
                  <a:lnTo>
                    <a:pt x="50" y="618"/>
                  </a:lnTo>
                  <a:lnTo>
                    <a:pt x="33" y="581"/>
                  </a:lnTo>
                  <a:lnTo>
                    <a:pt x="20" y="542"/>
                  </a:lnTo>
                  <a:lnTo>
                    <a:pt x="10" y="502"/>
                  </a:lnTo>
                  <a:lnTo>
                    <a:pt x="3" y="461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3" y="375"/>
                  </a:lnTo>
                  <a:lnTo>
                    <a:pt x="10" y="333"/>
                  </a:lnTo>
                  <a:lnTo>
                    <a:pt x="20" y="294"/>
                  </a:lnTo>
                  <a:lnTo>
                    <a:pt x="33" y="255"/>
                  </a:lnTo>
                  <a:lnTo>
                    <a:pt x="50" y="217"/>
                  </a:lnTo>
                  <a:lnTo>
                    <a:pt x="70" y="185"/>
                  </a:lnTo>
                  <a:lnTo>
                    <a:pt x="92" y="153"/>
                  </a:lnTo>
                  <a:lnTo>
                    <a:pt x="120" y="123"/>
                  </a:lnTo>
                  <a:lnTo>
                    <a:pt x="147" y="95"/>
                  </a:lnTo>
                  <a:lnTo>
                    <a:pt x="179" y="72"/>
                  </a:lnTo>
                  <a:lnTo>
                    <a:pt x="211" y="51"/>
                  </a:lnTo>
                  <a:lnTo>
                    <a:pt x="249" y="32"/>
                  </a:lnTo>
                  <a:lnTo>
                    <a:pt x="286" y="18"/>
                  </a:lnTo>
                  <a:lnTo>
                    <a:pt x="323" y="9"/>
                  </a:lnTo>
                  <a:lnTo>
                    <a:pt x="363" y="2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45" y="2"/>
                  </a:lnTo>
                  <a:lnTo>
                    <a:pt x="487" y="9"/>
                  </a:lnTo>
                  <a:lnTo>
                    <a:pt x="524" y="18"/>
                  </a:lnTo>
                  <a:lnTo>
                    <a:pt x="562" y="32"/>
                  </a:lnTo>
                  <a:lnTo>
                    <a:pt x="596" y="51"/>
                  </a:lnTo>
                  <a:lnTo>
                    <a:pt x="631" y="72"/>
                  </a:lnTo>
                  <a:lnTo>
                    <a:pt x="661" y="95"/>
                  </a:lnTo>
                  <a:lnTo>
                    <a:pt x="691" y="123"/>
                  </a:lnTo>
                  <a:lnTo>
                    <a:pt x="715" y="153"/>
                  </a:lnTo>
                  <a:lnTo>
                    <a:pt x="740" y="185"/>
                  </a:lnTo>
                  <a:lnTo>
                    <a:pt x="760" y="217"/>
                  </a:lnTo>
                  <a:lnTo>
                    <a:pt x="778" y="255"/>
                  </a:lnTo>
                  <a:lnTo>
                    <a:pt x="790" y="294"/>
                  </a:lnTo>
                  <a:lnTo>
                    <a:pt x="800" y="333"/>
                  </a:lnTo>
                  <a:lnTo>
                    <a:pt x="807" y="375"/>
                  </a:lnTo>
                  <a:lnTo>
                    <a:pt x="807" y="419"/>
                  </a:lnTo>
                  <a:lnTo>
                    <a:pt x="807" y="41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209"/>
            <p:cNvSpPr>
              <a:spLocks/>
            </p:cNvSpPr>
            <p:nvPr/>
          </p:nvSpPr>
          <p:spPr bwMode="auto">
            <a:xfrm>
              <a:off x="4388" y="1092"/>
              <a:ext cx="807" cy="835"/>
            </a:xfrm>
            <a:custGeom>
              <a:avLst/>
              <a:gdLst>
                <a:gd name="T0" fmla="*/ 807 w 807"/>
                <a:gd name="T1" fmla="*/ 419 h 835"/>
                <a:gd name="T2" fmla="*/ 797 w 807"/>
                <a:gd name="T3" fmla="*/ 502 h 835"/>
                <a:gd name="T4" fmla="*/ 774 w 807"/>
                <a:gd name="T5" fmla="*/ 581 h 835"/>
                <a:gd name="T6" fmla="*/ 737 w 807"/>
                <a:gd name="T7" fmla="*/ 653 h 835"/>
                <a:gd name="T8" fmla="*/ 688 w 807"/>
                <a:gd name="T9" fmla="*/ 713 h 835"/>
                <a:gd name="T10" fmla="*/ 628 w 807"/>
                <a:gd name="T11" fmla="*/ 764 h 835"/>
                <a:gd name="T12" fmla="*/ 558 w 807"/>
                <a:gd name="T13" fmla="*/ 803 h 835"/>
                <a:gd name="T14" fmla="*/ 484 w 807"/>
                <a:gd name="T15" fmla="*/ 829 h 835"/>
                <a:gd name="T16" fmla="*/ 402 w 807"/>
                <a:gd name="T17" fmla="*/ 835 h 835"/>
                <a:gd name="T18" fmla="*/ 362 w 807"/>
                <a:gd name="T19" fmla="*/ 833 h 835"/>
                <a:gd name="T20" fmla="*/ 283 w 807"/>
                <a:gd name="T21" fmla="*/ 817 h 835"/>
                <a:gd name="T22" fmla="*/ 211 w 807"/>
                <a:gd name="T23" fmla="*/ 787 h 835"/>
                <a:gd name="T24" fmla="*/ 146 w 807"/>
                <a:gd name="T25" fmla="*/ 741 h 835"/>
                <a:gd name="T26" fmla="*/ 92 w 807"/>
                <a:gd name="T27" fmla="*/ 685 h 835"/>
                <a:gd name="T28" fmla="*/ 47 w 807"/>
                <a:gd name="T29" fmla="*/ 618 h 835"/>
                <a:gd name="T30" fmla="*/ 17 w 807"/>
                <a:gd name="T31" fmla="*/ 542 h 835"/>
                <a:gd name="T32" fmla="*/ 2 w 807"/>
                <a:gd name="T33" fmla="*/ 461 h 835"/>
                <a:gd name="T34" fmla="*/ 0 w 807"/>
                <a:gd name="T35" fmla="*/ 419 h 835"/>
                <a:gd name="T36" fmla="*/ 7 w 807"/>
                <a:gd name="T37" fmla="*/ 333 h 835"/>
                <a:gd name="T38" fmla="*/ 30 w 807"/>
                <a:gd name="T39" fmla="*/ 255 h 835"/>
                <a:gd name="T40" fmla="*/ 67 w 807"/>
                <a:gd name="T41" fmla="*/ 185 h 835"/>
                <a:gd name="T42" fmla="*/ 117 w 807"/>
                <a:gd name="T43" fmla="*/ 123 h 835"/>
                <a:gd name="T44" fmla="*/ 176 w 807"/>
                <a:gd name="T45" fmla="*/ 72 h 835"/>
                <a:gd name="T46" fmla="*/ 246 w 807"/>
                <a:gd name="T47" fmla="*/ 32 h 835"/>
                <a:gd name="T48" fmla="*/ 320 w 807"/>
                <a:gd name="T49" fmla="*/ 9 h 835"/>
                <a:gd name="T50" fmla="*/ 402 w 807"/>
                <a:gd name="T51" fmla="*/ 0 h 835"/>
                <a:gd name="T52" fmla="*/ 444 w 807"/>
                <a:gd name="T53" fmla="*/ 2 h 835"/>
                <a:gd name="T54" fmla="*/ 524 w 807"/>
                <a:gd name="T55" fmla="*/ 18 h 835"/>
                <a:gd name="T56" fmla="*/ 596 w 807"/>
                <a:gd name="T57" fmla="*/ 51 h 835"/>
                <a:gd name="T58" fmla="*/ 660 w 807"/>
                <a:gd name="T59" fmla="*/ 95 h 835"/>
                <a:gd name="T60" fmla="*/ 715 w 807"/>
                <a:gd name="T61" fmla="*/ 153 h 835"/>
                <a:gd name="T62" fmla="*/ 757 w 807"/>
                <a:gd name="T63" fmla="*/ 217 h 835"/>
                <a:gd name="T64" fmla="*/ 787 w 807"/>
                <a:gd name="T65" fmla="*/ 294 h 835"/>
                <a:gd name="T66" fmla="*/ 804 w 807"/>
                <a:gd name="T67" fmla="*/ 375 h 835"/>
                <a:gd name="T68" fmla="*/ 807 w 807"/>
                <a:gd name="T69" fmla="*/ 4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7" h="835">
                  <a:moveTo>
                    <a:pt x="807" y="419"/>
                  </a:moveTo>
                  <a:lnTo>
                    <a:pt x="807" y="419"/>
                  </a:lnTo>
                  <a:lnTo>
                    <a:pt x="804" y="461"/>
                  </a:lnTo>
                  <a:lnTo>
                    <a:pt x="797" y="502"/>
                  </a:lnTo>
                  <a:lnTo>
                    <a:pt x="787" y="542"/>
                  </a:lnTo>
                  <a:lnTo>
                    <a:pt x="774" y="581"/>
                  </a:lnTo>
                  <a:lnTo>
                    <a:pt x="757" y="618"/>
                  </a:lnTo>
                  <a:lnTo>
                    <a:pt x="737" y="653"/>
                  </a:lnTo>
                  <a:lnTo>
                    <a:pt x="715" y="685"/>
                  </a:lnTo>
                  <a:lnTo>
                    <a:pt x="688" y="713"/>
                  </a:lnTo>
                  <a:lnTo>
                    <a:pt x="660" y="741"/>
                  </a:lnTo>
                  <a:lnTo>
                    <a:pt x="628" y="764"/>
                  </a:lnTo>
                  <a:lnTo>
                    <a:pt x="596" y="787"/>
                  </a:lnTo>
                  <a:lnTo>
                    <a:pt x="558" y="803"/>
                  </a:lnTo>
                  <a:lnTo>
                    <a:pt x="524" y="817"/>
                  </a:lnTo>
                  <a:lnTo>
                    <a:pt x="484" y="829"/>
                  </a:lnTo>
                  <a:lnTo>
                    <a:pt x="444" y="833"/>
                  </a:lnTo>
                  <a:lnTo>
                    <a:pt x="402" y="835"/>
                  </a:lnTo>
                  <a:lnTo>
                    <a:pt x="402" y="835"/>
                  </a:lnTo>
                  <a:lnTo>
                    <a:pt x="362" y="833"/>
                  </a:lnTo>
                  <a:lnTo>
                    <a:pt x="320" y="829"/>
                  </a:lnTo>
                  <a:lnTo>
                    <a:pt x="283" y="817"/>
                  </a:lnTo>
                  <a:lnTo>
                    <a:pt x="246" y="803"/>
                  </a:lnTo>
                  <a:lnTo>
                    <a:pt x="211" y="787"/>
                  </a:lnTo>
                  <a:lnTo>
                    <a:pt x="176" y="764"/>
                  </a:lnTo>
                  <a:lnTo>
                    <a:pt x="146" y="741"/>
                  </a:lnTo>
                  <a:lnTo>
                    <a:pt x="117" y="713"/>
                  </a:lnTo>
                  <a:lnTo>
                    <a:pt x="92" y="685"/>
                  </a:lnTo>
                  <a:lnTo>
                    <a:pt x="67" y="653"/>
                  </a:lnTo>
                  <a:lnTo>
                    <a:pt x="47" y="618"/>
                  </a:lnTo>
                  <a:lnTo>
                    <a:pt x="30" y="581"/>
                  </a:lnTo>
                  <a:lnTo>
                    <a:pt x="17" y="542"/>
                  </a:lnTo>
                  <a:lnTo>
                    <a:pt x="7" y="502"/>
                  </a:lnTo>
                  <a:lnTo>
                    <a:pt x="2" y="461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2" y="375"/>
                  </a:lnTo>
                  <a:lnTo>
                    <a:pt x="7" y="333"/>
                  </a:lnTo>
                  <a:lnTo>
                    <a:pt x="17" y="294"/>
                  </a:lnTo>
                  <a:lnTo>
                    <a:pt x="30" y="255"/>
                  </a:lnTo>
                  <a:lnTo>
                    <a:pt x="47" y="217"/>
                  </a:lnTo>
                  <a:lnTo>
                    <a:pt x="67" y="185"/>
                  </a:lnTo>
                  <a:lnTo>
                    <a:pt x="92" y="153"/>
                  </a:lnTo>
                  <a:lnTo>
                    <a:pt x="117" y="123"/>
                  </a:lnTo>
                  <a:lnTo>
                    <a:pt x="146" y="95"/>
                  </a:lnTo>
                  <a:lnTo>
                    <a:pt x="176" y="72"/>
                  </a:lnTo>
                  <a:lnTo>
                    <a:pt x="211" y="51"/>
                  </a:lnTo>
                  <a:lnTo>
                    <a:pt x="246" y="32"/>
                  </a:lnTo>
                  <a:lnTo>
                    <a:pt x="283" y="18"/>
                  </a:lnTo>
                  <a:lnTo>
                    <a:pt x="320" y="9"/>
                  </a:lnTo>
                  <a:lnTo>
                    <a:pt x="362" y="2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44" y="2"/>
                  </a:lnTo>
                  <a:lnTo>
                    <a:pt x="484" y="9"/>
                  </a:lnTo>
                  <a:lnTo>
                    <a:pt x="524" y="18"/>
                  </a:lnTo>
                  <a:lnTo>
                    <a:pt x="558" y="32"/>
                  </a:lnTo>
                  <a:lnTo>
                    <a:pt x="596" y="51"/>
                  </a:lnTo>
                  <a:lnTo>
                    <a:pt x="628" y="72"/>
                  </a:lnTo>
                  <a:lnTo>
                    <a:pt x="660" y="95"/>
                  </a:lnTo>
                  <a:lnTo>
                    <a:pt x="688" y="123"/>
                  </a:lnTo>
                  <a:lnTo>
                    <a:pt x="715" y="153"/>
                  </a:lnTo>
                  <a:lnTo>
                    <a:pt x="737" y="185"/>
                  </a:lnTo>
                  <a:lnTo>
                    <a:pt x="757" y="217"/>
                  </a:lnTo>
                  <a:lnTo>
                    <a:pt x="774" y="255"/>
                  </a:lnTo>
                  <a:lnTo>
                    <a:pt x="787" y="294"/>
                  </a:lnTo>
                  <a:lnTo>
                    <a:pt x="797" y="333"/>
                  </a:lnTo>
                  <a:lnTo>
                    <a:pt x="804" y="375"/>
                  </a:lnTo>
                  <a:lnTo>
                    <a:pt x="807" y="419"/>
                  </a:lnTo>
                  <a:lnTo>
                    <a:pt x="807" y="4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210"/>
            <p:cNvSpPr>
              <a:spLocks/>
            </p:cNvSpPr>
            <p:nvPr/>
          </p:nvSpPr>
          <p:spPr bwMode="auto">
            <a:xfrm>
              <a:off x="4544" y="1263"/>
              <a:ext cx="474" cy="493"/>
            </a:xfrm>
            <a:custGeom>
              <a:avLst/>
              <a:gdLst>
                <a:gd name="T0" fmla="*/ 474 w 474"/>
                <a:gd name="T1" fmla="*/ 248 h 493"/>
                <a:gd name="T2" fmla="*/ 470 w 474"/>
                <a:gd name="T3" fmla="*/ 296 h 493"/>
                <a:gd name="T4" fmla="*/ 457 w 474"/>
                <a:gd name="T5" fmla="*/ 343 h 493"/>
                <a:gd name="T6" fmla="*/ 435 w 474"/>
                <a:gd name="T7" fmla="*/ 384 h 493"/>
                <a:gd name="T8" fmla="*/ 405 w 474"/>
                <a:gd name="T9" fmla="*/ 421 h 493"/>
                <a:gd name="T10" fmla="*/ 370 w 474"/>
                <a:gd name="T11" fmla="*/ 452 h 493"/>
                <a:gd name="T12" fmla="*/ 330 w 474"/>
                <a:gd name="T13" fmla="*/ 472 h 493"/>
                <a:gd name="T14" fmla="*/ 286 w 474"/>
                <a:gd name="T15" fmla="*/ 489 h 493"/>
                <a:gd name="T16" fmla="*/ 239 w 474"/>
                <a:gd name="T17" fmla="*/ 493 h 493"/>
                <a:gd name="T18" fmla="*/ 214 w 474"/>
                <a:gd name="T19" fmla="*/ 491 h 493"/>
                <a:gd name="T20" fmla="*/ 167 w 474"/>
                <a:gd name="T21" fmla="*/ 482 h 493"/>
                <a:gd name="T22" fmla="*/ 124 w 474"/>
                <a:gd name="T23" fmla="*/ 463 h 493"/>
                <a:gd name="T24" fmla="*/ 87 w 474"/>
                <a:gd name="T25" fmla="*/ 438 h 493"/>
                <a:gd name="T26" fmla="*/ 55 w 474"/>
                <a:gd name="T27" fmla="*/ 403 h 493"/>
                <a:gd name="T28" fmla="*/ 30 w 474"/>
                <a:gd name="T29" fmla="*/ 364 h 493"/>
                <a:gd name="T30" fmla="*/ 10 w 474"/>
                <a:gd name="T31" fmla="*/ 320 h 493"/>
                <a:gd name="T32" fmla="*/ 3 w 474"/>
                <a:gd name="T33" fmla="*/ 271 h 493"/>
                <a:gd name="T34" fmla="*/ 0 w 474"/>
                <a:gd name="T35" fmla="*/ 248 h 493"/>
                <a:gd name="T36" fmla="*/ 5 w 474"/>
                <a:gd name="T37" fmla="*/ 197 h 493"/>
                <a:gd name="T38" fmla="*/ 20 w 474"/>
                <a:gd name="T39" fmla="*/ 151 h 493"/>
                <a:gd name="T40" fmla="*/ 40 w 474"/>
                <a:gd name="T41" fmla="*/ 109 h 493"/>
                <a:gd name="T42" fmla="*/ 70 w 474"/>
                <a:gd name="T43" fmla="*/ 74 h 493"/>
                <a:gd name="T44" fmla="*/ 105 w 474"/>
                <a:gd name="T45" fmla="*/ 44 h 493"/>
                <a:gd name="T46" fmla="*/ 144 w 474"/>
                <a:gd name="T47" fmla="*/ 21 h 493"/>
                <a:gd name="T48" fmla="*/ 189 w 474"/>
                <a:gd name="T49" fmla="*/ 7 h 493"/>
                <a:gd name="T50" fmla="*/ 239 w 474"/>
                <a:gd name="T51" fmla="*/ 0 h 493"/>
                <a:gd name="T52" fmla="*/ 261 w 474"/>
                <a:gd name="T53" fmla="*/ 3 h 493"/>
                <a:gd name="T54" fmla="*/ 308 w 474"/>
                <a:gd name="T55" fmla="*/ 12 h 493"/>
                <a:gd name="T56" fmla="*/ 350 w 474"/>
                <a:gd name="T57" fmla="*/ 30 h 493"/>
                <a:gd name="T58" fmla="*/ 388 w 474"/>
                <a:gd name="T59" fmla="*/ 58 h 493"/>
                <a:gd name="T60" fmla="*/ 420 w 474"/>
                <a:gd name="T61" fmla="*/ 90 h 493"/>
                <a:gd name="T62" fmla="*/ 447 w 474"/>
                <a:gd name="T63" fmla="*/ 130 h 493"/>
                <a:gd name="T64" fmla="*/ 465 w 474"/>
                <a:gd name="T65" fmla="*/ 174 h 493"/>
                <a:gd name="T66" fmla="*/ 474 w 474"/>
                <a:gd name="T67" fmla="*/ 222 h 493"/>
                <a:gd name="T68" fmla="*/ 474 w 474"/>
                <a:gd name="T69" fmla="*/ 248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4" h="493">
                  <a:moveTo>
                    <a:pt x="474" y="248"/>
                  </a:moveTo>
                  <a:lnTo>
                    <a:pt x="474" y="248"/>
                  </a:lnTo>
                  <a:lnTo>
                    <a:pt x="474" y="271"/>
                  </a:lnTo>
                  <a:lnTo>
                    <a:pt x="470" y="296"/>
                  </a:lnTo>
                  <a:lnTo>
                    <a:pt x="465" y="320"/>
                  </a:lnTo>
                  <a:lnTo>
                    <a:pt x="457" y="343"/>
                  </a:lnTo>
                  <a:lnTo>
                    <a:pt x="447" y="364"/>
                  </a:lnTo>
                  <a:lnTo>
                    <a:pt x="435" y="384"/>
                  </a:lnTo>
                  <a:lnTo>
                    <a:pt x="420" y="403"/>
                  </a:lnTo>
                  <a:lnTo>
                    <a:pt x="405" y="421"/>
                  </a:lnTo>
                  <a:lnTo>
                    <a:pt x="388" y="438"/>
                  </a:lnTo>
                  <a:lnTo>
                    <a:pt x="370" y="452"/>
                  </a:lnTo>
                  <a:lnTo>
                    <a:pt x="350" y="463"/>
                  </a:lnTo>
                  <a:lnTo>
                    <a:pt x="330" y="472"/>
                  </a:lnTo>
                  <a:lnTo>
                    <a:pt x="308" y="482"/>
                  </a:lnTo>
                  <a:lnTo>
                    <a:pt x="286" y="489"/>
                  </a:lnTo>
                  <a:lnTo>
                    <a:pt x="261" y="491"/>
                  </a:lnTo>
                  <a:lnTo>
                    <a:pt x="239" y="493"/>
                  </a:lnTo>
                  <a:lnTo>
                    <a:pt x="239" y="493"/>
                  </a:lnTo>
                  <a:lnTo>
                    <a:pt x="214" y="491"/>
                  </a:lnTo>
                  <a:lnTo>
                    <a:pt x="189" y="489"/>
                  </a:lnTo>
                  <a:lnTo>
                    <a:pt x="167" y="482"/>
                  </a:lnTo>
                  <a:lnTo>
                    <a:pt x="144" y="472"/>
                  </a:lnTo>
                  <a:lnTo>
                    <a:pt x="124" y="463"/>
                  </a:lnTo>
                  <a:lnTo>
                    <a:pt x="105" y="452"/>
                  </a:lnTo>
                  <a:lnTo>
                    <a:pt x="87" y="438"/>
                  </a:lnTo>
                  <a:lnTo>
                    <a:pt x="70" y="421"/>
                  </a:lnTo>
                  <a:lnTo>
                    <a:pt x="55" y="403"/>
                  </a:lnTo>
                  <a:lnTo>
                    <a:pt x="40" y="384"/>
                  </a:lnTo>
                  <a:lnTo>
                    <a:pt x="30" y="364"/>
                  </a:lnTo>
                  <a:lnTo>
                    <a:pt x="20" y="343"/>
                  </a:lnTo>
                  <a:lnTo>
                    <a:pt x="10" y="320"/>
                  </a:lnTo>
                  <a:lnTo>
                    <a:pt x="5" y="296"/>
                  </a:lnTo>
                  <a:lnTo>
                    <a:pt x="3" y="271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3" y="222"/>
                  </a:lnTo>
                  <a:lnTo>
                    <a:pt x="5" y="197"/>
                  </a:lnTo>
                  <a:lnTo>
                    <a:pt x="10" y="174"/>
                  </a:lnTo>
                  <a:lnTo>
                    <a:pt x="20" y="151"/>
                  </a:lnTo>
                  <a:lnTo>
                    <a:pt x="30" y="130"/>
                  </a:lnTo>
                  <a:lnTo>
                    <a:pt x="40" y="109"/>
                  </a:lnTo>
                  <a:lnTo>
                    <a:pt x="55" y="90"/>
                  </a:lnTo>
                  <a:lnTo>
                    <a:pt x="70" y="74"/>
                  </a:lnTo>
                  <a:lnTo>
                    <a:pt x="87" y="58"/>
                  </a:lnTo>
                  <a:lnTo>
                    <a:pt x="105" y="44"/>
                  </a:lnTo>
                  <a:lnTo>
                    <a:pt x="124" y="30"/>
                  </a:lnTo>
                  <a:lnTo>
                    <a:pt x="144" y="21"/>
                  </a:lnTo>
                  <a:lnTo>
                    <a:pt x="167" y="12"/>
                  </a:lnTo>
                  <a:lnTo>
                    <a:pt x="189" y="7"/>
                  </a:lnTo>
                  <a:lnTo>
                    <a:pt x="214" y="3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61" y="3"/>
                  </a:lnTo>
                  <a:lnTo>
                    <a:pt x="286" y="7"/>
                  </a:lnTo>
                  <a:lnTo>
                    <a:pt x="308" y="12"/>
                  </a:lnTo>
                  <a:lnTo>
                    <a:pt x="330" y="21"/>
                  </a:lnTo>
                  <a:lnTo>
                    <a:pt x="350" y="30"/>
                  </a:lnTo>
                  <a:lnTo>
                    <a:pt x="370" y="44"/>
                  </a:lnTo>
                  <a:lnTo>
                    <a:pt x="388" y="58"/>
                  </a:lnTo>
                  <a:lnTo>
                    <a:pt x="405" y="74"/>
                  </a:lnTo>
                  <a:lnTo>
                    <a:pt x="420" y="90"/>
                  </a:lnTo>
                  <a:lnTo>
                    <a:pt x="435" y="109"/>
                  </a:lnTo>
                  <a:lnTo>
                    <a:pt x="447" y="130"/>
                  </a:lnTo>
                  <a:lnTo>
                    <a:pt x="457" y="151"/>
                  </a:lnTo>
                  <a:lnTo>
                    <a:pt x="465" y="174"/>
                  </a:lnTo>
                  <a:lnTo>
                    <a:pt x="470" y="197"/>
                  </a:lnTo>
                  <a:lnTo>
                    <a:pt x="474" y="222"/>
                  </a:lnTo>
                  <a:lnTo>
                    <a:pt x="474" y="248"/>
                  </a:lnTo>
                  <a:lnTo>
                    <a:pt x="474" y="248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211"/>
            <p:cNvSpPr>
              <a:spLocks/>
            </p:cNvSpPr>
            <p:nvPr/>
          </p:nvSpPr>
          <p:spPr bwMode="auto">
            <a:xfrm>
              <a:off x="4554" y="1263"/>
              <a:ext cx="474" cy="493"/>
            </a:xfrm>
            <a:custGeom>
              <a:avLst/>
              <a:gdLst>
                <a:gd name="T0" fmla="*/ 474 w 474"/>
                <a:gd name="T1" fmla="*/ 248 h 493"/>
                <a:gd name="T2" fmla="*/ 469 w 474"/>
                <a:gd name="T3" fmla="*/ 296 h 493"/>
                <a:gd name="T4" fmla="*/ 455 w 474"/>
                <a:gd name="T5" fmla="*/ 343 h 493"/>
                <a:gd name="T6" fmla="*/ 432 w 474"/>
                <a:gd name="T7" fmla="*/ 384 h 493"/>
                <a:gd name="T8" fmla="*/ 405 w 474"/>
                <a:gd name="T9" fmla="*/ 421 h 493"/>
                <a:gd name="T10" fmla="*/ 370 w 474"/>
                <a:gd name="T11" fmla="*/ 452 h 493"/>
                <a:gd name="T12" fmla="*/ 328 w 474"/>
                <a:gd name="T13" fmla="*/ 472 h 493"/>
                <a:gd name="T14" fmla="*/ 283 w 474"/>
                <a:gd name="T15" fmla="*/ 489 h 493"/>
                <a:gd name="T16" fmla="*/ 236 w 474"/>
                <a:gd name="T17" fmla="*/ 493 h 493"/>
                <a:gd name="T18" fmla="*/ 211 w 474"/>
                <a:gd name="T19" fmla="*/ 491 h 493"/>
                <a:gd name="T20" fmla="*/ 167 w 474"/>
                <a:gd name="T21" fmla="*/ 482 h 493"/>
                <a:gd name="T22" fmla="*/ 124 w 474"/>
                <a:gd name="T23" fmla="*/ 463 h 493"/>
                <a:gd name="T24" fmla="*/ 85 w 474"/>
                <a:gd name="T25" fmla="*/ 438 h 493"/>
                <a:gd name="T26" fmla="*/ 55 w 474"/>
                <a:gd name="T27" fmla="*/ 403 h 493"/>
                <a:gd name="T28" fmla="*/ 28 w 474"/>
                <a:gd name="T29" fmla="*/ 364 h 493"/>
                <a:gd name="T30" fmla="*/ 10 w 474"/>
                <a:gd name="T31" fmla="*/ 320 h 493"/>
                <a:gd name="T32" fmla="*/ 0 w 474"/>
                <a:gd name="T33" fmla="*/ 271 h 493"/>
                <a:gd name="T34" fmla="*/ 0 w 474"/>
                <a:gd name="T35" fmla="*/ 248 h 493"/>
                <a:gd name="T36" fmla="*/ 5 w 474"/>
                <a:gd name="T37" fmla="*/ 197 h 493"/>
                <a:gd name="T38" fmla="*/ 18 w 474"/>
                <a:gd name="T39" fmla="*/ 151 h 493"/>
                <a:gd name="T40" fmla="*/ 40 w 474"/>
                <a:gd name="T41" fmla="*/ 109 h 493"/>
                <a:gd name="T42" fmla="*/ 70 w 474"/>
                <a:gd name="T43" fmla="*/ 74 h 493"/>
                <a:gd name="T44" fmla="*/ 104 w 474"/>
                <a:gd name="T45" fmla="*/ 44 h 493"/>
                <a:gd name="T46" fmla="*/ 144 w 474"/>
                <a:gd name="T47" fmla="*/ 21 h 493"/>
                <a:gd name="T48" fmla="*/ 189 w 474"/>
                <a:gd name="T49" fmla="*/ 7 h 493"/>
                <a:gd name="T50" fmla="*/ 236 w 474"/>
                <a:gd name="T51" fmla="*/ 0 h 493"/>
                <a:gd name="T52" fmla="*/ 261 w 474"/>
                <a:gd name="T53" fmla="*/ 3 h 493"/>
                <a:gd name="T54" fmla="*/ 308 w 474"/>
                <a:gd name="T55" fmla="*/ 12 h 493"/>
                <a:gd name="T56" fmla="*/ 350 w 474"/>
                <a:gd name="T57" fmla="*/ 30 h 493"/>
                <a:gd name="T58" fmla="*/ 388 w 474"/>
                <a:gd name="T59" fmla="*/ 58 h 493"/>
                <a:gd name="T60" fmla="*/ 420 w 474"/>
                <a:gd name="T61" fmla="*/ 90 h 493"/>
                <a:gd name="T62" fmla="*/ 445 w 474"/>
                <a:gd name="T63" fmla="*/ 130 h 493"/>
                <a:gd name="T64" fmla="*/ 462 w 474"/>
                <a:gd name="T65" fmla="*/ 174 h 493"/>
                <a:gd name="T66" fmla="*/ 472 w 474"/>
                <a:gd name="T67" fmla="*/ 222 h 493"/>
                <a:gd name="T68" fmla="*/ 474 w 474"/>
                <a:gd name="T69" fmla="*/ 248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4" h="493">
                  <a:moveTo>
                    <a:pt x="474" y="248"/>
                  </a:moveTo>
                  <a:lnTo>
                    <a:pt x="474" y="248"/>
                  </a:lnTo>
                  <a:lnTo>
                    <a:pt x="472" y="271"/>
                  </a:lnTo>
                  <a:lnTo>
                    <a:pt x="469" y="296"/>
                  </a:lnTo>
                  <a:lnTo>
                    <a:pt x="462" y="320"/>
                  </a:lnTo>
                  <a:lnTo>
                    <a:pt x="455" y="343"/>
                  </a:lnTo>
                  <a:lnTo>
                    <a:pt x="445" y="364"/>
                  </a:lnTo>
                  <a:lnTo>
                    <a:pt x="432" y="384"/>
                  </a:lnTo>
                  <a:lnTo>
                    <a:pt x="420" y="403"/>
                  </a:lnTo>
                  <a:lnTo>
                    <a:pt x="405" y="421"/>
                  </a:lnTo>
                  <a:lnTo>
                    <a:pt x="388" y="438"/>
                  </a:lnTo>
                  <a:lnTo>
                    <a:pt x="370" y="452"/>
                  </a:lnTo>
                  <a:lnTo>
                    <a:pt x="350" y="463"/>
                  </a:lnTo>
                  <a:lnTo>
                    <a:pt x="328" y="472"/>
                  </a:lnTo>
                  <a:lnTo>
                    <a:pt x="308" y="482"/>
                  </a:lnTo>
                  <a:lnTo>
                    <a:pt x="283" y="489"/>
                  </a:lnTo>
                  <a:lnTo>
                    <a:pt x="261" y="491"/>
                  </a:lnTo>
                  <a:lnTo>
                    <a:pt x="236" y="493"/>
                  </a:lnTo>
                  <a:lnTo>
                    <a:pt x="236" y="493"/>
                  </a:lnTo>
                  <a:lnTo>
                    <a:pt x="211" y="491"/>
                  </a:lnTo>
                  <a:lnTo>
                    <a:pt x="189" y="489"/>
                  </a:lnTo>
                  <a:lnTo>
                    <a:pt x="167" y="482"/>
                  </a:lnTo>
                  <a:lnTo>
                    <a:pt x="144" y="472"/>
                  </a:lnTo>
                  <a:lnTo>
                    <a:pt x="124" y="463"/>
                  </a:lnTo>
                  <a:lnTo>
                    <a:pt x="104" y="452"/>
                  </a:lnTo>
                  <a:lnTo>
                    <a:pt x="85" y="438"/>
                  </a:lnTo>
                  <a:lnTo>
                    <a:pt x="70" y="421"/>
                  </a:lnTo>
                  <a:lnTo>
                    <a:pt x="55" y="403"/>
                  </a:lnTo>
                  <a:lnTo>
                    <a:pt x="40" y="384"/>
                  </a:lnTo>
                  <a:lnTo>
                    <a:pt x="28" y="364"/>
                  </a:lnTo>
                  <a:lnTo>
                    <a:pt x="18" y="343"/>
                  </a:lnTo>
                  <a:lnTo>
                    <a:pt x="10" y="320"/>
                  </a:lnTo>
                  <a:lnTo>
                    <a:pt x="5" y="296"/>
                  </a:lnTo>
                  <a:lnTo>
                    <a:pt x="0" y="271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22"/>
                  </a:lnTo>
                  <a:lnTo>
                    <a:pt x="5" y="197"/>
                  </a:lnTo>
                  <a:lnTo>
                    <a:pt x="10" y="174"/>
                  </a:lnTo>
                  <a:lnTo>
                    <a:pt x="18" y="151"/>
                  </a:lnTo>
                  <a:lnTo>
                    <a:pt x="28" y="130"/>
                  </a:lnTo>
                  <a:lnTo>
                    <a:pt x="40" y="109"/>
                  </a:lnTo>
                  <a:lnTo>
                    <a:pt x="55" y="90"/>
                  </a:lnTo>
                  <a:lnTo>
                    <a:pt x="70" y="74"/>
                  </a:lnTo>
                  <a:lnTo>
                    <a:pt x="85" y="58"/>
                  </a:lnTo>
                  <a:lnTo>
                    <a:pt x="104" y="44"/>
                  </a:lnTo>
                  <a:lnTo>
                    <a:pt x="124" y="30"/>
                  </a:lnTo>
                  <a:lnTo>
                    <a:pt x="144" y="21"/>
                  </a:lnTo>
                  <a:lnTo>
                    <a:pt x="167" y="12"/>
                  </a:lnTo>
                  <a:lnTo>
                    <a:pt x="189" y="7"/>
                  </a:lnTo>
                  <a:lnTo>
                    <a:pt x="211" y="3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61" y="3"/>
                  </a:lnTo>
                  <a:lnTo>
                    <a:pt x="283" y="7"/>
                  </a:lnTo>
                  <a:lnTo>
                    <a:pt x="308" y="12"/>
                  </a:lnTo>
                  <a:lnTo>
                    <a:pt x="328" y="21"/>
                  </a:lnTo>
                  <a:lnTo>
                    <a:pt x="350" y="30"/>
                  </a:lnTo>
                  <a:lnTo>
                    <a:pt x="370" y="44"/>
                  </a:lnTo>
                  <a:lnTo>
                    <a:pt x="388" y="58"/>
                  </a:lnTo>
                  <a:lnTo>
                    <a:pt x="405" y="74"/>
                  </a:lnTo>
                  <a:lnTo>
                    <a:pt x="420" y="90"/>
                  </a:lnTo>
                  <a:lnTo>
                    <a:pt x="432" y="109"/>
                  </a:lnTo>
                  <a:lnTo>
                    <a:pt x="445" y="130"/>
                  </a:lnTo>
                  <a:lnTo>
                    <a:pt x="455" y="151"/>
                  </a:lnTo>
                  <a:lnTo>
                    <a:pt x="462" y="174"/>
                  </a:lnTo>
                  <a:lnTo>
                    <a:pt x="469" y="197"/>
                  </a:lnTo>
                  <a:lnTo>
                    <a:pt x="472" y="222"/>
                  </a:lnTo>
                  <a:lnTo>
                    <a:pt x="474" y="248"/>
                  </a:lnTo>
                  <a:lnTo>
                    <a:pt x="474" y="248"/>
                  </a:lnTo>
                  <a:close/>
                </a:path>
              </a:pathLst>
            </a:custGeom>
            <a:solidFill>
              <a:srgbClr val="DC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212"/>
            <p:cNvSpPr>
              <a:spLocks/>
            </p:cNvSpPr>
            <p:nvPr/>
          </p:nvSpPr>
          <p:spPr bwMode="auto">
            <a:xfrm>
              <a:off x="4403" y="1254"/>
              <a:ext cx="183" cy="444"/>
            </a:xfrm>
            <a:custGeom>
              <a:avLst/>
              <a:gdLst>
                <a:gd name="T0" fmla="*/ 89 w 183"/>
                <a:gd name="T1" fmla="*/ 0 h 444"/>
                <a:gd name="T2" fmla="*/ 183 w 183"/>
                <a:gd name="T3" fmla="*/ 95 h 444"/>
                <a:gd name="T4" fmla="*/ 183 w 183"/>
                <a:gd name="T5" fmla="*/ 95 h 444"/>
                <a:gd name="T6" fmla="*/ 179 w 183"/>
                <a:gd name="T7" fmla="*/ 102 h 444"/>
                <a:gd name="T8" fmla="*/ 169 w 183"/>
                <a:gd name="T9" fmla="*/ 118 h 444"/>
                <a:gd name="T10" fmla="*/ 154 w 183"/>
                <a:gd name="T11" fmla="*/ 146 h 444"/>
                <a:gd name="T12" fmla="*/ 141 w 183"/>
                <a:gd name="T13" fmla="*/ 183 h 444"/>
                <a:gd name="T14" fmla="*/ 136 w 183"/>
                <a:gd name="T15" fmla="*/ 204 h 444"/>
                <a:gd name="T16" fmla="*/ 131 w 183"/>
                <a:gd name="T17" fmla="*/ 224 h 444"/>
                <a:gd name="T18" fmla="*/ 129 w 183"/>
                <a:gd name="T19" fmla="*/ 250 h 444"/>
                <a:gd name="T20" fmla="*/ 129 w 183"/>
                <a:gd name="T21" fmla="*/ 273 h 444"/>
                <a:gd name="T22" fmla="*/ 134 w 183"/>
                <a:gd name="T23" fmla="*/ 301 h 444"/>
                <a:gd name="T24" fmla="*/ 141 w 183"/>
                <a:gd name="T25" fmla="*/ 326 h 444"/>
                <a:gd name="T26" fmla="*/ 151 w 183"/>
                <a:gd name="T27" fmla="*/ 354 h 444"/>
                <a:gd name="T28" fmla="*/ 166 w 183"/>
                <a:gd name="T29" fmla="*/ 382 h 444"/>
                <a:gd name="T30" fmla="*/ 42 w 183"/>
                <a:gd name="T31" fmla="*/ 444 h 444"/>
                <a:gd name="T32" fmla="*/ 42 w 183"/>
                <a:gd name="T33" fmla="*/ 444 h 444"/>
                <a:gd name="T34" fmla="*/ 37 w 183"/>
                <a:gd name="T35" fmla="*/ 433 h 444"/>
                <a:gd name="T36" fmla="*/ 25 w 183"/>
                <a:gd name="T37" fmla="*/ 405 h 444"/>
                <a:gd name="T38" fmla="*/ 12 w 183"/>
                <a:gd name="T39" fmla="*/ 363 h 444"/>
                <a:gd name="T40" fmla="*/ 7 w 183"/>
                <a:gd name="T41" fmla="*/ 336 h 444"/>
                <a:gd name="T42" fmla="*/ 2 w 183"/>
                <a:gd name="T43" fmla="*/ 305 h 444"/>
                <a:gd name="T44" fmla="*/ 0 w 183"/>
                <a:gd name="T45" fmla="*/ 273 h 444"/>
                <a:gd name="T46" fmla="*/ 0 w 183"/>
                <a:gd name="T47" fmla="*/ 238 h 444"/>
                <a:gd name="T48" fmla="*/ 2 w 183"/>
                <a:gd name="T49" fmla="*/ 204 h 444"/>
                <a:gd name="T50" fmla="*/ 10 w 183"/>
                <a:gd name="T51" fmla="*/ 164 h 444"/>
                <a:gd name="T52" fmla="*/ 22 w 183"/>
                <a:gd name="T53" fmla="*/ 125 h 444"/>
                <a:gd name="T54" fmla="*/ 37 w 183"/>
                <a:gd name="T55" fmla="*/ 83 h 444"/>
                <a:gd name="T56" fmla="*/ 59 w 183"/>
                <a:gd name="T57" fmla="*/ 44 h 444"/>
                <a:gd name="T58" fmla="*/ 89 w 183"/>
                <a:gd name="T59" fmla="*/ 0 h 444"/>
                <a:gd name="T60" fmla="*/ 89 w 183"/>
                <a:gd name="T6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" h="444">
                  <a:moveTo>
                    <a:pt x="89" y="0"/>
                  </a:moveTo>
                  <a:lnTo>
                    <a:pt x="183" y="95"/>
                  </a:lnTo>
                  <a:lnTo>
                    <a:pt x="183" y="95"/>
                  </a:lnTo>
                  <a:lnTo>
                    <a:pt x="179" y="102"/>
                  </a:lnTo>
                  <a:lnTo>
                    <a:pt x="169" y="118"/>
                  </a:lnTo>
                  <a:lnTo>
                    <a:pt x="154" y="146"/>
                  </a:lnTo>
                  <a:lnTo>
                    <a:pt x="141" y="183"/>
                  </a:lnTo>
                  <a:lnTo>
                    <a:pt x="136" y="204"/>
                  </a:lnTo>
                  <a:lnTo>
                    <a:pt x="131" y="224"/>
                  </a:lnTo>
                  <a:lnTo>
                    <a:pt x="129" y="250"/>
                  </a:lnTo>
                  <a:lnTo>
                    <a:pt x="129" y="273"/>
                  </a:lnTo>
                  <a:lnTo>
                    <a:pt x="134" y="301"/>
                  </a:lnTo>
                  <a:lnTo>
                    <a:pt x="141" y="326"/>
                  </a:lnTo>
                  <a:lnTo>
                    <a:pt x="151" y="354"/>
                  </a:lnTo>
                  <a:lnTo>
                    <a:pt x="166" y="382"/>
                  </a:lnTo>
                  <a:lnTo>
                    <a:pt x="42" y="444"/>
                  </a:lnTo>
                  <a:lnTo>
                    <a:pt x="42" y="444"/>
                  </a:lnTo>
                  <a:lnTo>
                    <a:pt x="37" y="433"/>
                  </a:lnTo>
                  <a:lnTo>
                    <a:pt x="25" y="405"/>
                  </a:lnTo>
                  <a:lnTo>
                    <a:pt x="12" y="363"/>
                  </a:lnTo>
                  <a:lnTo>
                    <a:pt x="7" y="336"/>
                  </a:lnTo>
                  <a:lnTo>
                    <a:pt x="2" y="305"/>
                  </a:lnTo>
                  <a:lnTo>
                    <a:pt x="0" y="273"/>
                  </a:lnTo>
                  <a:lnTo>
                    <a:pt x="0" y="238"/>
                  </a:lnTo>
                  <a:lnTo>
                    <a:pt x="2" y="204"/>
                  </a:lnTo>
                  <a:lnTo>
                    <a:pt x="10" y="164"/>
                  </a:lnTo>
                  <a:lnTo>
                    <a:pt x="22" y="125"/>
                  </a:lnTo>
                  <a:lnTo>
                    <a:pt x="37" y="83"/>
                  </a:lnTo>
                  <a:lnTo>
                    <a:pt x="59" y="44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D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13"/>
            <p:cNvSpPr>
              <a:spLocks/>
            </p:cNvSpPr>
            <p:nvPr/>
          </p:nvSpPr>
          <p:spPr bwMode="auto">
            <a:xfrm>
              <a:off x="4979" y="1224"/>
              <a:ext cx="206" cy="435"/>
            </a:xfrm>
            <a:custGeom>
              <a:avLst/>
              <a:gdLst>
                <a:gd name="T0" fmla="*/ 97 w 206"/>
                <a:gd name="T1" fmla="*/ 0 h 435"/>
                <a:gd name="T2" fmla="*/ 0 w 206"/>
                <a:gd name="T3" fmla="*/ 123 h 435"/>
                <a:gd name="T4" fmla="*/ 0 w 206"/>
                <a:gd name="T5" fmla="*/ 123 h 435"/>
                <a:gd name="T6" fmla="*/ 15 w 206"/>
                <a:gd name="T7" fmla="*/ 146 h 435"/>
                <a:gd name="T8" fmla="*/ 27 w 206"/>
                <a:gd name="T9" fmla="*/ 171 h 435"/>
                <a:gd name="T10" fmla="*/ 42 w 206"/>
                <a:gd name="T11" fmla="*/ 206 h 435"/>
                <a:gd name="T12" fmla="*/ 49 w 206"/>
                <a:gd name="T13" fmla="*/ 227 h 435"/>
                <a:gd name="T14" fmla="*/ 54 w 206"/>
                <a:gd name="T15" fmla="*/ 247 h 435"/>
                <a:gd name="T16" fmla="*/ 57 w 206"/>
                <a:gd name="T17" fmla="*/ 271 h 435"/>
                <a:gd name="T18" fmla="*/ 57 w 206"/>
                <a:gd name="T19" fmla="*/ 296 h 435"/>
                <a:gd name="T20" fmla="*/ 57 w 206"/>
                <a:gd name="T21" fmla="*/ 322 h 435"/>
                <a:gd name="T22" fmla="*/ 52 w 206"/>
                <a:gd name="T23" fmla="*/ 349 h 435"/>
                <a:gd name="T24" fmla="*/ 44 w 206"/>
                <a:gd name="T25" fmla="*/ 377 h 435"/>
                <a:gd name="T26" fmla="*/ 32 w 206"/>
                <a:gd name="T27" fmla="*/ 407 h 435"/>
                <a:gd name="T28" fmla="*/ 183 w 206"/>
                <a:gd name="T29" fmla="*/ 435 h 435"/>
                <a:gd name="T30" fmla="*/ 183 w 206"/>
                <a:gd name="T31" fmla="*/ 435 h 435"/>
                <a:gd name="T32" fmla="*/ 186 w 206"/>
                <a:gd name="T33" fmla="*/ 426 h 435"/>
                <a:gd name="T34" fmla="*/ 193 w 206"/>
                <a:gd name="T35" fmla="*/ 396 h 435"/>
                <a:gd name="T36" fmla="*/ 203 w 206"/>
                <a:gd name="T37" fmla="*/ 349 h 435"/>
                <a:gd name="T38" fmla="*/ 206 w 206"/>
                <a:gd name="T39" fmla="*/ 322 h 435"/>
                <a:gd name="T40" fmla="*/ 206 w 206"/>
                <a:gd name="T41" fmla="*/ 289 h 435"/>
                <a:gd name="T42" fmla="*/ 206 w 206"/>
                <a:gd name="T43" fmla="*/ 257 h 435"/>
                <a:gd name="T44" fmla="*/ 201 w 206"/>
                <a:gd name="T45" fmla="*/ 222 h 435"/>
                <a:gd name="T46" fmla="*/ 196 w 206"/>
                <a:gd name="T47" fmla="*/ 185 h 435"/>
                <a:gd name="T48" fmla="*/ 186 w 206"/>
                <a:gd name="T49" fmla="*/ 148 h 435"/>
                <a:gd name="T50" fmla="*/ 171 w 206"/>
                <a:gd name="T51" fmla="*/ 111 h 435"/>
                <a:gd name="T52" fmla="*/ 151 w 206"/>
                <a:gd name="T53" fmla="*/ 74 h 435"/>
                <a:gd name="T54" fmla="*/ 126 w 206"/>
                <a:gd name="T55" fmla="*/ 37 h 435"/>
                <a:gd name="T56" fmla="*/ 97 w 206"/>
                <a:gd name="T57" fmla="*/ 0 h 435"/>
                <a:gd name="T58" fmla="*/ 97 w 206"/>
                <a:gd name="T5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" h="435">
                  <a:moveTo>
                    <a:pt x="97" y="0"/>
                  </a:moveTo>
                  <a:lnTo>
                    <a:pt x="0" y="123"/>
                  </a:lnTo>
                  <a:lnTo>
                    <a:pt x="0" y="123"/>
                  </a:lnTo>
                  <a:lnTo>
                    <a:pt x="15" y="146"/>
                  </a:lnTo>
                  <a:lnTo>
                    <a:pt x="27" y="171"/>
                  </a:lnTo>
                  <a:lnTo>
                    <a:pt x="42" y="206"/>
                  </a:lnTo>
                  <a:lnTo>
                    <a:pt x="49" y="227"/>
                  </a:lnTo>
                  <a:lnTo>
                    <a:pt x="54" y="247"/>
                  </a:lnTo>
                  <a:lnTo>
                    <a:pt x="57" y="271"/>
                  </a:lnTo>
                  <a:lnTo>
                    <a:pt x="57" y="296"/>
                  </a:lnTo>
                  <a:lnTo>
                    <a:pt x="57" y="322"/>
                  </a:lnTo>
                  <a:lnTo>
                    <a:pt x="52" y="349"/>
                  </a:lnTo>
                  <a:lnTo>
                    <a:pt x="44" y="377"/>
                  </a:lnTo>
                  <a:lnTo>
                    <a:pt x="32" y="407"/>
                  </a:lnTo>
                  <a:lnTo>
                    <a:pt x="183" y="435"/>
                  </a:lnTo>
                  <a:lnTo>
                    <a:pt x="183" y="435"/>
                  </a:lnTo>
                  <a:lnTo>
                    <a:pt x="186" y="426"/>
                  </a:lnTo>
                  <a:lnTo>
                    <a:pt x="193" y="396"/>
                  </a:lnTo>
                  <a:lnTo>
                    <a:pt x="203" y="349"/>
                  </a:lnTo>
                  <a:lnTo>
                    <a:pt x="206" y="322"/>
                  </a:lnTo>
                  <a:lnTo>
                    <a:pt x="206" y="289"/>
                  </a:lnTo>
                  <a:lnTo>
                    <a:pt x="206" y="257"/>
                  </a:lnTo>
                  <a:lnTo>
                    <a:pt x="201" y="222"/>
                  </a:lnTo>
                  <a:lnTo>
                    <a:pt x="196" y="185"/>
                  </a:lnTo>
                  <a:lnTo>
                    <a:pt x="186" y="148"/>
                  </a:lnTo>
                  <a:lnTo>
                    <a:pt x="171" y="111"/>
                  </a:lnTo>
                  <a:lnTo>
                    <a:pt x="151" y="74"/>
                  </a:lnTo>
                  <a:lnTo>
                    <a:pt x="126" y="37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2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214"/>
            <p:cNvSpPr>
              <a:spLocks/>
            </p:cNvSpPr>
            <p:nvPr/>
          </p:nvSpPr>
          <p:spPr bwMode="auto">
            <a:xfrm>
              <a:off x="4457" y="1657"/>
              <a:ext cx="144" cy="122"/>
            </a:xfrm>
            <a:custGeom>
              <a:avLst/>
              <a:gdLst>
                <a:gd name="T0" fmla="*/ 120 w 144"/>
                <a:gd name="T1" fmla="*/ 0 h 122"/>
                <a:gd name="T2" fmla="*/ 0 w 144"/>
                <a:gd name="T3" fmla="*/ 67 h 122"/>
                <a:gd name="T4" fmla="*/ 0 w 144"/>
                <a:gd name="T5" fmla="*/ 67 h 122"/>
                <a:gd name="T6" fmla="*/ 15 w 144"/>
                <a:gd name="T7" fmla="*/ 90 h 122"/>
                <a:gd name="T8" fmla="*/ 28 w 144"/>
                <a:gd name="T9" fmla="*/ 108 h 122"/>
                <a:gd name="T10" fmla="*/ 33 w 144"/>
                <a:gd name="T11" fmla="*/ 118 h 122"/>
                <a:gd name="T12" fmla="*/ 40 w 144"/>
                <a:gd name="T13" fmla="*/ 122 h 122"/>
                <a:gd name="T14" fmla="*/ 144 w 144"/>
                <a:gd name="T15" fmla="*/ 30 h 122"/>
                <a:gd name="T16" fmla="*/ 144 w 144"/>
                <a:gd name="T17" fmla="*/ 30 h 122"/>
                <a:gd name="T18" fmla="*/ 134 w 144"/>
                <a:gd name="T19" fmla="*/ 18 h 122"/>
                <a:gd name="T20" fmla="*/ 120 w 144"/>
                <a:gd name="T21" fmla="*/ 0 h 122"/>
                <a:gd name="T22" fmla="*/ 120 w 144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122">
                  <a:moveTo>
                    <a:pt x="120" y="0"/>
                  </a:moveTo>
                  <a:lnTo>
                    <a:pt x="0" y="67"/>
                  </a:lnTo>
                  <a:lnTo>
                    <a:pt x="0" y="67"/>
                  </a:lnTo>
                  <a:lnTo>
                    <a:pt x="15" y="90"/>
                  </a:lnTo>
                  <a:lnTo>
                    <a:pt x="28" y="108"/>
                  </a:lnTo>
                  <a:lnTo>
                    <a:pt x="33" y="118"/>
                  </a:lnTo>
                  <a:lnTo>
                    <a:pt x="40" y="122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34" y="18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2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215"/>
            <p:cNvSpPr>
              <a:spLocks/>
            </p:cNvSpPr>
            <p:nvPr/>
          </p:nvSpPr>
          <p:spPr bwMode="auto">
            <a:xfrm>
              <a:off x="5247" y="1145"/>
              <a:ext cx="246" cy="713"/>
            </a:xfrm>
            <a:custGeom>
              <a:avLst/>
              <a:gdLst>
                <a:gd name="T0" fmla="*/ 208 w 246"/>
                <a:gd name="T1" fmla="*/ 14 h 713"/>
                <a:gd name="T2" fmla="*/ 208 w 246"/>
                <a:gd name="T3" fmla="*/ 14 h 713"/>
                <a:gd name="T4" fmla="*/ 166 w 246"/>
                <a:gd name="T5" fmla="*/ 162 h 713"/>
                <a:gd name="T6" fmla="*/ 131 w 246"/>
                <a:gd name="T7" fmla="*/ 278 h 713"/>
                <a:gd name="T8" fmla="*/ 112 w 246"/>
                <a:gd name="T9" fmla="*/ 357 h 713"/>
                <a:gd name="T10" fmla="*/ 112 w 246"/>
                <a:gd name="T11" fmla="*/ 357 h 713"/>
                <a:gd name="T12" fmla="*/ 57 w 246"/>
                <a:gd name="T13" fmla="*/ 505 h 713"/>
                <a:gd name="T14" fmla="*/ 20 w 246"/>
                <a:gd name="T15" fmla="*/ 618 h 713"/>
                <a:gd name="T16" fmla="*/ 7 w 246"/>
                <a:gd name="T17" fmla="*/ 664 h 713"/>
                <a:gd name="T18" fmla="*/ 0 w 246"/>
                <a:gd name="T19" fmla="*/ 694 h 713"/>
                <a:gd name="T20" fmla="*/ 0 w 246"/>
                <a:gd name="T21" fmla="*/ 694 h 713"/>
                <a:gd name="T22" fmla="*/ 22 w 246"/>
                <a:gd name="T23" fmla="*/ 704 h 713"/>
                <a:gd name="T24" fmla="*/ 45 w 246"/>
                <a:gd name="T25" fmla="*/ 711 h 713"/>
                <a:gd name="T26" fmla="*/ 57 w 246"/>
                <a:gd name="T27" fmla="*/ 713 h 713"/>
                <a:gd name="T28" fmla="*/ 67 w 246"/>
                <a:gd name="T29" fmla="*/ 713 h 713"/>
                <a:gd name="T30" fmla="*/ 67 w 246"/>
                <a:gd name="T31" fmla="*/ 713 h 713"/>
                <a:gd name="T32" fmla="*/ 102 w 246"/>
                <a:gd name="T33" fmla="*/ 576 h 713"/>
                <a:gd name="T34" fmla="*/ 129 w 246"/>
                <a:gd name="T35" fmla="*/ 463 h 713"/>
                <a:gd name="T36" fmla="*/ 149 w 246"/>
                <a:gd name="T37" fmla="*/ 370 h 713"/>
                <a:gd name="T38" fmla="*/ 149 w 246"/>
                <a:gd name="T39" fmla="*/ 370 h 713"/>
                <a:gd name="T40" fmla="*/ 161 w 246"/>
                <a:gd name="T41" fmla="*/ 354 h 713"/>
                <a:gd name="T42" fmla="*/ 174 w 246"/>
                <a:gd name="T43" fmla="*/ 336 h 713"/>
                <a:gd name="T44" fmla="*/ 189 w 246"/>
                <a:gd name="T45" fmla="*/ 308 h 713"/>
                <a:gd name="T46" fmla="*/ 206 w 246"/>
                <a:gd name="T47" fmla="*/ 276 h 713"/>
                <a:gd name="T48" fmla="*/ 221 w 246"/>
                <a:gd name="T49" fmla="*/ 236 h 713"/>
                <a:gd name="T50" fmla="*/ 233 w 246"/>
                <a:gd name="T51" fmla="*/ 190 h 713"/>
                <a:gd name="T52" fmla="*/ 243 w 246"/>
                <a:gd name="T53" fmla="*/ 139 h 713"/>
                <a:gd name="T54" fmla="*/ 243 w 246"/>
                <a:gd name="T55" fmla="*/ 139 h 713"/>
                <a:gd name="T56" fmla="*/ 246 w 246"/>
                <a:gd name="T57" fmla="*/ 114 h 713"/>
                <a:gd name="T58" fmla="*/ 246 w 246"/>
                <a:gd name="T59" fmla="*/ 83 h 713"/>
                <a:gd name="T60" fmla="*/ 246 w 246"/>
                <a:gd name="T61" fmla="*/ 53 h 713"/>
                <a:gd name="T62" fmla="*/ 241 w 246"/>
                <a:gd name="T63" fmla="*/ 23 h 713"/>
                <a:gd name="T64" fmla="*/ 241 w 246"/>
                <a:gd name="T65" fmla="*/ 23 h 713"/>
                <a:gd name="T66" fmla="*/ 238 w 246"/>
                <a:gd name="T67" fmla="*/ 16 h 713"/>
                <a:gd name="T68" fmla="*/ 231 w 246"/>
                <a:gd name="T69" fmla="*/ 5 h 713"/>
                <a:gd name="T70" fmla="*/ 226 w 246"/>
                <a:gd name="T71" fmla="*/ 2 h 713"/>
                <a:gd name="T72" fmla="*/ 221 w 246"/>
                <a:gd name="T73" fmla="*/ 0 h 713"/>
                <a:gd name="T74" fmla="*/ 216 w 246"/>
                <a:gd name="T75" fmla="*/ 5 h 713"/>
                <a:gd name="T76" fmla="*/ 208 w 246"/>
                <a:gd name="T77" fmla="*/ 14 h 713"/>
                <a:gd name="T78" fmla="*/ 208 w 246"/>
                <a:gd name="T79" fmla="*/ 1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713">
                  <a:moveTo>
                    <a:pt x="208" y="14"/>
                  </a:moveTo>
                  <a:lnTo>
                    <a:pt x="208" y="14"/>
                  </a:lnTo>
                  <a:lnTo>
                    <a:pt x="166" y="162"/>
                  </a:lnTo>
                  <a:lnTo>
                    <a:pt x="131" y="278"/>
                  </a:lnTo>
                  <a:lnTo>
                    <a:pt x="112" y="357"/>
                  </a:lnTo>
                  <a:lnTo>
                    <a:pt x="112" y="357"/>
                  </a:lnTo>
                  <a:lnTo>
                    <a:pt x="57" y="505"/>
                  </a:lnTo>
                  <a:lnTo>
                    <a:pt x="20" y="618"/>
                  </a:lnTo>
                  <a:lnTo>
                    <a:pt x="7" y="664"/>
                  </a:lnTo>
                  <a:lnTo>
                    <a:pt x="0" y="694"/>
                  </a:lnTo>
                  <a:lnTo>
                    <a:pt x="0" y="694"/>
                  </a:lnTo>
                  <a:lnTo>
                    <a:pt x="22" y="704"/>
                  </a:lnTo>
                  <a:lnTo>
                    <a:pt x="45" y="711"/>
                  </a:lnTo>
                  <a:lnTo>
                    <a:pt x="57" y="713"/>
                  </a:lnTo>
                  <a:lnTo>
                    <a:pt x="67" y="713"/>
                  </a:lnTo>
                  <a:lnTo>
                    <a:pt x="67" y="713"/>
                  </a:lnTo>
                  <a:lnTo>
                    <a:pt x="102" y="576"/>
                  </a:lnTo>
                  <a:lnTo>
                    <a:pt x="129" y="463"/>
                  </a:lnTo>
                  <a:lnTo>
                    <a:pt x="149" y="370"/>
                  </a:lnTo>
                  <a:lnTo>
                    <a:pt x="149" y="370"/>
                  </a:lnTo>
                  <a:lnTo>
                    <a:pt x="161" y="354"/>
                  </a:lnTo>
                  <a:lnTo>
                    <a:pt x="174" y="336"/>
                  </a:lnTo>
                  <a:lnTo>
                    <a:pt x="189" y="308"/>
                  </a:lnTo>
                  <a:lnTo>
                    <a:pt x="206" y="276"/>
                  </a:lnTo>
                  <a:lnTo>
                    <a:pt x="221" y="236"/>
                  </a:lnTo>
                  <a:lnTo>
                    <a:pt x="233" y="190"/>
                  </a:lnTo>
                  <a:lnTo>
                    <a:pt x="243" y="139"/>
                  </a:lnTo>
                  <a:lnTo>
                    <a:pt x="243" y="139"/>
                  </a:lnTo>
                  <a:lnTo>
                    <a:pt x="246" y="114"/>
                  </a:lnTo>
                  <a:lnTo>
                    <a:pt x="246" y="83"/>
                  </a:lnTo>
                  <a:lnTo>
                    <a:pt x="246" y="53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8" y="16"/>
                  </a:lnTo>
                  <a:lnTo>
                    <a:pt x="231" y="5"/>
                  </a:lnTo>
                  <a:lnTo>
                    <a:pt x="226" y="2"/>
                  </a:lnTo>
                  <a:lnTo>
                    <a:pt x="221" y="0"/>
                  </a:lnTo>
                  <a:lnTo>
                    <a:pt x="216" y="5"/>
                  </a:lnTo>
                  <a:lnTo>
                    <a:pt x="208" y="14"/>
                  </a:lnTo>
                  <a:lnTo>
                    <a:pt x="208" y="14"/>
                  </a:lnTo>
                  <a:close/>
                </a:path>
              </a:pathLst>
            </a:custGeom>
            <a:solidFill>
              <a:srgbClr val="CE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216"/>
            <p:cNvSpPr>
              <a:spLocks/>
            </p:cNvSpPr>
            <p:nvPr/>
          </p:nvSpPr>
          <p:spPr bwMode="auto">
            <a:xfrm>
              <a:off x="5234" y="1145"/>
              <a:ext cx="251" cy="711"/>
            </a:xfrm>
            <a:custGeom>
              <a:avLst/>
              <a:gdLst>
                <a:gd name="T0" fmla="*/ 216 w 251"/>
                <a:gd name="T1" fmla="*/ 12 h 711"/>
                <a:gd name="T2" fmla="*/ 216 w 251"/>
                <a:gd name="T3" fmla="*/ 12 h 711"/>
                <a:gd name="T4" fmla="*/ 172 w 251"/>
                <a:gd name="T5" fmla="*/ 160 h 711"/>
                <a:gd name="T6" fmla="*/ 137 w 251"/>
                <a:gd name="T7" fmla="*/ 276 h 711"/>
                <a:gd name="T8" fmla="*/ 115 w 251"/>
                <a:gd name="T9" fmla="*/ 354 h 711"/>
                <a:gd name="T10" fmla="*/ 115 w 251"/>
                <a:gd name="T11" fmla="*/ 354 h 711"/>
                <a:gd name="T12" fmla="*/ 60 w 251"/>
                <a:gd name="T13" fmla="*/ 500 h 711"/>
                <a:gd name="T14" fmla="*/ 20 w 251"/>
                <a:gd name="T15" fmla="*/ 613 h 711"/>
                <a:gd name="T16" fmla="*/ 8 w 251"/>
                <a:gd name="T17" fmla="*/ 660 h 711"/>
                <a:gd name="T18" fmla="*/ 0 w 251"/>
                <a:gd name="T19" fmla="*/ 690 h 711"/>
                <a:gd name="T20" fmla="*/ 0 w 251"/>
                <a:gd name="T21" fmla="*/ 690 h 711"/>
                <a:gd name="T22" fmla="*/ 23 w 251"/>
                <a:gd name="T23" fmla="*/ 701 h 711"/>
                <a:gd name="T24" fmla="*/ 45 w 251"/>
                <a:gd name="T25" fmla="*/ 708 h 711"/>
                <a:gd name="T26" fmla="*/ 55 w 251"/>
                <a:gd name="T27" fmla="*/ 711 h 711"/>
                <a:gd name="T28" fmla="*/ 68 w 251"/>
                <a:gd name="T29" fmla="*/ 711 h 711"/>
                <a:gd name="T30" fmla="*/ 68 w 251"/>
                <a:gd name="T31" fmla="*/ 711 h 711"/>
                <a:gd name="T32" fmla="*/ 102 w 251"/>
                <a:gd name="T33" fmla="*/ 574 h 711"/>
                <a:gd name="T34" fmla="*/ 132 w 251"/>
                <a:gd name="T35" fmla="*/ 461 h 711"/>
                <a:gd name="T36" fmla="*/ 152 w 251"/>
                <a:gd name="T37" fmla="*/ 368 h 711"/>
                <a:gd name="T38" fmla="*/ 152 w 251"/>
                <a:gd name="T39" fmla="*/ 368 h 711"/>
                <a:gd name="T40" fmla="*/ 172 w 251"/>
                <a:gd name="T41" fmla="*/ 343 h 711"/>
                <a:gd name="T42" fmla="*/ 189 w 251"/>
                <a:gd name="T43" fmla="*/ 313 h 711"/>
                <a:gd name="T44" fmla="*/ 212 w 251"/>
                <a:gd name="T45" fmla="*/ 273 h 711"/>
                <a:gd name="T46" fmla="*/ 221 w 251"/>
                <a:gd name="T47" fmla="*/ 248 h 711"/>
                <a:gd name="T48" fmla="*/ 229 w 251"/>
                <a:gd name="T49" fmla="*/ 222 h 711"/>
                <a:gd name="T50" fmla="*/ 239 w 251"/>
                <a:gd name="T51" fmla="*/ 195 h 711"/>
                <a:gd name="T52" fmla="*/ 246 w 251"/>
                <a:gd name="T53" fmla="*/ 162 h 711"/>
                <a:gd name="T54" fmla="*/ 249 w 251"/>
                <a:gd name="T55" fmla="*/ 130 h 711"/>
                <a:gd name="T56" fmla="*/ 251 w 251"/>
                <a:gd name="T57" fmla="*/ 95 h 711"/>
                <a:gd name="T58" fmla="*/ 251 w 251"/>
                <a:gd name="T59" fmla="*/ 60 h 711"/>
                <a:gd name="T60" fmla="*/ 249 w 251"/>
                <a:gd name="T61" fmla="*/ 21 h 711"/>
                <a:gd name="T62" fmla="*/ 249 w 251"/>
                <a:gd name="T63" fmla="*/ 21 h 711"/>
                <a:gd name="T64" fmla="*/ 246 w 251"/>
                <a:gd name="T65" fmla="*/ 16 h 711"/>
                <a:gd name="T66" fmla="*/ 239 w 251"/>
                <a:gd name="T67" fmla="*/ 5 h 711"/>
                <a:gd name="T68" fmla="*/ 234 w 251"/>
                <a:gd name="T69" fmla="*/ 0 h 711"/>
                <a:gd name="T70" fmla="*/ 229 w 251"/>
                <a:gd name="T71" fmla="*/ 0 h 711"/>
                <a:gd name="T72" fmla="*/ 224 w 251"/>
                <a:gd name="T73" fmla="*/ 2 h 711"/>
                <a:gd name="T74" fmla="*/ 216 w 251"/>
                <a:gd name="T75" fmla="*/ 12 h 711"/>
                <a:gd name="T76" fmla="*/ 216 w 251"/>
                <a:gd name="T77" fmla="*/ 1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1" h="711">
                  <a:moveTo>
                    <a:pt x="216" y="12"/>
                  </a:moveTo>
                  <a:lnTo>
                    <a:pt x="216" y="12"/>
                  </a:lnTo>
                  <a:lnTo>
                    <a:pt x="172" y="160"/>
                  </a:lnTo>
                  <a:lnTo>
                    <a:pt x="137" y="276"/>
                  </a:lnTo>
                  <a:lnTo>
                    <a:pt x="115" y="354"/>
                  </a:lnTo>
                  <a:lnTo>
                    <a:pt x="115" y="354"/>
                  </a:lnTo>
                  <a:lnTo>
                    <a:pt x="60" y="500"/>
                  </a:lnTo>
                  <a:lnTo>
                    <a:pt x="20" y="613"/>
                  </a:lnTo>
                  <a:lnTo>
                    <a:pt x="8" y="660"/>
                  </a:lnTo>
                  <a:lnTo>
                    <a:pt x="0" y="690"/>
                  </a:lnTo>
                  <a:lnTo>
                    <a:pt x="0" y="690"/>
                  </a:lnTo>
                  <a:lnTo>
                    <a:pt x="23" y="701"/>
                  </a:lnTo>
                  <a:lnTo>
                    <a:pt x="45" y="708"/>
                  </a:lnTo>
                  <a:lnTo>
                    <a:pt x="55" y="711"/>
                  </a:lnTo>
                  <a:lnTo>
                    <a:pt x="68" y="711"/>
                  </a:lnTo>
                  <a:lnTo>
                    <a:pt x="68" y="711"/>
                  </a:lnTo>
                  <a:lnTo>
                    <a:pt x="102" y="574"/>
                  </a:lnTo>
                  <a:lnTo>
                    <a:pt x="132" y="461"/>
                  </a:lnTo>
                  <a:lnTo>
                    <a:pt x="152" y="368"/>
                  </a:lnTo>
                  <a:lnTo>
                    <a:pt x="152" y="368"/>
                  </a:lnTo>
                  <a:lnTo>
                    <a:pt x="172" y="343"/>
                  </a:lnTo>
                  <a:lnTo>
                    <a:pt x="189" y="313"/>
                  </a:lnTo>
                  <a:lnTo>
                    <a:pt x="212" y="273"/>
                  </a:lnTo>
                  <a:lnTo>
                    <a:pt x="221" y="248"/>
                  </a:lnTo>
                  <a:lnTo>
                    <a:pt x="229" y="222"/>
                  </a:lnTo>
                  <a:lnTo>
                    <a:pt x="239" y="195"/>
                  </a:lnTo>
                  <a:lnTo>
                    <a:pt x="246" y="162"/>
                  </a:lnTo>
                  <a:lnTo>
                    <a:pt x="249" y="130"/>
                  </a:lnTo>
                  <a:lnTo>
                    <a:pt x="251" y="95"/>
                  </a:lnTo>
                  <a:lnTo>
                    <a:pt x="251" y="60"/>
                  </a:lnTo>
                  <a:lnTo>
                    <a:pt x="249" y="21"/>
                  </a:lnTo>
                  <a:lnTo>
                    <a:pt x="249" y="21"/>
                  </a:lnTo>
                  <a:lnTo>
                    <a:pt x="246" y="16"/>
                  </a:lnTo>
                  <a:lnTo>
                    <a:pt x="239" y="5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2"/>
                  </a:lnTo>
                  <a:lnTo>
                    <a:pt x="216" y="12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AC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217"/>
            <p:cNvSpPr>
              <a:spLocks/>
            </p:cNvSpPr>
            <p:nvPr/>
          </p:nvSpPr>
          <p:spPr bwMode="auto">
            <a:xfrm>
              <a:off x="5247" y="1515"/>
              <a:ext cx="117" cy="322"/>
            </a:xfrm>
            <a:custGeom>
              <a:avLst/>
              <a:gdLst>
                <a:gd name="T0" fmla="*/ 0 w 117"/>
                <a:gd name="T1" fmla="*/ 311 h 322"/>
                <a:gd name="T2" fmla="*/ 0 w 117"/>
                <a:gd name="T3" fmla="*/ 311 h 322"/>
                <a:gd name="T4" fmla="*/ 40 w 117"/>
                <a:gd name="T5" fmla="*/ 181 h 322"/>
                <a:gd name="T6" fmla="*/ 74 w 117"/>
                <a:gd name="T7" fmla="*/ 77 h 322"/>
                <a:gd name="T8" fmla="*/ 92 w 117"/>
                <a:gd name="T9" fmla="*/ 35 h 322"/>
                <a:gd name="T10" fmla="*/ 107 w 117"/>
                <a:gd name="T11" fmla="*/ 3 h 322"/>
                <a:gd name="T12" fmla="*/ 107 w 117"/>
                <a:gd name="T13" fmla="*/ 3 h 322"/>
                <a:gd name="T14" fmla="*/ 109 w 117"/>
                <a:gd name="T15" fmla="*/ 0 h 322"/>
                <a:gd name="T16" fmla="*/ 114 w 117"/>
                <a:gd name="T17" fmla="*/ 3 h 322"/>
                <a:gd name="T18" fmla="*/ 117 w 117"/>
                <a:gd name="T19" fmla="*/ 5 h 322"/>
                <a:gd name="T20" fmla="*/ 117 w 117"/>
                <a:gd name="T21" fmla="*/ 5 h 322"/>
                <a:gd name="T22" fmla="*/ 20 w 117"/>
                <a:gd name="T23" fmla="*/ 322 h 322"/>
                <a:gd name="T24" fmla="*/ 20 w 117"/>
                <a:gd name="T25" fmla="*/ 322 h 322"/>
                <a:gd name="T26" fmla="*/ 12 w 117"/>
                <a:gd name="T27" fmla="*/ 320 h 322"/>
                <a:gd name="T28" fmla="*/ 7 w 117"/>
                <a:gd name="T29" fmla="*/ 318 h 322"/>
                <a:gd name="T30" fmla="*/ 0 w 117"/>
                <a:gd name="T31" fmla="*/ 311 h 322"/>
                <a:gd name="T32" fmla="*/ 0 w 117"/>
                <a:gd name="T33" fmla="*/ 31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322">
                  <a:moveTo>
                    <a:pt x="0" y="311"/>
                  </a:moveTo>
                  <a:lnTo>
                    <a:pt x="0" y="311"/>
                  </a:lnTo>
                  <a:lnTo>
                    <a:pt x="40" y="181"/>
                  </a:lnTo>
                  <a:lnTo>
                    <a:pt x="74" y="77"/>
                  </a:lnTo>
                  <a:lnTo>
                    <a:pt x="92" y="3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9" y="0"/>
                  </a:lnTo>
                  <a:lnTo>
                    <a:pt x="114" y="3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12" y="320"/>
                  </a:lnTo>
                  <a:lnTo>
                    <a:pt x="7" y="318"/>
                  </a:lnTo>
                  <a:lnTo>
                    <a:pt x="0" y="311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218"/>
            <p:cNvSpPr>
              <a:spLocks/>
            </p:cNvSpPr>
            <p:nvPr/>
          </p:nvSpPr>
          <p:spPr bwMode="auto">
            <a:xfrm>
              <a:off x="5364" y="1150"/>
              <a:ext cx="104" cy="345"/>
            </a:xfrm>
            <a:custGeom>
              <a:avLst/>
              <a:gdLst>
                <a:gd name="T0" fmla="*/ 0 w 104"/>
                <a:gd name="T1" fmla="*/ 342 h 345"/>
                <a:gd name="T2" fmla="*/ 0 w 104"/>
                <a:gd name="T3" fmla="*/ 342 h 345"/>
                <a:gd name="T4" fmla="*/ 42 w 104"/>
                <a:gd name="T5" fmla="*/ 183 h 345"/>
                <a:gd name="T6" fmla="*/ 74 w 104"/>
                <a:gd name="T7" fmla="*/ 67 h 345"/>
                <a:gd name="T8" fmla="*/ 86 w 104"/>
                <a:gd name="T9" fmla="*/ 28 h 345"/>
                <a:gd name="T10" fmla="*/ 91 w 104"/>
                <a:gd name="T11" fmla="*/ 9 h 345"/>
                <a:gd name="T12" fmla="*/ 91 w 104"/>
                <a:gd name="T13" fmla="*/ 9 h 345"/>
                <a:gd name="T14" fmla="*/ 99 w 104"/>
                <a:gd name="T15" fmla="*/ 0 h 345"/>
                <a:gd name="T16" fmla="*/ 101 w 104"/>
                <a:gd name="T17" fmla="*/ 0 h 345"/>
                <a:gd name="T18" fmla="*/ 104 w 104"/>
                <a:gd name="T19" fmla="*/ 2 h 345"/>
                <a:gd name="T20" fmla="*/ 7 w 104"/>
                <a:gd name="T21" fmla="*/ 345 h 345"/>
                <a:gd name="T22" fmla="*/ 0 w 104"/>
                <a:gd name="T23" fmla="*/ 34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345">
                  <a:moveTo>
                    <a:pt x="0" y="342"/>
                  </a:moveTo>
                  <a:lnTo>
                    <a:pt x="0" y="342"/>
                  </a:lnTo>
                  <a:lnTo>
                    <a:pt x="42" y="183"/>
                  </a:lnTo>
                  <a:lnTo>
                    <a:pt x="74" y="67"/>
                  </a:lnTo>
                  <a:lnTo>
                    <a:pt x="86" y="28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2"/>
                  </a:lnTo>
                  <a:lnTo>
                    <a:pt x="7" y="345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219"/>
            <p:cNvSpPr>
              <a:spLocks/>
            </p:cNvSpPr>
            <p:nvPr/>
          </p:nvSpPr>
          <p:spPr bwMode="auto">
            <a:xfrm>
              <a:off x="5356" y="1499"/>
              <a:ext cx="25" cy="14"/>
            </a:xfrm>
            <a:custGeom>
              <a:avLst/>
              <a:gdLst>
                <a:gd name="T0" fmla="*/ 25 w 25"/>
                <a:gd name="T1" fmla="*/ 10 h 14"/>
                <a:gd name="T2" fmla="*/ 25 w 25"/>
                <a:gd name="T3" fmla="*/ 10 h 14"/>
                <a:gd name="T4" fmla="*/ 25 w 25"/>
                <a:gd name="T5" fmla="*/ 12 h 14"/>
                <a:gd name="T6" fmla="*/ 20 w 25"/>
                <a:gd name="T7" fmla="*/ 14 h 14"/>
                <a:gd name="T8" fmla="*/ 13 w 25"/>
                <a:gd name="T9" fmla="*/ 14 h 14"/>
                <a:gd name="T10" fmla="*/ 13 w 25"/>
                <a:gd name="T11" fmla="*/ 14 h 14"/>
                <a:gd name="T12" fmla="*/ 3 w 25"/>
                <a:gd name="T13" fmla="*/ 12 h 14"/>
                <a:gd name="T14" fmla="*/ 3 w 25"/>
                <a:gd name="T15" fmla="*/ 10 h 14"/>
                <a:gd name="T16" fmla="*/ 0 w 25"/>
                <a:gd name="T17" fmla="*/ 7 h 14"/>
                <a:gd name="T18" fmla="*/ 0 w 25"/>
                <a:gd name="T19" fmla="*/ 7 h 14"/>
                <a:gd name="T20" fmla="*/ 3 w 25"/>
                <a:gd name="T21" fmla="*/ 5 h 14"/>
                <a:gd name="T22" fmla="*/ 5 w 25"/>
                <a:gd name="T23" fmla="*/ 3 h 14"/>
                <a:gd name="T24" fmla="*/ 13 w 25"/>
                <a:gd name="T25" fmla="*/ 0 h 14"/>
                <a:gd name="T26" fmla="*/ 13 w 25"/>
                <a:gd name="T27" fmla="*/ 0 h 14"/>
                <a:gd name="T28" fmla="*/ 22 w 25"/>
                <a:gd name="T29" fmla="*/ 5 h 14"/>
                <a:gd name="T30" fmla="*/ 25 w 25"/>
                <a:gd name="T31" fmla="*/ 7 h 14"/>
                <a:gd name="T32" fmla="*/ 25 w 25"/>
                <a:gd name="T33" fmla="*/ 10 h 14"/>
                <a:gd name="T34" fmla="*/ 25 w 25"/>
                <a:gd name="T3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14">
                  <a:moveTo>
                    <a:pt x="25" y="10"/>
                  </a:moveTo>
                  <a:lnTo>
                    <a:pt x="25" y="10"/>
                  </a:lnTo>
                  <a:lnTo>
                    <a:pt x="25" y="12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220"/>
            <p:cNvSpPr>
              <a:spLocks/>
            </p:cNvSpPr>
            <p:nvPr/>
          </p:nvSpPr>
          <p:spPr bwMode="auto">
            <a:xfrm>
              <a:off x="5297" y="1525"/>
              <a:ext cx="89" cy="326"/>
            </a:xfrm>
            <a:custGeom>
              <a:avLst/>
              <a:gdLst>
                <a:gd name="T0" fmla="*/ 0 w 89"/>
                <a:gd name="T1" fmla="*/ 321 h 326"/>
                <a:gd name="T2" fmla="*/ 0 w 89"/>
                <a:gd name="T3" fmla="*/ 321 h 326"/>
                <a:gd name="T4" fmla="*/ 2 w 89"/>
                <a:gd name="T5" fmla="*/ 326 h 326"/>
                <a:gd name="T6" fmla="*/ 5 w 89"/>
                <a:gd name="T7" fmla="*/ 326 h 326"/>
                <a:gd name="T8" fmla="*/ 9 w 89"/>
                <a:gd name="T9" fmla="*/ 321 h 326"/>
                <a:gd name="T10" fmla="*/ 9 w 89"/>
                <a:gd name="T11" fmla="*/ 321 h 326"/>
                <a:gd name="T12" fmla="*/ 47 w 89"/>
                <a:gd name="T13" fmla="*/ 173 h 326"/>
                <a:gd name="T14" fmla="*/ 74 w 89"/>
                <a:gd name="T15" fmla="*/ 67 h 326"/>
                <a:gd name="T16" fmla="*/ 89 w 89"/>
                <a:gd name="T17" fmla="*/ 4 h 326"/>
                <a:gd name="T18" fmla="*/ 89 w 89"/>
                <a:gd name="T19" fmla="*/ 4 h 326"/>
                <a:gd name="T20" fmla="*/ 86 w 89"/>
                <a:gd name="T21" fmla="*/ 2 h 326"/>
                <a:gd name="T22" fmla="*/ 84 w 89"/>
                <a:gd name="T23" fmla="*/ 0 h 326"/>
                <a:gd name="T24" fmla="*/ 81 w 89"/>
                <a:gd name="T25" fmla="*/ 4 h 326"/>
                <a:gd name="T26" fmla="*/ 81 w 89"/>
                <a:gd name="T27" fmla="*/ 4 h 326"/>
                <a:gd name="T28" fmla="*/ 39 w 89"/>
                <a:gd name="T29" fmla="*/ 157 h 326"/>
                <a:gd name="T30" fmla="*/ 12 w 89"/>
                <a:gd name="T31" fmla="*/ 266 h 326"/>
                <a:gd name="T32" fmla="*/ 0 w 89"/>
                <a:gd name="T33" fmla="*/ 321 h 326"/>
                <a:gd name="T34" fmla="*/ 0 w 89"/>
                <a:gd name="T35" fmla="*/ 32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326">
                  <a:moveTo>
                    <a:pt x="0" y="321"/>
                  </a:moveTo>
                  <a:lnTo>
                    <a:pt x="0" y="321"/>
                  </a:lnTo>
                  <a:lnTo>
                    <a:pt x="2" y="326"/>
                  </a:lnTo>
                  <a:lnTo>
                    <a:pt x="5" y="326"/>
                  </a:lnTo>
                  <a:lnTo>
                    <a:pt x="9" y="321"/>
                  </a:lnTo>
                  <a:lnTo>
                    <a:pt x="9" y="321"/>
                  </a:lnTo>
                  <a:lnTo>
                    <a:pt x="47" y="173"/>
                  </a:lnTo>
                  <a:lnTo>
                    <a:pt x="74" y="67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39" y="157"/>
                  </a:lnTo>
                  <a:lnTo>
                    <a:pt x="12" y="266"/>
                  </a:lnTo>
                  <a:lnTo>
                    <a:pt x="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E4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221"/>
            <p:cNvSpPr>
              <a:spLocks/>
            </p:cNvSpPr>
            <p:nvPr/>
          </p:nvSpPr>
          <p:spPr bwMode="auto">
            <a:xfrm>
              <a:off x="5391" y="1178"/>
              <a:ext cx="94" cy="328"/>
            </a:xfrm>
            <a:custGeom>
              <a:avLst/>
              <a:gdLst>
                <a:gd name="T0" fmla="*/ 0 w 94"/>
                <a:gd name="T1" fmla="*/ 328 h 328"/>
                <a:gd name="T2" fmla="*/ 0 w 94"/>
                <a:gd name="T3" fmla="*/ 328 h 328"/>
                <a:gd name="T4" fmla="*/ 15 w 94"/>
                <a:gd name="T5" fmla="*/ 305 h 328"/>
                <a:gd name="T6" fmla="*/ 30 w 94"/>
                <a:gd name="T7" fmla="*/ 280 h 328"/>
                <a:gd name="T8" fmla="*/ 50 w 94"/>
                <a:gd name="T9" fmla="*/ 243 h 328"/>
                <a:gd name="T10" fmla="*/ 67 w 94"/>
                <a:gd name="T11" fmla="*/ 196 h 328"/>
                <a:gd name="T12" fmla="*/ 74 w 94"/>
                <a:gd name="T13" fmla="*/ 169 h 328"/>
                <a:gd name="T14" fmla="*/ 82 w 94"/>
                <a:gd name="T15" fmla="*/ 138 h 328"/>
                <a:gd name="T16" fmla="*/ 87 w 94"/>
                <a:gd name="T17" fmla="*/ 108 h 328"/>
                <a:gd name="T18" fmla="*/ 92 w 94"/>
                <a:gd name="T19" fmla="*/ 74 h 328"/>
                <a:gd name="T20" fmla="*/ 92 w 94"/>
                <a:gd name="T21" fmla="*/ 37 h 328"/>
                <a:gd name="T22" fmla="*/ 94 w 94"/>
                <a:gd name="T23" fmla="*/ 0 h 328"/>
                <a:gd name="T24" fmla="*/ 94 w 94"/>
                <a:gd name="T25" fmla="*/ 0 h 328"/>
                <a:gd name="T26" fmla="*/ 94 w 94"/>
                <a:gd name="T27" fmla="*/ 34 h 328"/>
                <a:gd name="T28" fmla="*/ 92 w 94"/>
                <a:gd name="T29" fmla="*/ 71 h 328"/>
                <a:gd name="T30" fmla="*/ 87 w 94"/>
                <a:gd name="T31" fmla="*/ 120 h 328"/>
                <a:gd name="T32" fmla="*/ 77 w 94"/>
                <a:gd name="T33" fmla="*/ 173 h 328"/>
                <a:gd name="T34" fmla="*/ 69 w 94"/>
                <a:gd name="T35" fmla="*/ 199 h 328"/>
                <a:gd name="T36" fmla="*/ 59 w 94"/>
                <a:gd name="T37" fmla="*/ 226 h 328"/>
                <a:gd name="T38" fmla="*/ 50 w 94"/>
                <a:gd name="T39" fmla="*/ 254 h 328"/>
                <a:gd name="T40" fmla="*/ 35 w 94"/>
                <a:gd name="T41" fmla="*/ 280 h 328"/>
                <a:gd name="T42" fmla="*/ 20 w 94"/>
                <a:gd name="T43" fmla="*/ 305 h 328"/>
                <a:gd name="T44" fmla="*/ 0 w 94"/>
                <a:gd name="T45" fmla="*/ 328 h 328"/>
                <a:gd name="T46" fmla="*/ 0 w 94"/>
                <a:gd name="T4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328">
                  <a:moveTo>
                    <a:pt x="0" y="328"/>
                  </a:moveTo>
                  <a:lnTo>
                    <a:pt x="0" y="328"/>
                  </a:lnTo>
                  <a:lnTo>
                    <a:pt x="15" y="305"/>
                  </a:lnTo>
                  <a:lnTo>
                    <a:pt x="30" y="280"/>
                  </a:lnTo>
                  <a:lnTo>
                    <a:pt x="50" y="243"/>
                  </a:lnTo>
                  <a:lnTo>
                    <a:pt x="67" y="196"/>
                  </a:lnTo>
                  <a:lnTo>
                    <a:pt x="74" y="169"/>
                  </a:lnTo>
                  <a:lnTo>
                    <a:pt x="82" y="138"/>
                  </a:lnTo>
                  <a:lnTo>
                    <a:pt x="87" y="108"/>
                  </a:lnTo>
                  <a:lnTo>
                    <a:pt x="92" y="74"/>
                  </a:lnTo>
                  <a:lnTo>
                    <a:pt x="92" y="37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34"/>
                  </a:lnTo>
                  <a:lnTo>
                    <a:pt x="92" y="71"/>
                  </a:lnTo>
                  <a:lnTo>
                    <a:pt x="87" y="120"/>
                  </a:lnTo>
                  <a:lnTo>
                    <a:pt x="77" y="173"/>
                  </a:lnTo>
                  <a:lnTo>
                    <a:pt x="69" y="199"/>
                  </a:lnTo>
                  <a:lnTo>
                    <a:pt x="59" y="226"/>
                  </a:lnTo>
                  <a:lnTo>
                    <a:pt x="50" y="254"/>
                  </a:lnTo>
                  <a:lnTo>
                    <a:pt x="35" y="280"/>
                  </a:lnTo>
                  <a:lnTo>
                    <a:pt x="20" y="305"/>
                  </a:lnTo>
                  <a:lnTo>
                    <a:pt x="0" y="328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E4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222"/>
            <p:cNvSpPr>
              <a:spLocks/>
            </p:cNvSpPr>
            <p:nvPr/>
          </p:nvSpPr>
          <p:spPr bwMode="auto">
            <a:xfrm>
              <a:off x="4115" y="1293"/>
              <a:ext cx="206" cy="533"/>
            </a:xfrm>
            <a:custGeom>
              <a:avLst/>
              <a:gdLst>
                <a:gd name="T0" fmla="*/ 82 w 206"/>
                <a:gd name="T1" fmla="*/ 107 h 533"/>
                <a:gd name="T2" fmla="*/ 82 w 206"/>
                <a:gd name="T3" fmla="*/ 107 h 533"/>
                <a:gd name="T4" fmla="*/ 84 w 206"/>
                <a:gd name="T5" fmla="*/ 111 h 533"/>
                <a:gd name="T6" fmla="*/ 92 w 206"/>
                <a:gd name="T7" fmla="*/ 128 h 533"/>
                <a:gd name="T8" fmla="*/ 99 w 206"/>
                <a:gd name="T9" fmla="*/ 155 h 533"/>
                <a:gd name="T10" fmla="*/ 109 w 206"/>
                <a:gd name="T11" fmla="*/ 197 h 533"/>
                <a:gd name="T12" fmla="*/ 139 w 206"/>
                <a:gd name="T13" fmla="*/ 530 h 533"/>
                <a:gd name="T14" fmla="*/ 139 w 206"/>
                <a:gd name="T15" fmla="*/ 530 h 533"/>
                <a:gd name="T16" fmla="*/ 146 w 206"/>
                <a:gd name="T17" fmla="*/ 533 h 533"/>
                <a:gd name="T18" fmla="*/ 161 w 206"/>
                <a:gd name="T19" fmla="*/ 530 h 533"/>
                <a:gd name="T20" fmla="*/ 174 w 206"/>
                <a:gd name="T21" fmla="*/ 530 h 533"/>
                <a:gd name="T22" fmla="*/ 183 w 206"/>
                <a:gd name="T23" fmla="*/ 526 h 533"/>
                <a:gd name="T24" fmla="*/ 196 w 206"/>
                <a:gd name="T25" fmla="*/ 519 h 533"/>
                <a:gd name="T26" fmla="*/ 206 w 206"/>
                <a:gd name="T27" fmla="*/ 509 h 533"/>
                <a:gd name="T28" fmla="*/ 134 w 206"/>
                <a:gd name="T29" fmla="*/ 195 h 533"/>
                <a:gd name="T30" fmla="*/ 134 w 206"/>
                <a:gd name="T31" fmla="*/ 195 h 533"/>
                <a:gd name="T32" fmla="*/ 131 w 206"/>
                <a:gd name="T33" fmla="*/ 181 h 533"/>
                <a:gd name="T34" fmla="*/ 124 w 206"/>
                <a:gd name="T35" fmla="*/ 146 h 533"/>
                <a:gd name="T36" fmla="*/ 111 w 206"/>
                <a:gd name="T37" fmla="*/ 107 h 533"/>
                <a:gd name="T38" fmla="*/ 104 w 206"/>
                <a:gd name="T39" fmla="*/ 88 h 533"/>
                <a:gd name="T40" fmla="*/ 97 w 206"/>
                <a:gd name="T41" fmla="*/ 77 h 533"/>
                <a:gd name="T42" fmla="*/ 97 w 206"/>
                <a:gd name="T43" fmla="*/ 77 h 533"/>
                <a:gd name="T44" fmla="*/ 94 w 206"/>
                <a:gd name="T45" fmla="*/ 72 h 533"/>
                <a:gd name="T46" fmla="*/ 97 w 206"/>
                <a:gd name="T47" fmla="*/ 67 h 533"/>
                <a:gd name="T48" fmla="*/ 104 w 206"/>
                <a:gd name="T49" fmla="*/ 63 h 533"/>
                <a:gd name="T50" fmla="*/ 104 w 206"/>
                <a:gd name="T51" fmla="*/ 63 h 533"/>
                <a:gd name="T52" fmla="*/ 109 w 206"/>
                <a:gd name="T53" fmla="*/ 58 h 533"/>
                <a:gd name="T54" fmla="*/ 111 w 206"/>
                <a:gd name="T55" fmla="*/ 51 h 533"/>
                <a:gd name="T56" fmla="*/ 111 w 206"/>
                <a:gd name="T57" fmla="*/ 47 h 533"/>
                <a:gd name="T58" fmla="*/ 111 w 206"/>
                <a:gd name="T59" fmla="*/ 37 h 533"/>
                <a:gd name="T60" fmla="*/ 104 w 206"/>
                <a:gd name="T61" fmla="*/ 19 h 533"/>
                <a:gd name="T62" fmla="*/ 99 w 206"/>
                <a:gd name="T63" fmla="*/ 0 h 533"/>
                <a:gd name="T64" fmla="*/ 99 w 206"/>
                <a:gd name="T65" fmla="*/ 0 h 533"/>
                <a:gd name="T66" fmla="*/ 54 w 206"/>
                <a:gd name="T67" fmla="*/ 3 h 533"/>
                <a:gd name="T68" fmla="*/ 22 w 206"/>
                <a:gd name="T69" fmla="*/ 5 h 533"/>
                <a:gd name="T70" fmla="*/ 10 w 206"/>
                <a:gd name="T71" fmla="*/ 7 h 533"/>
                <a:gd name="T72" fmla="*/ 2 w 206"/>
                <a:gd name="T73" fmla="*/ 10 h 533"/>
                <a:gd name="T74" fmla="*/ 2 w 206"/>
                <a:gd name="T75" fmla="*/ 10 h 533"/>
                <a:gd name="T76" fmla="*/ 0 w 206"/>
                <a:gd name="T77" fmla="*/ 16 h 533"/>
                <a:gd name="T78" fmla="*/ 5 w 206"/>
                <a:gd name="T79" fmla="*/ 33 h 533"/>
                <a:gd name="T80" fmla="*/ 7 w 206"/>
                <a:gd name="T81" fmla="*/ 42 h 533"/>
                <a:gd name="T82" fmla="*/ 12 w 206"/>
                <a:gd name="T83" fmla="*/ 49 h 533"/>
                <a:gd name="T84" fmla="*/ 20 w 206"/>
                <a:gd name="T85" fmla="*/ 58 h 533"/>
                <a:gd name="T86" fmla="*/ 27 w 206"/>
                <a:gd name="T87" fmla="*/ 63 h 533"/>
                <a:gd name="T88" fmla="*/ 27 w 206"/>
                <a:gd name="T89" fmla="*/ 63 h 533"/>
                <a:gd name="T90" fmla="*/ 44 w 206"/>
                <a:gd name="T91" fmla="*/ 72 h 533"/>
                <a:gd name="T92" fmla="*/ 59 w 206"/>
                <a:gd name="T93" fmla="*/ 84 h 533"/>
                <a:gd name="T94" fmla="*/ 72 w 206"/>
                <a:gd name="T95" fmla="*/ 95 h 533"/>
                <a:gd name="T96" fmla="*/ 82 w 206"/>
                <a:gd name="T97" fmla="*/ 107 h 533"/>
                <a:gd name="T98" fmla="*/ 82 w 206"/>
                <a:gd name="T99" fmla="*/ 10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6" h="533">
                  <a:moveTo>
                    <a:pt x="82" y="107"/>
                  </a:moveTo>
                  <a:lnTo>
                    <a:pt x="82" y="107"/>
                  </a:lnTo>
                  <a:lnTo>
                    <a:pt x="84" y="111"/>
                  </a:lnTo>
                  <a:lnTo>
                    <a:pt x="92" y="128"/>
                  </a:lnTo>
                  <a:lnTo>
                    <a:pt x="99" y="155"/>
                  </a:lnTo>
                  <a:lnTo>
                    <a:pt x="109" y="197"/>
                  </a:lnTo>
                  <a:lnTo>
                    <a:pt x="139" y="530"/>
                  </a:lnTo>
                  <a:lnTo>
                    <a:pt x="139" y="530"/>
                  </a:lnTo>
                  <a:lnTo>
                    <a:pt x="146" y="533"/>
                  </a:lnTo>
                  <a:lnTo>
                    <a:pt x="161" y="530"/>
                  </a:lnTo>
                  <a:lnTo>
                    <a:pt x="174" y="530"/>
                  </a:lnTo>
                  <a:lnTo>
                    <a:pt x="183" y="526"/>
                  </a:lnTo>
                  <a:lnTo>
                    <a:pt x="196" y="519"/>
                  </a:lnTo>
                  <a:lnTo>
                    <a:pt x="206" y="509"/>
                  </a:lnTo>
                  <a:lnTo>
                    <a:pt x="134" y="195"/>
                  </a:lnTo>
                  <a:lnTo>
                    <a:pt x="134" y="195"/>
                  </a:lnTo>
                  <a:lnTo>
                    <a:pt x="131" y="181"/>
                  </a:lnTo>
                  <a:lnTo>
                    <a:pt x="124" y="146"/>
                  </a:lnTo>
                  <a:lnTo>
                    <a:pt x="111" y="107"/>
                  </a:lnTo>
                  <a:lnTo>
                    <a:pt x="104" y="88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4" y="72"/>
                  </a:lnTo>
                  <a:lnTo>
                    <a:pt x="97" y="67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9" y="58"/>
                  </a:lnTo>
                  <a:lnTo>
                    <a:pt x="111" y="51"/>
                  </a:lnTo>
                  <a:lnTo>
                    <a:pt x="111" y="47"/>
                  </a:lnTo>
                  <a:lnTo>
                    <a:pt x="111" y="37"/>
                  </a:lnTo>
                  <a:lnTo>
                    <a:pt x="104" y="19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4" y="3"/>
                  </a:lnTo>
                  <a:lnTo>
                    <a:pt x="22" y="5"/>
                  </a:lnTo>
                  <a:lnTo>
                    <a:pt x="10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5" y="33"/>
                  </a:lnTo>
                  <a:lnTo>
                    <a:pt x="7" y="42"/>
                  </a:lnTo>
                  <a:lnTo>
                    <a:pt x="12" y="49"/>
                  </a:lnTo>
                  <a:lnTo>
                    <a:pt x="20" y="58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44" y="72"/>
                  </a:lnTo>
                  <a:lnTo>
                    <a:pt x="59" y="84"/>
                  </a:lnTo>
                  <a:lnTo>
                    <a:pt x="72" y="95"/>
                  </a:lnTo>
                  <a:lnTo>
                    <a:pt x="82" y="107"/>
                  </a:lnTo>
                  <a:lnTo>
                    <a:pt x="82" y="107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223"/>
            <p:cNvSpPr>
              <a:spLocks/>
            </p:cNvSpPr>
            <p:nvPr/>
          </p:nvSpPr>
          <p:spPr bwMode="auto">
            <a:xfrm>
              <a:off x="4105" y="1171"/>
              <a:ext cx="114" cy="157"/>
            </a:xfrm>
            <a:custGeom>
              <a:avLst/>
              <a:gdLst>
                <a:gd name="T0" fmla="*/ 15 w 114"/>
                <a:gd name="T1" fmla="*/ 157 h 157"/>
                <a:gd name="T2" fmla="*/ 5 w 114"/>
                <a:gd name="T3" fmla="*/ 104 h 157"/>
                <a:gd name="T4" fmla="*/ 0 w 114"/>
                <a:gd name="T5" fmla="*/ 55 h 157"/>
                <a:gd name="T6" fmla="*/ 5 w 114"/>
                <a:gd name="T7" fmla="*/ 4 h 157"/>
                <a:gd name="T8" fmla="*/ 10 w 114"/>
                <a:gd name="T9" fmla="*/ 0 h 157"/>
                <a:gd name="T10" fmla="*/ 17 w 114"/>
                <a:gd name="T11" fmla="*/ 4 h 157"/>
                <a:gd name="T12" fmla="*/ 17 w 114"/>
                <a:gd name="T13" fmla="*/ 16 h 157"/>
                <a:gd name="T14" fmla="*/ 15 w 114"/>
                <a:gd name="T15" fmla="*/ 64 h 157"/>
                <a:gd name="T16" fmla="*/ 20 w 114"/>
                <a:gd name="T17" fmla="*/ 104 h 157"/>
                <a:gd name="T18" fmla="*/ 25 w 114"/>
                <a:gd name="T19" fmla="*/ 120 h 157"/>
                <a:gd name="T20" fmla="*/ 35 w 114"/>
                <a:gd name="T21" fmla="*/ 125 h 157"/>
                <a:gd name="T22" fmla="*/ 40 w 114"/>
                <a:gd name="T23" fmla="*/ 120 h 157"/>
                <a:gd name="T24" fmla="*/ 30 w 114"/>
                <a:gd name="T25" fmla="*/ 81 h 157"/>
                <a:gd name="T26" fmla="*/ 27 w 114"/>
                <a:gd name="T27" fmla="*/ 44 h 157"/>
                <a:gd name="T28" fmla="*/ 32 w 114"/>
                <a:gd name="T29" fmla="*/ 4 h 157"/>
                <a:gd name="T30" fmla="*/ 35 w 114"/>
                <a:gd name="T31" fmla="*/ 0 h 157"/>
                <a:gd name="T32" fmla="*/ 42 w 114"/>
                <a:gd name="T33" fmla="*/ 4 h 157"/>
                <a:gd name="T34" fmla="*/ 40 w 114"/>
                <a:gd name="T35" fmla="*/ 14 h 157"/>
                <a:gd name="T36" fmla="*/ 40 w 114"/>
                <a:gd name="T37" fmla="*/ 57 h 157"/>
                <a:gd name="T38" fmla="*/ 47 w 114"/>
                <a:gd name="T39" fmla="*/ 97 h 157"/>
                <a:gd name="T40" fmla="*/ 54 w 114"/>
                <a:gd name="T41" fmla="*/ 118 h 157"/>
                <a:gd name="T42" fmla="*/ 62 w 114"/>
                <a:gd name="T43" fmla="*/ 120 h 157"/>
                <a:gd name="T44" fmla="*/ 64 w 114"/>
                <a:gd name="T45" fmla="*/ 115 h 157"/>
                <a:gd name="T46" fmla="*/ 57 w 114"/>
                <a:gd name="T47" fmla="*/ 76 h 157"/>
                <a:gd name="T48" fmla="*/ 54 w 114"/>
                <a:gd name="T49" fmla="*/ 20 h 157"/>
                <a:gd name="T50" fmla="*/ 59 w 114"/>
                <a:gd name="T51" fmla="*/ 4 h 157"/>
                <a:gd name="T52" fmla="*/ 64 w 114"/>
                <a:gd name="T53" fmla="*/ 0 h 157"/>
                <a:gd name="T54" fmla="*/ 69 w 114"/>
                <a:gd name="T55" fmla="*/ 4 h 157"/>
                <a:gd name="T56" fmla="*/ 67 w 114"/>
                <a:gd name="T57" fmla="*/ 39 h 157"/>
                <a:gd name="T58" fmla="*/ 69 w 114"/>
                <a:gd name="T59" fmla="*/ 74 h 157"/>
                <a:gd name="T60" fmla="*/ 82 w 114"/>
                <a:gd name="T61" fmla="*/ 113 h 157"/>
                <a:gd name="T62" fmla="*/ 84 w 114"/>
                <a:gd name="T63" fmla="*/ 118 h 157"/>
                <a:gd name="T64" fmla="*/ 89 w 114"/>
                <a:gd name="T65" fmla="*/ 113 h 157"/>
                <a:gd name="T66" fmla="*/ 87 w 114"/>
                <a:gd name="T67" fmla="*/ 104 h 157"/>
                <a:gd name="T68" fmla="*/ 77 w 114"/>
                <a:gd name="T69" fmla="*/ 60 h 157"/>
                <a:gd name="T70" fmla="*/ 77 w 114"/>
                <a:gd name="T71" fmla="*/ 23 h 157"/>
                <a:gd name="T72" fmla="*/ 79 w 114"/>
                <a:gd name="T73" fmla="*/ 4 h 157"/>
                <a:gd name="T74" fmla="*/ 87 w 114"/>
                <a:gd name="T75" fmla="*/ 0 h 157"/>
                <a:gd name="T76" fmla="*/ 89 w 114"/>
                <a:gd name="T77" fmla="*/ 4 h 157"/>
                <a:gd name="T78" fmla="*/ 89 w 114"/>
                <a:gd name="T79" fmla="*/ 34 h 157"/>
                <a:gd name="T80" fmla="*/ 99 w 114"/>
                <a:gd name="T81" fmla="*/ 90 h 157"/>
                <a:gd name="T82" fmla="*/ 107 w 114"/>
                <a:gd name="T83" fmla="*/ 113 h 157"/>
                <a:gd name="T84" fmla="*/ 114 w 114"/>
                <a:gd name="T85" fmla="*/ 136 h 157"/>
                <a:gd name="T86" fmla="*/ 114 w 114"/>
                <a:gd name="T87" fmla="*/ 143 h 157"/>
                <a:gd name="T88" fmla="*/ 99 w 114"/>
                <a:gd name="T89" fmla="*/ 148 h 157"/>
                <a:gd name="T90" fmla="*/ 15 w 114"/>
                <a:gd name="T9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7">
                  <a:moveTo>
                    <a:pt x="15" y="157"/>
                  </a:moveTo>
                  <a:lnTo>
                    <a:pt x="15" y="157"/>
                  </a:lnTo>
                  <a:lnTo>
                    <a:pt x="12" y="143"/>
                  </a:lnTo>
                  <a:lnTo>
                    <a:pt x="5" y="104"/>
                  </a:lnTo>
                  <a:lnTo>
                    <a:pt x="2" y="81"/>
                  </a:lnTo>
                  <a:lnTo>
                    <a:pt x="0" y="55"/>
                  </a:lnTo>
                  <a:lnTo>
                    <a:pt x="2" y="27"/>
                  </a:lnTo>
                  <a:lnTo>
                    <a:pt x="5" y="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6"/>
                  </a:lnTo>
                  <a:lnTo>
                    <a:pt x="15" y="46"/>
                  </a:lnTo>
                  <a:lnTo>
                    <a:pt x="15" y="64"/>
                  </a:lnTo>
                  <a:lnTo>
                    <a:pt x="15" y="85"/>
                  </a:lnTo>
                  <a:lnTo>
                    <a:pt x="20" y="104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30" y="125"/>
                  </a:lnTo>
                  <a:lnTo>
                    <a:pt x="35" y="125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35" y="111"/>
                  </a:lnTo>
                  <a:lnTo>
                    <a:pt x="30" y="81"/>
                  </a:lnTo>
                  <a:lnTo>
                    <a:pt x="27" y="64"/>
                  </a:lnTo>
                  <a:lnTo>
                    <a:pt x="27" y="44"/>
                  </a:lnTo>
                  <a:lnTo>
                    <a:pt x="27" y="2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14"/>
                  </a:lnTo>
                  <a:lnTo>
                    <a:pt x="40" y="41"/>
                  </a:lnTo>
                  <a:lnTo>
                    <a:pt x="40" y="57"/>
                  </a:lnTo>
                  <a:lnTo>
                    <a:pt x="42" y="76"/>
                  </a:lnTo>
                  <a:lnTo>
                    <a:pt x="47" y="97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9" y="120"/>
                  </a:lnTo>
                  <a:lnTo>
                    <a:pt x="62" y="120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2" y="104"/>
                  </a:lnTo>
                  <a:lnTo>
                    <a:pt x="57" y="76"/>
                  </a:lnTo>
                  <a:lnTo>
                    <a:pt x="54" y="39"/>
                  </a:lnTo>
                  <a:lnTo>
                    <a:pt x="54" y="2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67" y="14"/>
                  </a:lnTo>
                  <a:lnTo>
                    <a:pt x="67" y="39"/>
                  </a:lnTo>
                  <a:lnTo>
                    <a:pt x="67" y="55"/>
                  </a:lnTo>
                  <a:lnTo>
                    <a:pt x="69" y="74"/>
                  </a:lnTo>
                  <a:lnTo>
                    <a:pt x="74" y="95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4" y="118"/>
                  </a:lnTo>
                  <a:lnTo>
                    <a:pt x="87" y="118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87" y="104"/>
                  </a:lnTo>
                  <a:lnTo>
                    <a:pt x="79" y="76"/>
                  </a:lnTo>
                  <a:lnTo>
                    <a:pt x="77" y="60"/>
                  </a:lnTo>
                  <a:lnTo>
                    <a:pt x="77" y="41"/>
                  </a:lnTo>
                  <a:lnTo>
                    <a:pt x="77" y="23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11"/>
                  </a:lnTo>
                  <a:lnTo>
                    <a:pt x="89" y="34"/>
                  </a:lnTo>
                  <a:lnTo>
                    <a:pt x="94" y="69"/>
                  </a:lnTo>
                  <a:lnTo>
                    <a:pt x="99" y="90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12" y="125"/>
                  </a:lnTo>
                  <a:lnTo>
                    <a:pt x="114" y="136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5"/>
                  </a:lnTo>
                  <a:lnTo>
                    <a:pt x="99" y="148"/>
                  </a:lnTo>
                  <a:lnTo>
                    <a:pt x="64" y="152"/>
                  </a:lnTo>
                  <a:lnTo>
                    <a:pt x="15" y="157"/>
                  </a:lnTo>
                  <a:lnTo>
                    <a:pt x="15" y="157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224"/>
            <p:cNvSpPr>
              <a:spLocks/>
            </p:cNvSpPr>
            <p:nvPr/>
          </p:nvSpPr>
          <p:spPr bwMode="auto">
            <a:xfrm>
              <a:off x="4122" y="1291"/>
              <a:ext cx="209" cy="532"/>
            </a:xfrm>
            <a:custGeom>
              <a:avLst/>
              <a:gdLst>
                <a:gd name="T0" fmla="*/ 80 w 209"/>
                <a:gd name="T1" fmla="*/ 109 h 532"/>
                <a:gd name="T2" fmla="*/ 80 w 209"/>
                <a:gd name="T3" fmla="*/ 109 h 532"/>
                <a:gd name="T4" fmla="*/ 85 w 209"/>
                <a:gd name="T5" fmla="*/ 113 h 532"/>
                <a:gd name="T6" fmla="*/ 90 w 209"/>
                <a:gd name="T7" fmla="*/ 130 h 532"/>
                <a:gd name="T8" fmla="*/ 100 w 209"/>
                <a:gd name="T9" fmla="*/ 157 h 532"/>
                <a:gd name="T10" fmla="*/ 109 w 209"/>
                <a:gd name="T11" fmla="*/ 199 h 532"/>
                <a:gd name="T12" fmla="*/ 142 w 209"/>
                <a:gd name="T13" fmla="*/ 532 h 532"/>
                <a:gd name="T14" fmla="*/ 142 w 209"/>
                <a:gd name="T15" fmla="*/ 532 h 532"/>
                <a:gd name="T16" fmla="*/ 149 w 209"/>
                <a:gd name="T17" fmla="*/ 532 h 532"/>
                <a:gd name="T18" fmla="*/ 167 w 209"/>
                <a:gd name="T19" fmla="*/ 532 h 532"/>
                <a:gd name="T20" fmla="*/ 176 w 209"/>
                <a:gd name="T21" fmla="*/ 530 h 532"/>
                <a:gd name="T22" fmla="*/ 189 w 209"/>
                <a:gd name="T23" fmla="*/ 525 h 532"/>
                <a:gd name="T24" fmla="*/ 199 w 209"/>
                <a:gd name="T25" fmla="*/ 518 h 532"/>
                <a:gd name="T26" fmla="*/ 209 w 209"/>
                <a:gd name="T27" fmla="*/ 509 h 532"/>
                <a:gd name="T28" fmla="*/ 134 w 209"/>
                <a:gd name="T29" fmla="*/ 194 h 532"/>
                <a:gd name="T30" fmla="*/ 134 w 209"/>
                <a:gd name="T31" fmla="*/ 194 h 532"/>
                <a:gd name="T32" fmla="*/ 132 w 209"/>
                <a:gd name="T33" fmla="*/ 180 h 532"/>
                <a:gd name="T34" fmla="*/ 124 w 209"/>
                <a:gd name="T35" fmla="*/ 146 h 532"/>
                <a:gd name="T36" fmla="*/ 112 w 209"/>
                <a:gd name="T37" fmla="*/ 106 h 532"/>
                <a:gd name="T38" fmla="*/ 104 w 209"/>
                <a:gd name="T39" fmla="*/ 90 h 532"/>
                <a:gd name="T40" fmla="*/ 95 w 209"/>
                <a:gd name="T41" fmla="*/ 79 h 532"/>
                <a:gd name="T42" fmla="*/ 95 w 209"/>
                <a:gd name="T43" fmla="*/ 79 h 532"/>
                <a:gd name="T44" fmla="*/ 95 w 209"/>
                <a:gd name="T45" fmla="*/ 72 h 532"/>
                <a:gd name="T46" fmla="*/ 95 w 209"/>
                <a:gd name="T47" fmla="*/ 67 h 532"/>
                <a:gd name="T48" fmla="*/ 102 w 209"/>
                <a:gd name="T49" fmla="*/ 62 h 532"/>
                <a:gd name="T50" fmla="*/ 102 w 209"/>
                <a:gd name="T51" fmla="*/ 62 h 532"/>
                <a:gd name="T52" fmla="*/ 107 w 209"/>
                <a:gd name="T53" fmla="*/ 58 h 532"/>
                <a:gd name="T54" fmla="*/ 109 w 209"/>
                <a:gd name="T55" fmla="*/ 53 h 532"/>
                <a:gd name="T56" fmla="*/ 109 w 209"/>
                <a:gd name="T57" fmla="*/ 46 h 532"/>
                <a:gd name="T58" fmla="*/ 109 w 209"/>
                <a:gd name="T59" fmla="*/ 39 h 532"/>
                <a:gd name="T60" fmla="*/ 104 w 209"/>
                <a:gd name="T61" fmla="*/ 21 h 532"/>
                <a:gd name="T62" fmla="*/ 95 w 209"/>
                <a:gd name="T63" fmla="*/ 0 h 532"/>
                <a:gd name="T64" fmla="*/ 95 w 209"/>
                <a:gd name="T65" fmla="*/ 0 h 532"/>
                <a:gd name="T66" fmla="*/ 52 w 209"/>
                <a:gd name="T67" fmla="*/ 2 h 532"/>
                <a:gd name="T68" fmla="*/ 20 w 209"/>
                <a:gd name="T69" fmla="*/ 7 h 532"/>
                <a:gd name="T70" fmla="*/ 8 w 209"/>
                <a:gd name="T71" fmla="*/ 9 h 532"/>
                <a:gd name="T72" fmla="*/ 0 w 209"/>
                <a:gd name="T73" fmla="*/ 12 h 532"/>
                <a:gd name="T74" fmla="*/ 0 w 209"/>
                <a:gd name="T75" fmla="*/ 12 h 532"/>
                <a:gd name="T76" fmla="*/ 0 w 209"/>
                <a:gd name="T77" fmla="*/ 18 h 532"/>
                <a:gd name="T78" fmla="*/ 3 w 209"/>
                <a:gd name="T79" fmla="*/ 35 h 532"/>
                <a:gd name="T80" fmla="*/ 8 w 209"/>
                <a:gd name="T81" fmla="*/ 44 h 532"/>
                <a:gd name="T82" fmla="*/ 13 w 209"/>
                <a:gd name="T83" fmla="*/ 51 h 532"/>
                <a:gd name="T84" fmla="*/ 18 w 209"/>
                <a:gd name="T85" fmla="*/ 58 h 532"/>
                <a:gd name="T86" fmla="*/ 25 w 209"/>
                <a:gd name="T87" fmla="*/ 65 h 532"/>
                <a:gd name="T88" fmla="*/ 25 w 209"/>
                <a:gd name="T89" fmla="*/ 65 h 532"/>
                <a:gd name="T90" fmla="*/ 45 w 209"/>
                <a:gd name="T91" fmla="*/ 74 h 532"/>
                <a:gd name="T92" fmla="*/ 60 w 209"/>
                <a:gd name="T93" fmla="*/ 86 h 532"/>
                <a:gd name="T94" fmla="*/ 72 w 209"/>
                <a:gd name="T95" fmla="*/ 97 h 532"/>
                <a:gd name="T96" fmla="*/ 80 w 209"/>
                <a:gd name="T97" fmla="*/ 109 h 532"/>
                <a:gd name="T98" fmla="*/ 80 w 209"/>
                <a:gd name="T99" fmla="*/ 109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9" h="532">
                  <a:moveTo>
                    <a:pt x="80" y="109"/>
                  </a:moveTo>
                  <a:lnTo>
                    <a:pt x="80" y="109"/>
                  </a:lnTo>
                  <a:lnTo>
                    <a:pt x="85" y="113"/>
                  </a:lnTo>
                  <a:lnTo>
                    <a:pt x="90" y="130"/>
                  </a:lnTo>
                  <a:lnTo>
                    <a:pt x="100" y="157"/>
                  </a:lnTo>
                  <a:lnTo>
                    <a:pt x="109" y="199"/>
                  </a:lnTo>
                  <a:lnTo>
                    <a:pt x="142" y="532"/>
                  </a:lnTo>
                  <a:lnTo>
                    <a:pt x="142" y="532"/>
                  </a:lnTo>
                  <a:lnTo>
                    <a:pt x="149" y="532"/>
                  </a:lnTo>
                  <a:lnTo>
                    <a:pt x="167" y="532"/>
                  </a:lnTo>
                  <a:lnTo>
                    <a:pt x="176" y="530"/>
                  </a:lnTo>
                  <a:lnTo>
                    <a:pt x="189" y="525"/>
                  </a:lnTo>
                  <a:lnTo>
                    <a:pt x="199" y="518"/>
                  </a:lnTo>
                  <a:lnTo>
                    <a:pt x="209" y="509"/>
                  </a:lnTo>
                  <a:lnTo>
                    <a:pt x="134" y="194"/>
                  </a:lnTo>
                  <a:lnTo>
                    <a:pt x="134" y="194"/>
                  </a:lnTo>
                  <a:lnTo>
                    <a:pt x="132" y="180"/>
                  </a:lnTo>
                  <a:lnTo>
                    <a:pt x="124" y="146"/>
                  </a:lnTo>
                  <a:lnTo>
                    <a:pt x="112" y="106"/>
                  </a:lnTo>
                  <a:lnTo>
                    <a:pt x="104" y="90"/>
                  </a:lnTo>
                  <a:lnTo>
                    <a:pt x="95" y="79"/>
                  </a:lnTo>
                  <a:lnTo>
                    <a:pt x="95" y="79"/>
                  </a:lnTo>
                  <a:lnTo>
                    <a:pt x="95" y="72"/>
                  </a:lnTo>
                  <a:lnTo>
                    <a:pt x="95" y="67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7" y="58"/>
                  </a:lnTo>
                  <a:lnTo>
                    <a:pt x="109" y="53"/>
                  </a:lnTo>
                  <a:lnTo>
                    <a:pt x="109" y="46"/>
                  </a:lnTo>
                  <a:lnTo>
                    <a:pt x="109" y="39"/>
                  </a:lnTo>
                  <a:lnTo>
                    <a:pt x="104" y="2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52" y="2"/>
                  </a:lnTo>
                  <a:lnTo>
                    <a:pt x="20" y="7"/>
                  </a:lnTo>
                  <a:lnTo>
                    <a:pt x="8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35"/>
                  </a:lnTo>
                  <a:lnTo>
                    <a:pt x="8" y="44"/>
                  </a:lnTo>
                  <a:lnTo>
                    <a:pt x="13" y="51"/>
                  </a:lnTo>
                  <a:lnTo>
                    <a:pt x="18" y="58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45" y="74"/>
                  </a:lnTo>
                  <a:lnTo>
                    <a:pt x="60" y="86"/>
                  </a:lnTo>
                  <a:lnTo>
                    <a:pt x="72" y="97"/>
                  </a:lnTo>
                  <a:lnTo>
                    <a:pt x="80" y="109"/>
                  </a:lnTo>
                  <a:lnTo>
                    <a:pt x="80" y="109"/>
                  </a:lnTo>
                  <a:close/>
                </a:path>
              </a:pathLst>
            </a:custGeom>
            <a:solidFill>
              <a:srgbClr val="AC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Freeform 225"/>
            <p:cNvSpPr>
              <a:spLocks/>
            </p:cNvSpPr>
            <p:nvPr/>
          </p:nvSpPr>
          <p:spPr bwMode="auto">
            <a:xfrm>
              <a:off x="4110" y="1171"/>
              <a:ext cx="114" cy="157"/>
            </a:xfrm>
            <a:custGeom>
              <a:avLst/>
              <a:gdLst>
                <a:gd name="T0" fmla="*/ 15 w 114"/>
                <a:gd name="T1" fmla="*/ 157 h 157"/>
                <a:gd name="T2" fmla="*/ 5 w 114"/>
                <a:gd name="T3" fmla="*/ 104 h 157"/>
                <a:gd name="T4" fmla="*/ 0 w 114"/>
                <a:gd name="T5" fmla="*/ 55 h 157"/>
                <a:gd name="T6" fmla="*/ 5 w 114"/>
                <a:gd name="T7" fmla="*/ 4 h 157"/>
                <a:gd name="T8" fmla="*/ 7 w 114"/>
                <a:gd name="T9" fmla="*/ 0 h 157"/>
                <a:gd name="T10" fmla="*/ 17 w 114"/>
                <a:gd name="T11" fmla="*/ 4 h 157"/>
                <a:gd name="T12" fmla="*/ 15 w 114"/>
                <a:gd name="T13" fmla="*/ 16 h 157"/>
                <a:gd name="T14" fmla="*/ 12 w 114"/>
                <a:gd name="T15" fmla="*/ 64 h 157"/>
                <a:gd name="T16" fmla="*/ 20 w 114"/>
                <a:gd name="T17" fmla="*/ 104 h 157"/>
                <a:gd name="T18" fmla="*/ 25 w 114"/>
                <a:gd name="T19" fmla="*/ 120 h 157"/>
                <a:gd name="T20" fmla="*/ 35 w 114"/>
                <a:gd name="T21" fmla="*/ 125 h 157"/>
                <a:gd name="T22" fmla="*/ 40 w 114"/>
                <a:gd name="T23" fmla="*/ 120 h 157"/>
                <a:gd name="T24" fmla="*/ 30 w 114"/>
                <a:gd name="T25" fmla="*/ 81 h 157"/>
                <a:gd name="T26" fmla="*/ 25 w 114"/>
                <a:gd name="T27" fmla="*/ 44 h 157"/>
                <a:gd name="T28" fmla="*/ 32 w 114"/>
                <a:gd name="T29" fmla="*/ 4 h 157"/>
                <a:gd name="T30" fmla="*/ 35 w 114"/>
                <a:gd name="T31" fmla="*/ 0 h 157"/>
                <a:gd name="T32" fmla="*/ 40 w 114"/>
                <a:gd name="T33" fmla="*/ 4 h 157"/>
                <a:gd name="T34" fmla="*/ 40 w 114"/>
                <a:gd name="T35" fmla="*/ 14 h 157"/>
                <a:gd name="T36" fmla="*/ 40 w 114"/>
                <a:gd name="T37" fmla="*/ 57 h 157"/>
                <a:gd name="T38" fmla="*/ 47 w 114"/>
                <a:gd name="T39" fmla="*/ 97 h 157"/>
                <a:gd name="T40" fmla="*/ 54 w 114"/>
                <a:gd name="T41" fmla="*/ 115 h 157"/>
                <a:gd name="T42" fmla="*/ 62 w 114"/>
                <a:gd name="T43" fmla="*/ 118 h 157"/>
                <a:gd name="T44" fmla="*/ 64 w 114"/>
                <a:gd name="T45" fmla="*/ 113 h 157"/>
                <a:gd name="T46" fmla="*/ 57 w 114"/>
                <a:gd name="T47" fmla="*/ 76 h 157"/>
                <a:gd name="T48" fmla="*/ 54 w 114"/>
                <a:gd name="T49" fmla="*/ 20 h 157"/>
                <a:gd name="T50" fmla="*/ 57 w 114"/>
                <a:gd name="T51" fmla="*/ 4 h 157"/>
                <a:gd name="T52" fmla="*/ 64 w 114"/>
                <a:gd name="T53" fmla="*/ 0 h 157"/>
                <a:gd name="T54" fmla="*/ 67 w 114"/>
                <a:gd name="T55" fmla="*/ 4 h 157"/>
                <a:gd name="T56" fmla="*/ 64 w 114"/>
                <a:gd name="T57" fmla="*/ 39 h 157"/>
                <a:gd name="T58" fmla="*/ 69 w 114"/>
                <a:gd name="T59" fmla="*/ 74 h 157"/>
                <a:gd name="T60" fmla="*/ 79 w 114"/>
                <a:gd name="T61" fmla="*/ 113 h 157"/>
                <a:gd name="T62" fmla="*/ 82 w 114"/>
                <a:gd name="T63" fmla="*/ 115 h 157"/>
                <a:gd name="T64" fmla="*/ 89 w 114"/>
                <a:gd name="T65" fmla="*/ 113 h 157"/>
                <a:gd name="T66" fmla="*/ 87 w 114"/>
                <a:gd name="T67" fmla="*/ 101 h 157"/>
                <a:gd name="T68" fmla="*/ 77 w 114"/>
                <a:gd name="T69" fmla="*/ 60 h 157"/>
                <a:gd name="T70" fmla="*/ 77 w 114"/>
                <a:gd name="T71" fmla="*/ 23 h 157"/>
                <a:gd name="T72" fmla="*/ 79 w 114"/>
                <a:gd name="T73" fmla="*/ 4 h 157"/>
                <a:gd name="T74" fmla="*/ 87 w 114"/>
                <a:gd name="T75" fmla="*/ 0 h 157"/>
                <a:gd name="T76" fmla="*/ 89 w 114"/>
                <a:gd name="T77" fmla="*/ 2 h 157"/>
                <a:gd name="T78" fmla="*/ 89 w 114"/>
                <a:gd name="T79" fmla="*/ 34 h 157"/>
                <a:gd name="T80" fmla="*/ 99 w 114"/>
                <a:gd name="T81" fmla="*/ 90 h 157"/>
                <a:gd name="T82" fmla="*/ 107 w 114"/>
                <a:gd name="T83" fmla="*/ 113 h 157"/>
                <a:gd name="T84" fmla="*/ 114 w 114"/>
                <a:gd name="T85" fmla="*/ 134 h 157"/>
                <a:gd name="T86" fmla="*/ 114 w 114"/>
                <a:gd name="T87" fmla="*/ 141 h 157"/>
                <a:gd name="T88" fmla="*/ 99 w 114"/>
                <a:gd name="T89" fmla="*/ 148 h 157"/>
                <a:gd name="T90" fmla="*/ 15 w 114"/>
                <a:gd name="T9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7">
                  <a:moveTo>
                    <a:pt x="15" y="157"/>
                  </a:moveTo>
                  <a:lnTo>
                    <a:pt x="15" y="157"/>
                  </a:lnTo>
                  <a:lnTo>
                    <a:pt x="12" y="143"/>
                  </a:lnTo>
                  <a:lnTo>
                    <a:pt x="5" y="104"/>
                  </a:lnTo>
                  <a:lnTo>
                    <a:pt x="2" y="81"/>
                  </a:lnTo>
                  <a:lnTo>
                    <a:pt x="0" y="55"/>
                  </a:lnTo>
                  <a:lnTo>
                    <a:pt x="0" y="27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16"/>
                  </a:lnTo>
                  <a:lnTo>
                    <a:pt x="12" y="46"/>
                  </a:lnTo>
                  <a:lnTo>
                    <a:pt x="12" y="64"/>
                  </a:lnTo>
                  <a:lnTo>
                    <a:pt x="15" y="85"/>
                  </a:lnTo>
                  <a:lnTo>
                    <a:pt x="20" y="104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30" y="125"/>
                  </a:lnTo>
                  <a:lnTo>
                    <a:pt x="35" y="125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35" y="108"/>
                  </a:lnTo>
                  <a:lnTo>
                    <a:pt x="30" y="81"/>
                  </a:lnTo>
                  <a:lnTo>
                    <a:pt x="27" y="64"/>
                  </a:lnTo>
                  <a:lnTo>
                    <a:pt x="25" y="44"/>
                  </a:lnTo>
                  <a:lnTo>
                    <a:pt x="27" y="2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14"/>
                  </a:lnTo>
                  <a:lnTo>
                    <a:pt x="37" y="41"/>
                  </a:lnTo>
                  <a:lnTo>
                    <a:pt x="40" y="57"/>
                  </a:lnTo>
                  <a:lnTo>
                    <a:pt x="42" y="76"/>
                  </a:lnTo>
                  <a:lnTo>
                    <a:pt x="47" y="97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9" y="118"/>
                  </a:lnTo>
                  <a:lnTo>
                    <a:pt x="62" y="118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2" y="104"/>
                  </a:lnTo>
                  <a:lnTo>
                    <a:pt x="57" y="76"/>
                  </a:lnTo>
                  <a:lnTo>
                    <a:pt x="52" y="39"/>
                  </a:lnTo>
                  <a:lnTo>
                    <a:pt x="54" y="20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14"/>
                  </a:lnTo>
                  <a:lnTo>
                    <a:pt x="64" y="39"/>
                  </a:lnTo>
                  <a:lnTo>
                    <a:pt x="67" y="55"/>
                  </a:lnTo>
                  <a:lnTo>
                    <a:pt x="69" y="74"/>
                  </a:lnTo>
                  <a:lnTo>
                    <a:pt x="74" y="92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82" y="115"/>
                  </a:lnTo>
                  <a:lnTo>
                    <a:pt x="87" y="118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87" y="101"/>
                  </a:lnTo>
                  <a:lnTo>
                    <a:pt x="79" y="76"/>
                  </a:lnTo>
                  <a:lnTo>
                    <a:pt x="77" y="60"/>
                  </a:lnTo>
                  <a:lnTo>
                    <a:pt x="74" y="41"/>
                  </a:lnTo>
                  <a:lnTo>
                    <a:pt x="77" y="23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11"/>
                  </a:lnTo>
                  <a:lnTo>
                    <a:pt x="89" y="34"/>
                  </a:lnTo>
                  <a:lnTo>
                    <a:pt x="92" y="69"/>
                  </a:lnTo>
                  <a:lnTo>
                    <a:pt x="99" y="90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12" y="125"/>
                  </a:lnTo>
                  <a:lnTo>
                    <a:pt x="114" y="134"/>
                  </a:lnTo>
                  <a:lnTo>
                    <a:pt x="114" y="141"/>
                  </a:lnTo>
                  <a:lnTo>
                    <a:pt x="114" y="141"/>
                  </a:lnTo>
                  <a:lnTo>
                    <a:pt x="109" y="143"/>
                  </a:lnTo>
                  <a:lnTo>
                    <a:pt x="99" y="148"/>
                  </a:lnTo>
                  <a:lnTo>
                    <a:pt x="64" y="152"/>
                  </a:lnTo>
                  <a:lnTo>
                    <a:pt x="15" y="157"/>
                  </a:lnTo>
                  <a:lnTo>
                    <a:pt x="15" y="157"/>
                  </a:lnTo>
                  <a:close/>
                </a:path>
              </a:pathLst>
            </a:custGeom>
            <a:solidFill>
              <a:srgbClr val="AC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226"/>
            <p:cNvSpPr>
              <a:spLocks/>
            </p:cNvSpPr>
            <p:nvPr/>
          </p:nvSpPr>
          <p:spPr bwMode="auto">
            <a:xfrm>
              <a:off x="4231" y="1448"/>
              <a:ext cx="92" cy="352"/>
            </a:xfrm>
            <a:custGeom>
              <a:avLst/>
              <a:gdLst>
                <a:gd name="T0" fmla="*/ 0 w 92"/>
                <a:gd name="T1" fmla="*/ 7 h 352"/>
                <a:gd name="T2" fmla="*/ 63 w 92"/>
                <a:gd name="T3" fmla="*/ 352 h 352"/>
                <a:gd name="T4" fmla="*/ 63 w 92"/>
                <a:gd name="T5" fmla="*/ 352 h 352"/>
                <a:gd name="T6" fmla="*/ 75 w 92"/>
                <a:gd name="T7" fmla="*/ 352 h 352"/>
                <a:gd name="T8" fmla="*/ 85 w 92"/>
                <a:gd name="T9" fmla="*/ 350 h 352"/>
                <a:gd name="T10" fmla="*/ 90 w 92"/>
                <a:gd name="T11" fmla="*/ 345 h 352"/>
                <a:gd name="T12" fmla="*/ 92 w 92"/>
                <a:gd name="T13" fmla="*/ 341 h 352"/>
                <a:gd name="T14" fmla="*/ 8 w 92"/>
                <a:gd name="T15" fmla="*/ 3 h 352"/>
                <a:gd name="T16" fmla="*/ 8 w 92"/>
                <a:gd name="T17" fmla="*/ 3 h 352"/>
                <a:gd name="T18" fmla="*/ 5 w 92"/>
                <a:gd name="T19" fmla="*/ 0 h 352"/>
                <a:gd name="T20" fmla="*/ 0 w 92"/>
                <a:gd name="T21" fmla="*/ 0 h 352"/>
                <a:gd name="T22" fmla="*/ 0 w 92"/>
                <a:gd name="T23" fmla="*/ 7 h 352"/>
                <a:gd name="T24" fmla="*/ 0 w 92"/>
                <a:gd name="T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52">
                  <a:moveTo>
                    <a:pt x="0" y="7"/>
                  </a:moveTo>
                  <a:lnTo>
                    <a:pt x="63" y="352"/>
                  </a:lnTo>
                  <a:lnTo>
                    <a:pt x="63" y="352"/>
                  </a:lnTo>
                  <a:lnTo>
                    <a:pt x="75" y="352"/>
                  </a:lnTo>
                  <a:lnTo>
                    <a:pt x="85" y="350"/>
                  </a:lnTo>
                  <a:lnTo>
                    <a:pt x="90" y="345"/>
                  </a:lnTo>
                  <a:lnTo>
                    <a:pt x="92" y="341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8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227"/>
            <p:cNvSpPr>
              <a:spLocks/>
            </p:cNvSpPr>
            <p:nvPr/>
          </p:nvSpPr>
          <p:spPr bwMode="auto">
            <a:xfrm>
              <a:off x="4140" y="1182"/>
              <a:ext cx="84" cy="169"/>
            </a:xfrm>
            <a:custGeom>
              <a:avLst/>
              <a:gdLst>
                <a:gd name="T0" fmla="*/ 0 w 84"/>
                <a:gd name="T1" fmla="*/ 125 h 169"/>
                <a:gd name="T2" fmla="*/ 0 w 84"/>
                <a:gd name="T3" fmla="*/ 125 h 169"/>
                <a:gd name="T4" fmla="*/ 5 w 84"/>
                <a:gd name="T5" fmla="*/ 146 h 169"/>
                <a:gd name="T6" fmla="*/ 12 w 84"/>
                <a:gd name="T7" fmla="*/ 160 h 169"/>
                <a:gd name="T8" fmla="*/ 17 w 84"/>
                <a:gd name="T9" fmla="*/ 165 h 169"/>
                <a:gd name="T10" fmla="*/ 22 w 84"/>
                <a:gd name="T11" fmla="*/ 169 h 169"/>
                <a:gd name="T12" fmla="*/ 22 w 84"/>
                <a:gd name="T13" fmla="*/ 169 h 169"/>
                <a:gd name="T14" fmla="*/ 29 w 84"/>
                <a:gd name="T15" fmla="*/ 169 h 169"/>
                <a:gd name="T16" fmla="*/ 39 w 84"/>
                <a:gd name="T17" fmla="*/ 169 h 169"/>
                <a:gd name="T18" fmla="*/ 59 w 84"/>
                <a:gd name="T19" fmla="*/ 167 h 169"/>
                <a:gd name="T20" fmla="*/ 74 w 84"/>
                <a:gd name="T21" fmla="*/ 162 h 169"/>
                <a:gd name="T22" fmla="*/ 82 w 84"/>
                <a:gd name="T23" fmla="*/ 158 h 169"/>
                <a:gd name="T24" fmla="*/ 84 w 84"/>
                <a:gd name="T25" fmla="*/ 155 h 169"/>
                <a:gd name="T26" fmla="*/ 84 w 84"/>
                <a:gd name="T27" fmla="*/ 155 h 169"/>
                <a:gd name="T28" fmla="*/ 82 w 84"/>
                <a:gd name="T29" fmla="*/ 146 h 169"/>
                <a:gd name="T30" fmla="*/ 77 w 84"/>
                <a:gd name="T31" fmla="*/ 130 h 169"/>
                <a:gd name="T32" fmla="*/ 69 w 84"/>
                <a:gd name="T33" fmla="*/ 104 h 169"/>
                <a:gd name="T34" fmla="*/ 69 w 84"/>
                <a:gd name="T35" fmla="*/ 104 h 169"/>
                <a:gd name="T36" fmla="*/ 64 w 84"/>
                <a:gd name="T37" fmla="*/ 88 h 169"/>
                <a:gd name="T38" fmla="*/ 57 w 84"/>
                <a:gd name="T39" fmla="*/ 58 h 169"/>
                <a:gd name="T40" fmla="*/ 54 w 84"/>
                <a:gd name="T41" fmla="*/ 26 h 169"/>
                <a:gd name="T42" fmla="*/ 54 w 84"/>
                <a:gd name="T43" fmla="*/ 12 h 169"/>
                <a:gd name="T44" fmla="*/ 54 w 84"/>
                <a:gd name="T45" fmla="*/ 0 h 169"/>
                <a:gd name="T46" fmla="*/ 54 w 84"/>
                <a:gd name="T47" fmla="*/ 0 h 169"/>
                <a:gd name="T48" fmla="*/ 54 w 84"/>
                <a:gd name="T49" fmla="*/ 7 h 169"/>
                <a:gd name="T50" fmla="*/ 52 w 84"/>
                <a:gd name="T51" fmla="*/ 28 h 169"/>
                <a:gd name="T52" fmla="*/ 52 w 84"/>
                <a:gd name="T53" fmla="*/ 63 h 169"/>
                <a:gd name="T54" fmla="*/ 57 w 84"/>
                <a:gd name="T55" fmla="*/ 84 h 169"/>
                <a:gd name="T56" fmla="*/ 62 w 84"/>
                <a:gd name="T57" fmla="*/ 104 h 169"/>
                <a:gd name="T58" fmla="*/ 62 w 84"/>
                <a:gd name="T59" fmla="*/ 104 h 169"/>
                <a:gd name="T60" fmla="*/ 62 w 84"/>
                <a:gd name="T61" fmla="*/ 107 h 169"/>
                <a:gd name="T62" fmla="*/ 62 w 84"/>
                <a:gd name="T63" fmla="*/ 111 h 169"/>
                <a:gd name="T64" fmla="*/ 62 w 84"/>
                <a:gd name="T65" fmla="*/ 111 h 169"/>
                <a:gd name="T66" fmla="*/ 54 w 84"/>
                <a:gd name="T67" fmla="*/ 114 h 169"/>
                <a:gd name="T68" fmla="*/ 37 w 84"/>
                <a:gd name="T69" fmla="*/ 116 h 169"/>
                <a:gd name="T70" fmla="*/ 17 w 84"/>
                <a:gd name="T71" fmla="*/ 118 h 169"/>
                <a:gd name="T72" fmla="*/ 7 w 84"/>
                <a:gd name="T73" fmla="*/ 121 h 169"/>
                <a:gd name="T74" fmla="*/ 0 w 84"/>
                <a:gd name="T75" fmla="*/ 125 h 169"/>
                <a:gd name="T76" fmla="*/ 0 w 84"/>
                <a:gd name="T77" fmla="*/ 12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69">
                  <a:moveTo>
                    <a:pt x="0" y="125"/>
                  </a:moveTo>
                  <a:lnTo>
                    <a:pt x="0" y="125"/>
                  </a:lnTo>
                  <a:lnTo>
                    <a:pt x="5" y="146"/>
                  </a:lnTo>
                  <a:lnTo>
                    <a:pt x="12" y="160"/>
                  </a:lnTo>
                  <a:lnTo>
                    <a:pt x="17" y="165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9" y="169"/>
                  </a:lnTo>
                  <a:lnTo>
                    <a:pt x="39" y="169"/>
                  </a:lnTo>
                  <a:lnTo>
                    <a:pt x="59" y="167"/>
                  </a:lnTo>
                  <a:lnTo>
                    <a:pt x="74" y="162"/>
                  </a:lnTo>
                  <a:lnTo>
                    <a:pt x="82" y="158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2" y="146"/>
                  </a:lnTo>
                  <a:lnTo>
                    <a:pt x="77" y="130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4" y="88"/>
                  </a:lnTo>
                  <a:lnTo>
                    <a:pt x="57" y="58"/>
                  </a:lnTo>
                  <a:lnTo>
                    <a:pt x="54" y="26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7"/>
                  </a:lnTo>
                  <a:lnTo>
                    <a:pt x="52" y="28"/>
                  </a:lnTo>
                  <a:lnTo>
                    <a:pt x="52" y="63"/>
                  </a:lnTo>
                  <a:lnTo>
                    <a:pt x="57" y="84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2" y="107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54" y="114"/>
                  </a:lnTo>
                  <a:lnTo>
                    <a:pt x="37" y="116"/>
                  </a:lnTo>
                  <a:lnTo>
                    <a:pt x="17" y="118"/>
                  </a:lnTo>
                  <a:lnTo>
                    <a:pt x="7" y="121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C8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228"/>
            <p:cNvSpPr>
              <a:spLocks/>
            </p:cNvSpPr>
            <p:nvPr/>
          </p:nvSpPr>
          <p:spPr bwMode="auto">
            <a:xfrm>
              <a:off x="4229" y="1432"/>
              <a:ext cx="12" cy="19"/>
            </a:xfrm>
            <a:custGeom>
              <a:avLst/>
              <a:gdLst>
                <a:gd name="T0" fmla="*/ 12 w 12"/>
                <a:gd name="T1" fmla="*/ 9 h 19"/>
                <a:gd name="T2" fmla="*/ 12 w 12"/>
                <a:gd name="T3" fmla="*/ 9 h 19"/>
                <a:gd name="T4" fmla="*/ 12 w 12"/>
                <a:gd name="T5" fmla="*/ 16 h 19"/>
                <a:gd name="T6" fmla="*/ 7 w 12"/>
                <a:gd name="T7" fmla="*/ 19 h 19"/>
                <a:gd name="T8" fmla="*/ 7 w 12"/>
                <a:gd name="T9" fmla="*/ 19 h 19"/>
                <a:gd name="T10" fmla="*/ 2 w 12"/>
                <a:gd name="T11" fmla="*/ 16 h 19"/>
                <a:gd name="T12" fmla="*/ 0 w 12"/>
                <a:gd name="T13" fmla="*/ 9 h 19"/>
                <a:gd name="T14" fmla="*/ 0 w 12"/>
                <a:gd name="T15" fmla="*/ 9 h 19"/>
                <a:gd name="T16" fmla="*/ 0 w 12"/>
                <a:gd name="T17" fmla="*/ 2 h 19"/>
                <a:gd name="T18" fmla="*/ 5 w 12"/>
                <a:gd name="T19" fmla="*/ 0 h 19"/>
                <a:gd name="T20" fmla="*/ 5 w 12"/>
                <a:gd name="T21" fmla="*/ 0 h 19"/>
                <a:gd name="T22" fmla="*/ 10 w 12"/>
                <a:gd name="T23" fmla="*/ 2 h 19"/>
                <a:gd name="T24" fmla="*/ 12 w 12"/>
                <a:gd name="T25" fmla="*/ 9 h 19"/>
                <a:gd name="T26" fmla="*/ 12 w 12"/>
                <a:gd name="T2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9">
                  <a:moveTo>
                    <a:pt x="12" y="9"/>
                  </a:moveTo>
                  <a:lnTo>
                    <a:pt x="12" y="9"/>
                  </a:lnTo>
                  <a:lnTo>
                    <a:pt x="12" y="16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F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229"/>
            <p:cNvSpPr>
              <a:spLocks/>
            </p:cNvSpPr>
            <p:nvPr/>
          </p:nvSpPr>
          <p:spPr bwMode="auto">
            <a:xfrm>
              <a:off x="4219" y="1402"/>
              <a:ext cx="12" cy="14"/>
            </a:xfrm>
            <a:custGeom>
              <a:avLst/>
              <a:gdLst>
                <a:gd name="T0" fmla="*/ 12 w 12"/>
                <a:gd name="T1" fmla="*/ 7 h 14"/>
                <a:gd name="T2" fmla="*/ 12 w 12"/>
                <a:gd name="T3" fmla="*/ 7 h 14"/>
                <a:gd name="T4" fmla="*/ 10 w 12"/>
                <a:gd name="T5" fmla="*/ 12 h 14"/>
                <a:gd name="T6" fmla="*/ 7 w 12"/>
                <a:gd name="T7" fmla="*/ 14 h 14"/>
                <a:gd name="T8" fmla="*/ 7 w 12"/>
                <a:gd name="T9" fmla="*/ 14 h 14"/>
                <a:gd name="T10" fmla="*/ 3 w 12"/>
                <a:gd name="T11" fmla="*/ 12 h 14"/>
                <a:gd name="T12" fmla="*/ 0 w 12"/>
                <a:gd name="T13" fmla="*/ 7 h 14"/>
                <a:gd name="T14" fmla="*/ 0 w 12"/>
                <a:gd name="T15" fmla="*/ 7 h 14"/>
                <a:gd name="T16" fmla="*/ 0 w 12"/>
                <a:gd name="T17" fmla="*/ 2 h 14"/>
                <a:gd name="T18" fmla="*/ 5 w 12"/>
                <a:gd name="T19" fmla="*/ 0 h 14"/>
                <a:gd name="T20" fmla="*/ 5 w 12"/>
                <a:gd name="T21" fmla="*/ 0 h 14"/>
                <a:gd name="T22" fmla="*/ 10 w 12"/>
                <a:gd name="T23" fmla="*/ 2 h 14"/>
                <a:gd name="T24" fmla="*/ 12 w 12"/>
                <a:gd name="T25" fmla="*/ 7 h 14"/>
                <a:gd name="T26" fmla="*/ 12 w 12"/>
                <a:gd name="T2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12" y="7"/>
                  </a:moveTo>
                  <a:lnTo>
                    <a:pt x="12" y="7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F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230"/>
            <p:cNvSpPr>
              <a:spLocks/>
            </p:cNvSpPr>
            <p:nvPr/>
          </p:nvSpPr>
          <p:spPr bwMode="auto">
            <a:xfrm>
              <a:off x="4249" y="1478"/>
              <a:ext cx="74" cy="315"/>
            </a:xfrm>
            <a:custGeom>
              <a:avLst/>
              <a:gdLst>
                <a:gd name="T0" fmla="*/ 0 w 74"/>
                <a:gd name="T1" fmla="*/ 0 h 315"/>
                <a:gd name="T2" fmla="*/ 74 w 74"/>
                <a:gd name="T3" fmla="*/ 313 h 315"/>
                <a:gd name="T4" fmla="*/ 69 w 74"/>
                <a:gd name="T5" fmla="*/ 315 h 315"/>
                <a:gd name="T6" fmla="*/ 0 w 74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315">
                  <a:moveTo>
                    <a:pt x="0" y="0"/>
                  </a:moveTo>
                  <a:lnTo>
                    <a:pt x="74" y="313"/>
                  </a:lnTo>
                  <a:lnTo>
                    <a:pt x="69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231"/>
            <p:cNvSpPr>
              <a:spLocks/>
            </p:cNvSpPr>
            <p:nvPr/>
          </p:nvSpPr>
          <p:spPr bwMode="auto">
            <a:xfrm>
              <a:off x="4889" y="1659"/>
              <a:ext cx="95" cy="37"/>
            </a:xfrm>
            <a:custGeom>
              <a:avLst/>
              <a:gdLst>
                <a:gd name="T0" fmla="*/ 95 w 95"/>
                <a:gd name="T1" fmla="*/ 37 h 37"/>
                <a:gd name="T2" fmla="*/ 95 w 95"/>
                <a:gd name="T3" fmla="*/ 37 h 37"/>
                <a:gd name="T4" fmla="*/ 90 w 95"/>
                <a:gd name="T5" fmla="*/ 30 h 37"/>
                <a:gd name="T6" fmla="*/ 82 w 95"/>
                <a:gd name="T7" fmla="*/ 25 h 37"/>
                <a:gd name="T8" fmla="*/ 72 w 95"/>
                <a:gd name="T9" fmla="*/ 18 h 37"/>
                <a:gd name="T10" fmla="*/ 60 w 95"/>
                <a:gd name="T11" fmla="*/ 12 h 37"/>
                <a:gd name="T12" fmla="*/ 43 w 95"/>
                <a:gd name="T13" fmla="*/ 9 h 37"/>
                <a:gd name="T14" fmla="*/ 23 w 95"/>
                <a:gd name="T15" fmla="*/ 7 h 37"/>
                <a:gd name="T16" fmla="*/ 0 w 95"/>
                <a:gd name="T17" fmla="*/ 9 h 37"/>
                <a:gd name="T18" fmla="*/ 0 w 95"/>
                <a:gd name="T19" fmla="*/ 9 h 37"/>
                <a:gd name="T20" fmla="*/ 13 w 95"/>
                <a:gd name="T21" fmla="*/ 5 h 37"/>
                <a:gd name="T22" fmla="*/ 25 w 95"/>
                <a:gd name="T23" fmla="*/ 2 h 37"/>
                <a:gd name="T24" fmla="*/ 40 w 95"/>
                <a:gd name="T25" fmla="*/ 0 h 37"/>
                <a:gd name="T26" fmla="*/ 55 w 95"/>
                <a:gd name="T27" fmla="*/ 2 h 37"/>
                <a:gd name="T28" fmla="*/ 70 w 95"/>
                <a:gd name="T29" fmla="*/ 7 h 37"/>
                <a:gd name="T30" fmla="*/ 77 w 95"/>
                <a:gd name="T31" fmla="*/ 12 h 37"/>
                <a:gd name="T32" fmla="*/ 85 w 95"/>
                <a:gd name="T33" fmla="*/ 18 h 37"/>
                <a:gd name="T34" fmla="*/ 90 w 95"/>
                <a:gd name="T35" fmla="*/ 25 h 37"/>
                <a:gd name="T36" fmla="*/ 95 w 95"/>
                <a:gd name="T37" fmla="*/ 37 h 37"/>
                <a:gd name="T38" fmla="*/ 95 w 95"/>
                <a:gd name="T3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37">
                  <a:moveTo>
                    <a:pt x="95" y="37"/>
                  </a:moveTo>
                  <a:lnTo>
                    <a:pt x="95" y="37"/>
                  </a:lnTo>
                  <a:lnTo>
                    <a:pt x="90" y="30"/>
                  </a:lnTo>
                  <a:lnTo>
                    <a:pt x="82" y="25"/>
                  </a:lnTo>
                  <a:lnTo>
                    <a:pt x="72" y="18"/>
                  </a:lnTo>
                  <a:lnTo>
                    <a:pt x="60" y="12"/>
                  </a:lnTo>
                  <a:lnTo>
                    <a:pt x="43" y="9"/>
                  </a:lnTo>
                  <a:lnTo>
                    <a:pt x="23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13" y="5"/>
                  </a:lnTo>
                  <a:lnTo>
                    <a:pt x="25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70" y="7"/>
                  </a:lnTo>
                  <a:lnTo>
                    <a:pt x="77" y="12"/>
                  </a:lnTo>
                  <a:lnTo>
                    <a:pt x="85" y="18"/>
                  </a:lnTo>
                  <a:lnTo>
                    <a:pt x="90" y="25"/>
                  </a:lnTo>
                  <a:lnTo>
                    <a:pt x="95" y="37"/>
                  </a:lnTo>
                  <a:lnTo>
                    <a:pt x="95" y="37"/>
                  </a:lnTo>
                  <a:close/>
                </a:path>
              </a:pathLst>
            </a:custGeom>
            <a:solidFill>
              <a:srgbClr val="B8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232"/>
            <p:cNvSpPr>
              <a:spLocks/>
            </p:cNvSpPr>
            <p:nvPr/>
          </p:nvSpPr>
          <p:spPr bwMode="auto">
            <a:xfrm>
              <a:off x="4591" y="1652"/>
              <a:ext cx="70" cy="32"/>
            </a:xfrm>
            <a:custGeom>
              <a:avLst/>
              <a:gdLst>
                <a:gd name="T0" fmla="*/ 70 w 70"/>
                <a:gd name="T1" fmla="*/ 7 h 32"/>
                <a:gd name="T2" fmla="*/ 70 w 70"/>
                <a:gd name="T3" fmla="*/ 7 h 32"/>
                <a:gd name="T4" fmla="*/ 60 w 70"/>
                <a:gd name="T5" fmla="*/ 7 h 32"/>
                <a:gd name="T6" fmla="*/ 40 w 70"/>
                <a:gd name="T7" fmla="*/ 12 h 32"/>
                <a:gd name="T8" fmla="*/ 28 w 70"/>
                <a:gd name="T9" fmla="*/ 14 h 32"/>
                <a:gd name="T10" fmla="*/ 18 w 70"/>
                <a:gd name="T11" fmla="*/ 19 h 32"/>
                <a:gd name="T12" fmla="*/ 8 w 70"/>
                <a:gd name="T13" fmla="*/ 23 h 32"/>
                <a:gd name="T14" fmla="*/ 0 w 70"/>
                <a:gd name="T15" fmla="*/ 32 h 32"/>
                <a:gd name="T16" fmla="*/ 0 w 70"/>
                <a:gd name="T17" fmla="*/ 32 h 32"/>
                <a:gd name="T18" fmla="*/ 3 w 70"/>
                <a:gd name="T19" fmla="*/ 23 h 32"/>
                <a:gd name="T20" fmla="*/ 8 w 70"/>
                <a:gd name="T21" fmla="*/ 16 h 32"/>
                <a:gd name="T22" fmla="*/ 15 w 70"/>
                <a:gd name="T23" fmla="*/ 9 h 32"/>
                <a:gd name="T24" fmla="*/ 25 w 70"/>
                <a:gd name="T25" fmla="*/ 5 h 32"/>
                <a:gd name="T26" fmla="*/ 38 w 70"/>
                <a:gd name="T27" fmla="*/ 0 h 32"/>
                <a:gd name="T28" fmla="*/ 53 w 70"/>
                <a:gd name="T29" fmla="*/ 0 h 32"/>
                <a:gd name="T30" fmla="*/ 70 w 70"/>
                <a:gd name="T31" fmla="*/ 7 h 32"/>
                <a:gd name="T32" fmla="*/ 70 w 70"/>
                <a:gd name="T3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32">
                  <a:moveTo>
                    <a:pt x="70" y="7"/>
                  </a:moveTo>
                  <a:lnTo>
                    <a:pt x="70" y="7"/>
                  </a:lnTo>
                  <a:lnTo>
                    <a:pt x="60" y="7"/>
                  </a:lnTo>
                  <a:lnTo>
                    <a:pt x="40" y="12"/>
                  </a:lnTo>
                  <a:lnTo>
                    <a:pt x="28" y="14"/>
                  </a:lnTo>
                  <a:lnTo>
                    <a:pt x="18" y="19"/>
                  </a:lnTo>
                  <a:lnTo>
                    <a:pt x="8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6"/>
                  </a:lnTo>
                  <a:lnTo>
                    <a:pt x="15" y="9"/>
                  </a:lnTo>
                  <a:lnTo>
                    <a:pt x="25" y="5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70" y="7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B8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233"/>
            <p:cNvSpPr>
              <a:spLocks/>
            </p:cNvSpPr>
            <p:nvPr/>
          </p:nvSpPr>
          <p:spPr bwMode="auto">
            <a:xfrm>
              <a:off x="4721" y="1786"/>
              <a:ext cx="139" cy="47"/>
            </a:xfrm>
            <a:custGeom>
              <a:avLst/>
              <a:gdLst>
                <a:gd name="T0" fmla="*/ 139 w 139"/>
                <a:gd name="T1" fmla="*/ 0 h 47"/>
                <a:gd name="T2" fmla="*/ 139 w 139"/>
                <a:gd name="T3" fmla="*/ 0 h 47"/>
                <a:gd name="T4" fmla="*/ 129 w 139"/>
                <a:gd name="T5" fmla="*/ 7 h 47"/>
                <a:gd name="T6" fmla="*/ 116 w 139"/>
                <a:gd name="T7" fmla="*/ 14 h 47"/>
                <a:gd name="T8" fmla="*/ 101 w 139"/>
                <a:gd name="T9" fmla="*/ 23 h 47"/>
                <a:gd name="T10" fmla="*/ 81 w 139"/>
                <a:gd name="T11" fmla="*/ 30 h 47"/>
                <a:gd name="T12" fmla="*/ 57 w 139"/>
                <a:gd name="T13" fmla="*/ 37 h 47"/>
                <a:gd name="T14" fmla="*/ 29 w 139"/>
                <a:gd name="T15" fmla="*/ 40 h 47"/>
                <a:gd name="T16" fmla="*/ 0 w 139"/>
                <a:gd name="T17" fmla="*/ 40 h 47"/>
                <a:gd name="T18" fmla="*/ 0 w 139"/>
                <a:gd name="T19" fmla="*/ 40 h 47"/>
                <a:gd name="T20" fmla="*/ 14 w 139"/>
                <a:gd name="T21" fmla="*/ 44 h 47"/>
                <a:gd name="T22" fmla="*/ 32 w 139"/>
                <a:gd name="T23" fmla="*/ 47 h 47"/>
                <a:gd name="T24" fmla="*/ 52 w 139"/>
                <a:gd name="T25" fmla="*/ 47 h 47"/>
                <a:gd name="T26" fmla="*/ 74 w 139"/>
                <a:gd name="T27" fmla="*/ 44 h 47"/>
                <a:gd name="T28" fmla="*/ 84 w 139"/>
                <a:gd name="T29" fmla="*/ 42 h 47"/>
                <a:gd name="T30" fmla="*/ 96 w 139"/>
                <a:gd name="T31" fmla="*/ 37 h 47"/>
                <a:gd name="T32" fmla="*/ 109 w 139"/>
                <a:gd name="T33" fmla="*/ 30 h 47"/>
                <a:gd name="T34" fmla="*/ 119 w 139"/>
                <a:gd name="T35" fmla="*/ 23 h 47"/>
                <a:gd name="T36" fmla="*/ 129 w 139"/>
                <a:gd name="T37" fmla="*/ 12 h 47"/>
                <a:gd name="T38" fmla="*/ 139 w 139"/>
                <a:gd name="T39" fmla="*/ 0 h 47"/>
                <a:gd name="T40" fmla="*/ 139 w 139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47">
                  <a:moveTo>
                    <a:pt x="139" y="0"/>
                  </a:moveTo>
                  <a:lnTo>
                    <a:pt x="139" y="0"/>
                  </a:lnTo>
                  <a:lnTo>
                    <a:pt x="129" y="7"/>
                  </a:lnTo>
                  <a:lnTo>
                    <a:pt x="116" y="14"/>
                  </a:lnTo>
                  <a:lnTo>
                    <a:pt x="101" y="23"/>
                  </a:lnTo>
                  <a:lnTo>
                    <a:pt x="81" y="30"/>
                  </a:lnTo>
                  <a:lnTo>
                    <a:pt x="57" y="37"/>
                  </a:lnTo>
                  <a:lnTo>
                    <a:pt x="29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4" y="44"/>
                  </a:lnTo>
                  <a:lnTo>
                    <a:pt x="32" y="47"/>
                  </a:lnTo>
                  <a:lnTo>
                    <a:pt x="52" y="47"/>
                  </a:lnTo>
                  <a:lnTo>
                    <a:pt x="74" y="44"/>
                  </a:lnTo>
                  <a:lnTo>
                    <a:pt x="84" y="42"/>
                  </a:lnTo>
                  <a:lnTo>
                    <a:pt x="96" y="37"/>
                  </a:lnTo>
                  <a:lnTo>
                    <a:pt x="109" y="30"/>
                  </a:lnTo>
                  <a:lnTo>
                    <a:pt x="119" y="23"/>
                  </a:lnTo>
                  <a:lnTo>
                    <a:pt x="129" y="12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433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234"/>
            <p:cNvSpPr>
              <a:spLocks/>
            </p:cNvSpPr>
            <p:nvPr/>
          </p:nvSpPr>
          <p:spPr bwMode="auto">
            <a:xfrm>
              <a:off x="4850" y="1687"/>
              <a:ext cx="89" cy="88"/>
            </a:xfrm>
            <a:custGeom>
              <a:avLst/>
              <a:gdLst>
                <a:gd name="T0" fmla="*/ 77 w 89"/>
                <a:gd name="T1" fmla="*/ 88 h 88"/>
                <a:gd name="T2" fmla="*/ 77 w 89"/>
                <a:gd name="T3" fmla="*/ 88 h 88"/>
                <a:gd name="T4" fmla="*/ 82 w 89"/>
                <a:gd name="T5" fmla="*/ 74 h 88"/>
                <a:gd name="T6" fmla="*/ 87 w 89"/>
                <a:gd name="T7" fmla="*/ 60 h 88"/>
                <a:gd name="T8" fmla="*/ 89 w 89"/>
                <a:gd name="T9" fmla="*/ 44 h 88"/>
                <a:gd name="T10" fmla="*/ 89 w 89"/>
                <a:gd name="T11" fmla="*/ 28 h 88"/>
                <a:gd name="T12" fmla="*/ 87 w 89"/>
                <a:gd name="T13" fmla="*/ 21 h 88"/>
                <a:gd name="T14" fmla="*/ 82 w 89"/>
                <a:gd name="T15" fmla="*/ 14 h 88"/>
                <a:gd name="T16" fmla="*/ 77 w 89"/>
                <a:gd name="T17" fmla="*/ 9 h 88"/>
                <a:gd name="T18" fmla="*/ 69 w 89"/>
                <a:gd name="T19" fmla="*/ 4 h 88"/>
                <a:gd name="T20" fmla="*/ 59 w 89"/>
                <a:gd name="T21" fmla="*/ 2 h 88"/>
                <a:gd name="T22" fmla="*/ 49 w 89"/>
                <a:gd name="T23" fmla="*/ 0 h 88"/>
                <a:gd name="T24" fmla="*/ 49 w 89"/>
                <a:gd name="T25" fmla="*/ 0 h 88"/>
                <a:gd name="T26" fmla="*/ 39 w 89"/>
                <a:gd name="T27" fmla="*/ 2 h 88"/>
                <a:gd name="T28" fmla="*/ 29 w 89"/>
                <a:gd name="T29" fmla="*/ 4 h 88"/>
                <a:gd name="T30" fmla="*/ 20 w 89"/>
                <a:gd name="T31" fmla="*/ 11 h 88"/>
                <a:gd name="T32" fmla="*/ 10 w 89"/>
                <a:gd name="T33" fmla="*/ 21 h 88"/>
                <a:gd name="T34" fmla="*/ 2 w 89"/>
                <a:gd name="T35" fmla="*/ 34 h 88"/>
                <a:gd name="T36" fmla="*/ 0 w 89"/>
                <a:gd name="T37" fmla="*/ 46 h 88"/>
                <a:gd name="T38" fmla="*/ 0 w 89"/>
                <a:gd name="T39" fmla="*/ 55 h 88"/>
                <a:gd name="T40" fmla="*/ 0 w 89"/>
                <a:gd name="T41" fmla="*/ 69 h 88"/>
                <a:gd name="T42" fmla="*/ 2 w 89"/>
                <a:gd name="T43" fmla="*/ 83 h 88"/>
                <a:gd name="T44" fmla="*/ 2 w 89"/>
                <a:gd name="T45" fmla="*/ 83 h 88"/>
                <a:gd name="T46" fmla="*/ 10 w 89"/>
                <a:gd name="T47" fmla="*/ 83 h 88"/>
                <a:gd name="T48" fmla="*/ 27 w 89"/>
                <a:gd name="T49" fmla="*/ 81 h 88"/>
                <a:gd name="T50" fmla="*/ 52 w 89"/>
                <a:gd name="T51" fmla="*/ 81 h 88"/>
                <a:gd name="T52" fmla="*/ 64 w 89"/>
                <a:gd name="T53" fmla="*/ 83 h 88"/>
                <a:gd name="T54" fmla="*/ 77 w 89"/>
                <a:gd name="T55" fmla="*/ 88 h 88"/>
                <a:gd name="T56" fmla="*/ 77 w 89"/>
                <a:gd name="T5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88">
                  <a:moveTo>
                    <a:pt x="77" y="88"/>
                  </a:moveTo>
                  <a:lnTo>
                    <a:pt x="77" y="88"/>
                  </a:lnTo>
                  <a:lnTo>
                    <a:pt x="82" y="74"/>
                  </a:lnTo>
                  <a:lnTo>
                    <a:pt x="87" y="60"/>
                  </a:lnTo>
                  <a:lnTo>
                    <a:pt x="89" y="44"/>
                  </a:lnTo>
                  <a:lnTo>
                    <a:pt x="89" y="28"/>
                  </a:lnTo>
                  <a:lnTo>
                    <a:pt x="87" y="21"/>
                  </a:lnTo>
                  <a:lnTo>
                    <a:pt x="82" y="14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2"/>
                  </a:lnTo>
                  <a:lnTo>
                    <a:pt x="29" y="4"/>
                  </a:lnTo>
                  <a:lnTo>
                    <a:pt x="20" y="11"/>
                  </a:lnTo>
                  <a:lnTo>
                    <a:pt x="10" y="21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10" y="83"/>
                  </a:lnTo>
                  <a:lnTo>
                    <a:pt x="27" y="81"/>
                  </a:lnTo>
                  <a:lnTo>
                    <a:pt x="52" y="81"/>
                  </a:lnTo>
                  <a:lnTo>
                    <a:pt x="64" y="83"/>
                  </a:lnTo>
                  <a:lnTo>
                    <a:pt x="77" y="88"/>
                  </a:lnTo>
                  <a:lnTo>
                    <a:pt x="77" y="8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235"/>
            <p:cNvSpPr>
              <a:spLocks/>
            </p:cNvSpPr>
            <p:nvPr/>
          </p:nvSpPr>
          <p:spPr bwMode="auto">
            <a:xfrm>
              <a:off x="4855" y="1691"/>
              <a:ext cx="79" cy="74"/>
            </a:xfrm>
            <a:custGeom>
              <a:avLst/>
              <a:gdLst>
                <a:gd name="T0" fmla="*/ 69 w 79"/>
                <a:gd name="T1" fmla="*/ 74 h 74"/>
                <a:gd name="T2" fmla="*/ 69 w 79"/>
                <a:gd name="T3" fmla="*/ 74 h 74"/>
                <a:gd name="T4" fmla="*/ 74 w 79"/>
                <a:gd name="T5" fmla="*/ 65 h 74"/>
                <a:gd name="T6" fmla="*/ 77 w 79"/>
                <a:gd name="T7" fmla="*/ 54 h 74"/>
                <a:gd name="T8" fmla="*/ 79 w 79"/>
                <a:gd name="T9" fmla="*/ 40 h 74"/>
                <a:gd name="T10" fmla="*/ 79 w 79"/>
                <a:gd name="T11" fmla="*/ 26 h 74"/>
                <a:gd name="T12" fmla="*/ 77 w 79"/>
                <a:gd name="T13" fmla="*/ 19 h 74"/>
                <a:gd name="T14" fmla="*/ 74 w 79"/>
                <a:gd name="T15" fmla="*/ 14 h 74"/>
                <a:gd name="T16" fmla="*/ 69 w 79"/>
                <a:gd name="T17" fmla="*/ 7 h 74"/>
                <a:gd name="T18" fmla="*/ 62 w 79"/>
                <a:gd name="T19" fmla="*/ 5 h 74"/>
                <a:gd name="T20" fmla="*/ 54 w 79"/>
                <a:gd name="T21" fmla="*/ 3 h 74"/>
                <a:gd name="T22" fmla="*/ 42 w 79"/>
                <a:gd name="T23" fmla="*/ 0 h 74"/>
                <a:gd name="T24" fmla="*/ 42 w 79"/>
                <a:gd name="T25" fmla="*/ 0 h 74"/>
                <a:gd name="T26" fmla="*/ 34 w 79"/>
                <a:gd name="T27" fmla="*/ 3 h 74"/>
                <a:gd name="T28" fmla="*/ 24 w 79"/>
                <a:gd name="T29" fmla="*/ 5 h 74"/>
                <a:gd name="T30" fmla="*/ 17 w 79"/>
                <a:gd name="T31" fmla="*/ 10 h 74"/>
                <a:gd name="T32" fmla="*/ 7 w 79"/>
                <a:gd name="T33" fmla="*/ 19 h 74"/>
                <a:gd name="T34" fmla="*/ 2 w 79"/>
                <a:gd name="T35" fmla="*/ 33 h 74"/>
                <a:gd name="T36" fmla="*/ 0 w 79"/>
                <a:gd name="T37" fmla="*/ 51 h 74"/>
                <a:gd name="T38" fmla="*/ 2 w 79"/>
                <a:gd name="T39" fmla="*/ 74 h 74"/>
                <a:gd name="T40" fmla="*/ 2 w 79"/>
                <a:gd name="T41" fmla="*/ 74 h 74"/>
                <a:gd name="T42" fmla="*/ 24 w 79"/>
                <a:gd name="T43" fmla="*/ 72 h 74"/>
                <a:gd name="T44" fmla="*/ 44 w 79"/>
                <a:gd name="T45" fmla="*/ 72 h 74"/>
                <a:gd name="T46" fmla="*/ 69 w 79"/>
                <a:gd name="T47" fmla="*/ 74 h 74"/>
                <a:gd name="T48" fmla="*/ 69 w 79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74">
                  <a:moveTo>
                    <a:pt x="69" y="74"/>
                  </a:moveTo>
                  <a:lnTo>
                    <a:pt x="69" y="74"/>
                  </a:lnTo>
                  <a:lnTo>
                    <a:pt x="74" y="65"/>
                  </a:lnTo>
                  <a:lnTo>
                    <a:pt x="77" y="54"/>
                  </a:lnTo>
                  <a:lnTo>
                    <a:pt x="79" y="40"/>
                  </a:lnTo>
                  <a:lnTo>
                    <a:pt x="79" y="26"/>
                  </a:lnTo>
                  <a:lnTo>
                    <a:pt x="77" y="19"/>
                  </a:lnTo>
                  <a:lnTo>
                    <a:pt x="74" y="14"/>
                  </a:lnTo>
                  <a:lnTo>
                    <a:pt x="69" y="7"/>
                  </a:lnTo>
                  <a:lnTo>
                    <a:pt x="62" y="5"/>
                  </a:lnTo>
                  <a:lnTo>
                    <a:pt x="54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24" y="5"/>
                  </a:lnTo>
                  <a:lnTo>
                    <a:pt x="17" y="10"/>
                  </a:lnTo>
                  <a:lnTo>
                    <a:pt x="7" y="19"/>
                  </a:lnTo>
                  <a:lnTo>
                    <a:pt x="2" y="33"/>
                  </a:lnTo>
                  <a:lnTo>
                    <a:pt x="0" y="51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4" y="72"/>
                  </a:lnTo>
                  <a:lnTo>
                    <a:pt x="44" y="72"/>
                  </a:lnTo>
                  <a:lnTo>
                    <a:pt x="69" y="74"/>
                  </a:lnTo>
                  <a:lnTo>
                    <a:pt x="6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236"/>
            <p:cNvSpPr>
              <a:spLocks/>
            </p:cNvSpPr>
            <p:nvPr/>
          </p:nvSpPr>
          <p:spPr bwMode="auto">
            <a:xfrm>
              <a:off x="4909" y="1768"/>
              <a:ext cx="35" cy="14"/>
            </a:xfrm>
            <a:custGeom>
              <a:avLst/>
              <a:gdLst>
                <a:gd name="T0" fmla="*/ 0 w 35"/>
                <a:gd name="T1" fmla="*/ 2 h 14"/>
                <a:gd name="T2" fmla="*/ 0 w 35"/>
                <a:gd name="T3" fmla="*/ 2 h 14"/>
                <a:gd name="T4" fmla="*/ 15 w 35"/>
                <a:gd name="T5" fmla="*/ 4 h 14"/>
                <a:gd name="T6" fmla="*/ 28 w 35"/>
                <a:gd name="T7" fmla="*/ 9 h 14"/>
                <a:gd name="T8" fmla="*/ 35 w 35"/>
                <a:gd name="T9" fmla="*/ 14 h 14"/>
                <a:gd name="T10" fmla="*/ 35 w 35"/>
                <a:gd name="T11" fmla="*/ 14 h 14"/>
                <a:gd name="T12" fmla="*/ 28 w 35"/>
                <a:gd name="T13" fmla="*/ 7 h 14"/>
                <a:gd name="T14" fmla="*/ 18 w 35"/>
                <a:gd name="T15" fmla="*/ 2 h 14"/>
                <a:gd name="T16" fmla="*/ 5 w 35"/>
                <a:gd name="T17" fmla="*/ 0 h 14"/>
                <a:gd name="T18" fmla="*/ 0 w 35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4">
                  <a:moveTo>
                    <a:pt x="0" y="2"/>
                  </a:moveTo>
                  <a:lnTo>
                    <a:pt x="0" y="2"/>
                  </a:lnTo>
                  <a:lnTo>
                    <a:pt x="15" y="4"/>
                  </a:lnTo>
                  <a:lnTo>
                    <a:pt x="28" y="9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28" y="7"/>
                  </a:lnTo>
                  <a:lnTo>
                    <a:pt x="1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237"/>
            <p:cNvSpPr>
              <a:spLocks/>
            </p:cNvSpPr>
            <p:nvPr/>
          </p:nvSpPr>
          <p:spPr bwMode="auto">
            <a:xfrm>
              <a:off x="4874" y="1712"/>
              <a:ext cx="63" cy="56"/>
            </a:xfrm>
            <a:custGeom>
              <a:avLst/>
              <a:gdLst>
                <a:gd name="T0" fmla="*/ 3 w 63"/>
                <a:gd name="T1" fmla="*/ 51 h 56"/>
                <a:gd name="T2" fmla="*/ 3 w 63"/>
                <a:gd name="T3" fmla="*/ 51 h 56"/>
                <a:gd name="T4" fmla="*/ 3 w 63"/>
                <a:gd name="T5" fmla="*/ 44 h 56"/>
                <a:gd name="T6" fmla="*/ 0 w 63"/>
                <a:gd name="T7" fmla="*/ 28 h 56"/>
                <a:gd name="T8" fmla="*/ 0 w 63"/>
                <a:gd name="T9" fmla="*/ 21 h 56"/>
                <a:gd name="T10" fmla="*/ 5 w 63"/>
                <a:gd name="T11" fmla="*/ 12 h 56"/>
                <a:gd name="T12" fmla="*/ 13 w 63"/>
                <a:gd name="T13" fmla="*/ 5 h 56"/>
                <a:gd name="T14" fmla="*/ 25 w 63"/>
                <a:gd name="T15" fmla="*/ 0 h 56"/>
                <a:gd name="T16" fmla="*/ 25 w 63"/>
                <a:gd name="T17" fmla="*/ 0 h 56"/>
                <a:gd name="T18" fmla="*/ 35 w 63"/>
                <a:gd name="T19" fmla="*/ 0 h 56"/>
                <a:gd name="T20" fmla="*/ 43 w 63"/>
                <a:gd name="T21" fmla="*/ 0 h 56"/>
                <a:gd name="T22" fmla="*/ 50 w 63"/>
                <a:gd name="T23" fmla="*/ 3 h 56"/>
                <a:gd name="T24" fmla="*/ 55 w 63"/>
                <a:gd name="T25" fmla="*/ 7 h 56"/>
                <a:gd name="T26" fmla="*/ 60 w 63"/>
                <a:gd name="T27" fmla="*/ 12 h 56"/>
                <a:gd name="T28" fmla="*/ 63 w 63"/>
                <a:gd name="T29" fmla="*/ 16 h 56"/>
                <a:gd name="T30" fmla="*/ 63 w 63"/>
                <a:gd name="T31" fmla="*/ 16 h 56"/>
                <a:gd name="T32" fmla="*/ 60 w 63"/>
                <a:gd name="T33" fmla="*/ 30 h 56"/>
                <a:gd name="T34" fmla="*/ 55 w 63"/>
                <a:gd name="T35" fmla="*/ 44 h 56"/>
                <a:gd name="T36" fmla="*/ 50 w 63"/>
                <a:gd name="T37" fmla="*/ 56 h 56"/>
                <a:gd name="T38" fmla="*/ 50 w 63"/>
                <a:gd name="T39" fmla="*/ 56 h 56"/>
                <a:gd name="T40" fmla="*/ 38 w 63"/>
                <a:gd name="T41" fmla="*/ 53 h 56"/>
                <a:gd name="T42" fmla="*/ 3 w 63"/>
                <a:gd name="T43" fmla="*/ 51 h 56"/>
                <a:gd name="T44" fmla="*/ 3 w 63"/>
                <a:gd name="T45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6">
                  <a:moveTo>
                    <a:pt x="3" y="51"/>
                  </a:moveTo>
                  <a:lnTo>
                    <a:pt x="3" y="51"/>
                  </a:lnTo>
                  <a:lnTo>
                    <a:pt x="3" y="4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5" y="12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3"/>
                  </a:lnTo>
                  <a:lnTo>
                    <a:pt x="55" y="7"/>
                  </a:lnTo>
                  <a:lnTo>
                    <a:pt x="60" y="12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0" y="30"/>
                  </a:lnTo>
                  <a:lnTo>
                    <a:pt x="55" y="44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38" y="53"/>
                  </a:lnTo>
                  <a:lnTo>
                    <a:pt x="3" y="51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0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238"/>
            <p:cNvSpPr>
              <a:spLocks/>
            </p:cNvSpPr>
            <p:nvPr/>
          </p:nvSpPr>
          <p:spPr bwMode="auto">
            <a:xfrm>
              <a:off x="4884" y="1721"/>
              <a:ext cx="28" cy="28"/>
            </a:xfrm>
            <a:custGeom>
              <a:avLst/>
              <a:gdLst>
                <a:gd name="T0" fmla="*/ 0 w 28"/>
                <a:gd name="T1" fmla="*/ 26 h 28"/>
                <a:gd name="T2" fmla="*/ 15 w 28"/>
                <a:gd name="T3" fmla="*/ 28 h 28"/>
                <a:gd name="T4" fmla="*/ 15 w 28"/>
                <a:gd name="T5" fmla="*/ 28 h 28"/>
                <a:gd name="T6" fmla="*/ 15 w 28"/>
                <a:gd name="T7" fmla="*/ 21 h 28"/>
                <a:gd name="T8" fmla="*/ 20 w 28"/>
                <a:gd name="T9" fmla="*/ 19 h 28"/>
                <a:gd name="T10" fmla="*/ 28 w 28"/>
                <a:gd name="T11" fmla="*/ 14 h 28"/>
                <a:gd name="T12" fmla="*/ 28 w 28"/>
                <a:gd name="T13" fmla="*/ 0 h 28"/>
                <a:gd name="T14" fmla="*/ 28 w 28"/>
                <a:gd name="T15" fmla="*/ 0 h 28"/>
                <a:gd name="T16" fmla="*/ 23 w 28"/>
                <a:gd name="T17" fmla="*/ 0 h 28"/>
                <a:gd name="T18" fmla="*/ 13 w 28"/>
                <a:gd name="T19" fmla="*/ 3 h 28"/>
                <a:gd name="T20" fmla="*/ 8 w 28"/>
                <a:gd name="T21" fmla="*/ 7 h 28"/>
                <a:gd name="T22" fmla="*/ 5 w 28"/>
                <a:gd name="T23" fmla="*/ 12 h 28"/>
                <a:gd name="T24" fmla="*/ 3 w 28"/>
                <a:gd name="T25" fmla="*/ 19 h 28"/>
                <a:gd name="T26" fmla="*/ 0 w 28"/>
                <a:gd name="T27" fmla="*/ 26 h 28"/>
                <a:gd name="T28" fmla="*/ 0 w 28"/>
                <a:gd name="T2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8">
                  <a:moveTo>
                    <a:pt x="0" y="26"/>
                  </a:moveTo>
                  <a:lnTo>
                    <a:pt x="15" y="28"/>
                  </a:lnTo>
                  <a:lnTo>
                    <a:pt x="15" y="28"/>
                  </a:lnTo>
                  <a:lnTo>
                    <a:pt x="15" y="21"/>
                  </a:lnTo>
                  <a:lnTo>
                    <a:pt x="20" y="19"/>
                  </a:lnTo>
                  <a:lnTo>
                    <a:pt x="28" y="1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3" y="3"/>
                  </a:lnTo>
                  <a:lnTo>
                    <a:pt x="8" y="7"/>
                  </a:lnTo>
                  <a:lnTo>
                    <a:pt x="5" y="12"/>
                  </a:lnTo>
                  <a:lnTo>
                    <a:pt x="3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E4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239"/>
            <p:cNvSpPr>
              <a:spLocks/>
            </p:cNvSpPr>
            <p:nvPr/>
          </p:nvSpPr>
          <p:spPr bwMode="auto">
            <a:xfrm>
              <a:off x="4879" y="1712"/>
              <a:ext cx="20" cy="19"/>
            </a:xfrm>
            <a:custGeom>
              <a:avLst/>
              <a:gdLst>
                <a:gd name="T0" fmla="*/ 20 w 20"/>
                <a:gd name="T1" fmla="*/ 9 h 19"/>
                <a:gd name="T2" fmla="*/ 20 w 20"/>
                <a:gd name="T3" fmla="*/ 9 h 19"/>
                <a:gd name="T4" fmla="*/ 20 w 20"/>
                <a:gd name="T5" fmla="*/ 12 h 19"/>
                <a:gd name="T6" fmla="*/ 20 w 20"/>
                <a:gd name="T7" fmla="*/ 16 h 19"/>
                <a:gd name="T8" fmla="*/ 15 w 20"/>
                <a:gd name="T9" fmla="*/ 19 h 19"/>
                <a:gd name="T10" fmla="*/ 13 w 20"/>
                <a:gd name="T11" fmla="*/ 19 h 19"/>
                <a:gd name="T12" fmla="*/ 13 w 20"/>
                <a:gd name="T13" fmla="*/ 19 h 19"/>
                <a:gd name="T14" fmla="*/ 8 w 20"/>
                <a:gd name="T15" fmla="*/ 19 h 19"/>
                <a:gd name="T16" fmla="*/ 3 w 20"/>
                <a:gd name="T17" fmla="*/ 16 h 19"/>
                <a:gd name="T18" fmla="*/ 0 w 20"/>
                <a:gd name="T19" fmla="*/ 14 h 19"/>
                <a:gd name="T20" fmla="*/ 0 w 20"/>
                <a:gd name="T21" fmla="*/ 12 h 19"/>
                <a:gd name="T22" fmla="*/ 0 w 20"/>
                <a:gd name="T23" fmla="*/ 12 h 19"/>
                <a:gd name="T24" fmla="*/ 0 w 20"/>
                <a:gd name="T25" fmla="*/ 7 h 19"/>
                <a:gd name="T26" fmla="*/ 3 w 20"/>
                <a:gd name="T27" fmla="*/ 5 h 19"/>
                <a:gd name="T28" fmla="*/ 5 w 20"/>
                <a:gd name="T29" fmla="*/ 3 h 19"/>
                <a:gd name="T30" fmla="*/ 10 w 20"/>
                <a:gd name="T31" fmla="*/ 0 h 19"/>
                <a:gd name="T32" fmla="*/ 10 w 20"/>
                <a:gd name="T33" fmla="*/ 0 h 19"/>
                <a:gd name="T34" fmla="*/ 13 w 20"/>
                <a:gd name="T35" fmla="*/ 3 h 19"/>
                <a:gd name="T36" fmla="*/ 18 w 20"/>
                <a:gd name="T37" fmla="*/ 3 h 19"/>
                <a:gd name="T38" fmla="*/ 20 w 20"/>
                <a:gd name="T39" fmla="*/ 5 h 19"/>
                <a:gd name="T40" fmla="*/ 20 w 20"/>
                <a:gd name="T41" fmla="*/ 9 h 19"/>
                <a:gd name="T42" fmla="*/ 2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lnTo>
                    <a:pt x="20" y="9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240"/>
            <p:cNvSpPr>
              <a:spLocks/>
            </p:cNvSpPr>
            <p:nvPr/>
          </p:nvSpPr>
          <p:spPr bwMode="auto">
            <a:xfrm>
              <a:off x="4743" y="1756"/>
              <a:ext cx="45" cy="30"/>
            </a:xfrm>
            <a:custGeom>
              <a:avLst/>
              <a:gdLst>
                <a:gd name="T0" fmla="*/ 45 w 45"/>
                <a:gd name="T1" fmla="*/ 16 h 30"/>
                <a:gd name="T2" fmla="*/ 45 w 45"/>
                <a:gd name="T3" fmla="*/ 16 h 30"/>
                <a:gd name="T4" fmla="*/ 42 w 45"/>
                <a:gd name="T5" fmla="*/ 23 h 30"/>
                <a:gd name="T6" fmla="*/ 37 w 45"/>
                <a:gd name="T7" fmla="*/ 28 h 30"/>
                <a:gd name="T8" fmla="*/ 30 w 45"/>
                <a:gd name="T9" fmla="*/ 30 h 30"/>
                <a:gd name="T10" fmla="*/ 20 w 45"/>
                <a:gd name="T11" fmla="*/ 30 h 30"/>
                <a:gd name="T12" fmla="*/ 20 w 45"/>
                <a:gd name="T13" fmla="*/ 30 h 30"/>
                <a:gd name="T14" fmla="*/ 12 w 45"/>
                <a:gd name="T15" fmla="*/ 28 h 30"/>
                <a:gd name="T16" fmla="*/ 5 w 45"/>
                <a:gd name="T17" fmla="*/ 26 h 30"/>
                <a:gd name="T18" fmla="*/ 0 w 45"/>
                <a:gd name="T19" fmla="*/ 21 h 30"/>
                <a:gd name="T20" fmla="*/ 0 w 45"/>
                <a:gd name="T21" fmla="*/ 14 h 30"/>
                <a:gd name="T22" fmla="*/ 0 w 45"/>
                <a:gd name="T23" fmla="*/ 14 h 30"/>
                <a:gd name="T24" fmla="*/ 2 w 45"/>
                <a:gd name="T25" fmla="*/ 7 h 30"/>
                <a:gd name="T26" fmla="*/ 7 w 45"/>
                <a:gd name="T27" fmla="*/ 2 h 30"/>
                <a:gd name="T28" fmla="*/ 15 w 45"/>
                <a:gd name="T29" fmla="*/ 0 h 30"/>
                <a:gd name="T30" fmla="*/ 22 w 45"/>
                <a:gd name="T31" fmla="*/ 0 h 30"/>
                <a:gd name="T32" fmla="*/ 22 w 45"/>
                <a:gd name="T33" fmla="*/ 0 h 30"/>
                <a:gd name="T34" fmla="*/ 32 w 45"/>
                <a:gd name="T35" fmla="*/ 2 h 30"/>
                <a:gd name="T36" fmla="*/ 40 w 45"/>
                <a:gd name="T37" fmla="*/ 5 h 30"/>
                <a:gd name="T38" fmla="*/ 42 w 45"/>
                <a:gd name="T39" fmla="*/ 9 h 30"/>
                <a:gd name="T40" fmla="*/ 45 w 45"/>
                <a:gd name="T41" fmla="*/ 16 h 30"/>
                <a:gd name="T42" fmla="*/ 45 w 45"/>
                <a:gd name="T4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0">
                  <a:moveTo>
                    <a:pt x="45" y="16"/>
                  </a:moveTo>
                  <a:lnTo>
                    <a:pt x="45" y="16"/>
                  </a:lnTo>
                  <a:lnTo>
                    <a:pt x="42" y="23"/>
                  </a:lnTo>
                  <a:lnTo>
                    <a:pt x="37" y="28"/>
                  </a:lnTo>
                  <a:lnTo>
                    <a:pt x="3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2" y="28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7"/>
                  </a:lnTo>
                  <a:lnTo>
                    <a:pt x="7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5"/>
                  </a:lnTo>
                  <a:lnTo>
                    <a:pt x="42" y="9"/>
                  </a:lnTo>
                  <a:lnTo>
                    <a:pt x="45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241"/>
            <p:cNvSpPr>
              <a:spLocks/>
            </p:cNvSpPr>
            <p:nvPr/>
          </p:nvSpPr>
          <p:spPr bwMode="auto">
            <a:xfrm>
              <a:off x="4621" y="1696"/>
              <a:ext cx="80" cy="79"/>
            </a:xfrm>
            <a:custGeom>
              <a:avLst/>
              <a:gdLst>
                <a:gd name="T0" fmla="*/ 5 w 80"/>
                <a:gd name="T1" fmla="*/ 79 h 79"/>
                <a:gd name="T2" fmla="*/ 5 w 80"/>
                <a:gd name="T3" fmla="*/ 79 h 79"/>
                <a:gd name="T4" fmla="*/ 0 w 80"/>
                <a:gd name="T5" fmla="*/ 67 h 79"/>
                <a:gd name="T6" fmla="*/ 0 w 80"/>
                <a:gd name="T7" fmla="*/ 56 h 79"/>
                <a:gd name="T8" fmla="*/ 0 w 80"/>
                <a:gd name="T9" fmla="*/ 39 h 79"/>
                <a:gd name="T10" fmla="*/ 3 w 80"/>
                <a:gd name="T11" fmla="*/ 25 h 79"/>
                <a:gd name="T12" fmla="*/ 5 w 80"/>
                <a:gd name="T13" fmla="*/ 19 h 79"/>
                <a:gd name="T14" fmla="*/ 10 w 80"/>
                <a:gd name="T15" fmla="*/ 14 h 79"/>
                <a:gd name="T16" fmla="*/ 15 w 80"/>
                <a:gd name="T17" fmla="*/ 9 h 79"/>
                <a:gd name="T18" fmla="*/ 23 w 80"/>
                <a:gd name="T19" fmla="*/ 5 h 79"/>
                <a:gd name="T20" fmla="*/ 30 w 80"/>
                <a:gd name="T21" fmla="*/ 2 h 79"/>
                <a:gd name="T22" fmla="*/ 42 w 80"/>
                <a:gd name="T23" fmla="*/ 0 h 79"/>
                <a:gd name="T24" fmla="*/ 42 w 80"/>
                <a:gd name="T25" fmla="*/ 0 h 79"/>
                <a:gd name="T26" fmla="*/ 50 w 80"/>
                <a:gd name="T27" fmla="*/ 2 h 79"/>
                <a:gd name="T28" fmla="*/ 60 w 80"/>
                <a:gd name="T29" fmla="*/ 7 h 79"/>
                <a:gd name="T30" fmla="*/ 67 w 80"/>
                <a:gd name="T31" fmla="*/ 12 h 79"/>
                <a:gd name="T32" fmla="*/ 75 w 80"/>
                <a:gd name="T33" fmla="*/ 21 h 79"/>
                <a:gd name="T34" fmla="*/ 80 w 80"/>
                <a:gd name="T35" fmla="*/ 35 h 79"/>
                <a:gd name="T36" fmla="*/ 80 w 80"/>
                <a:gd name="T37" fmla="*/ 53 h 79"/>
                <a:gd name="T38" fmla="*/ 72 w 80"/>
                <a:gd name="T39" fmla="*/ 79 h 79"/>
                <a:gd name="T40" fmla="*/ 72 w 80"/>
                <a:gd name="T41" fmla="*/ 79 h 79"/>
                <a:gd name="T42" fmla="*/ 50 w 80"/>
                <a:gd name="T43" fmla="*/ 76 h 79"/>
                <a:gd name="T44" fmla="*/ 28 w 80"/>
                <a:gd name="T45" fmla="*/ 76 h 79"/>
                <a:gd name="T46" fmla="*/ 5 w 80"/>
                <a:gd name="T47" fmla="*/ 79 h 79"/>
                <a:gd name="T48" fmla="*/ 5 w 80"/>
                <a:gd name="T4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9">
                  <a:moveTo>
                    <a:pt x="5" y="79"/>
                  </a:move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5" y="19"/>
                  </a:lnTo>
                  <a:lnTo>
                    <a:pt x="10" y="14"/>
                  </a:lnTo>
                  <a:lnTo>
                    <a:pt x="15" y="9"/>
                  </a:lnTo>
                  <a:lnTo>
                    <a:pt x="23" y="5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60" y="7"/>
                  </a:lnTo>
                  <a:lnTo>
                    <a:pt x="67" y="12"/>
                  </a:lnTo>
                  <a:lnTo>
                    <a:pt x="75" y="21"/>
                  </a:lnTo>
                  <a:lnTo>
                    <a:pt x="80" y="35"/>
                  </a:lnTo>
                  <a:lnTo>
                    <a:pt x="80" y="53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50" y="76"/>
                  </a:lnTo>
                  <a:lnTo>
                    <a:pt x="28" y="76"/>
                  </a:lnTo>
                  <a:lnTo>
                    <a:pt x="5" y="79"/>
                  </a:lnTo>
                  <a:lnTo>
                    <a:pt x="5" y="7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242"/>
            <p:cNvSpPr>
              <a:spLocks/>
            </p:cNvSpPr>
            <p:nvPr/>
          </p:nvSpPr>
          <p:spPr bwMode="auto">
            <a:xfrm>
              <a:off x="4624" y="1701"/>
              <a:ext cx="72" cy="69"/>
            </a:xfrm>
            <a:custGeom>
              <a:avLst/>
              <a:gdLst>
                <a:gd name="T0" fmla="*/ 5 w 72"/>
                <a:gd name="T1" fmla="*/ 67 h 69"/>
                <a:gd name="T2" fmla="*/ 5 w 72"/>
                <a:gd name="T3" fmla="*/ 67 h 69"/>
                <a:gd name="T4" fmla="*/ 2 w 72"/>
                <a:gd name="T5" fmla="*/ 57 h 69"/>
                <a:gd name="T6" fmla="*/ 0 w 72"/>
                <a:gd name="T7" fmla="*/ 46 h 69"/>
                <a:gd name="T8" fmla="*/ 0 w 72"/>
                <a:gd name="T9" fmla="*/ 34 h 69"/>
                <a:gd name="T10" fmla="*/ 2 w 72"/>
                <a:gd name="T11" fmla="*/ 23 h 69"/>
                <a:gd name="T12" fmla="*/ 10 w 72"/>
                <a:gd name="T13" fmla="*/ 11 h 69"/>
                <a:gd name="T14" fmla="*/ 15 w 72"/>
                <a:gd name="T15" fmla="*/ 7 h 69"/>
                <a:gd name="T16" fmla="*/ 20 w 72"/>
                <a:gd name="T17" fmla="*/ 4 h 69"/>
                <a:gd name="T18" fmla="*/ 30 w 72"/>
                <a:gd name="T19" fmla="*/ 2 h 69"/>
                <a:gd name="T20" fmla="*/ 39 w 72"/>
                <a:gd name="T21" fmla="*/ 0 h 69"/>
                <a:gd name="T22" fmla="*/ 39 w 72"/>
                <a:gd name="T23" fmla="*/ 0 h 69"/>
                <a:gd name="T24" fmla="*/ 47 w 72"/>
                <a:gd name="T25" fmla="*/ 2 h 69"/>
                <a:gd name="T26" fmla="*/ 54 w 72"/>
                <a:gd name="T27" fmla="*/ 4 h 69"/>
                <a:gd name="T28" fmla="*/ 62 w 72"/>
                <a:gd name="T29" fmla="*/ 11 h 69"/>
                <a:gd name="T30" fmla="*/ 67 w 72"/>
                <a:gd name="T31" fmla="*/ 18 h 69"/>
                <a:gd name="T32" fmla="*/ 72 w 72"/>
                <a:gd name="T33" fmla="*/ 32 h 69"/>
                <a:gd name="T34" fmla="*/ 72 w 72"/>
                <a:gd name="T35" fmla="*/ 48 h 69"/>
                <a:gd name="T36" fmla="*/ 64 w 72"/>
                <a:gd name="T37" fmla="*/ 69 h 69"/>
                <a:gd name="T38" fmla="*/ 64 w 72"/>
                <a:gd name="T39" fmla="*/ 69 h 69"/>
                <a:gd name="T40" fmla="*/ 47 w 72"/>
                <a:gd name="T41" fmla="*/ 67 h 69"/>
                <a:gd name="T42" fmla="*/ 27 w 72"/>
                <a:gd name="T43" fmla="*/ 67 h 69"/>
                <a:gd name="T44" fmla="*/ 5 w 72"/>
                <a:gd name="T45" fmla="*/ 67 h 69"/>
                <a:gd name="T46" fmla="*/ 5 w 72"/>
                <a:gd name="T4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69">
                  <a:moveTo>
                    <a:pt x="5" y="67"/>
                  </a:moveTo>
                  <a:lnTo>
                    <a:pt x="5" y="67"/>
                  </a:lnTo>
                  <a:lnTo>
                    <a:pt x="2" y="57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3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2" y="11"/>
                  </a:lnTo>
                  <a:lnTo>
                    <a:pt x="67" y="18"/>
                  </a:lnTo>
                  <a:lnTo>
                    <a:pt x="72" y="32"/>
                  </a:lnTo>
                  <a:lnTo>
                    <a:pt x="72" y="48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47" y="67"/>
                  </a:lnTo>
                  <a:lnTo>
                    <a:pt x="27" y="67"/>
                  </a:lnTo>
                  <a:lnTo>
                    <a:pt x="5" y="67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243"/>
            <p:cNvSpPr>
              <a:spLocks/>
            </p:cNvSpPr>
            <p:nvPr/>
          </p:nvSpPr>
          <p:spPr bwMode="auto">
            <a:xfrm>
              <a:off x="4644" y="1724"/>
              <a:ext cx="52" cy="48"/>
            </a:xfrm>
            <a:custGeom>
              <a:avLst/>
              <a:gdLst>
                <a:gd name="T0" fmla="*/ 5 w 52"/>
                <a:gd name="T1" fmla="*/ 44 h 48"/>
                <a:gd name="T2" fmla="*/ 5 w 52"/>
                <a:gd name="T3" fmla="*/ 44 h 48"/>
                <a:gd name="T4" fmla="*/ 2 w 52"/>
                <a:gd name="T5" fmla="*/ 39 h 48"/>
                <a:gd name="T6" fmla="*/ 0 w 52"/>
                <a:gd name="T7" fmla="*/ 25 h 48"/>
                <a:gd name="T8" fmla="*/ 0 w 52"/>
                <a:gd name="T9" fmla="*/ 18 h 48"/>
                <a:gd name="T10" fmla="*/ 5 w 52"/>
                <a:gd name="T11" fmla="*/ 9 h 48"/>
                <a:gd name="T12" fmla="*/ 10 w 52"/>
                <a:gd name="T13" fmla="*/ 4 h 48"/>
                <a:gd name="T14" fmla="*/ 22 w 52"/>
                <a:gd name="T15" fmla="*/ 0 h 48"/>
                <a:gd name="T16" fmla="*/ 22 w 52"/>
                <a:gd name="T17" fmla="*/ 0 h 48"/>
                <a:gd name="T18" fmla="*/ 29 w 52"/>
                <a:gd name="T19" fmla="*/ 0 h 48"/>
                <a:gd name="T20" fmla="*/ 37 w 52"/>
                <a:gd name="T21" fmla="*/ 0 h 48"/>
                <a:gd name="T22" fmla="*/ 47 w 52"/>
                <a:gd name="T23" fmla="*/ 2 h 48"/>
                <a:gd name="T24" fmla="*/ 52 w 52"/>
                <a:gd name="T25" fmla="*/ 7 h 48"/>
                <a:gd name="T26" fmla="*/ 52 w 52"/>
                <a:gd name="T27" fmla="*/ 9 h 48"/>
                <a:gd name="T28" fmla="*/ 52 w 52"/>
                <a:gd name="T29" fmla="*/ 9 h 48"/>
                <a:gd name="T30" fmla="*/ 52 w 52"/>
                <a:gd name="T31" fmla="*/ 25 h 48"/>
                <a:gd name="T32" fmla="*/ 49 w 52"/>
                <a:gd name="T33" fmla="*/ 39 h 48"/>
                <a:gd name="T34" fmla="*/ 44 w 52"/>
                <a:gd name="T35" fmla="*/ 48 h 48"/>
                <a:gd name="T36" fmla="*/ 44 w 52"/>
                <a:gd name="T37" fmla="*/ 48 h 48"/>
                <a:gd name="T38" fmla="*/ 34 w 52"/>
                <a:gd name="T39" fmla="*/ 46 h 48"/>
                <a:gd name="T40" fmla="*/ 5 w 52"/>
                <a:gd name="T41" fmla="*/ 44 h 48"/>
                <a:gd name="T42" fmla="*/ 5 w 52"/>
                <a:gd name="T4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48">
                  <a:moveTo>
                    <a:pt x="5" y="44"/>
                  </a:moveTo>
                  <a:lnTo>
                    <a:pt x="5" y="44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5" y="9"/>
                  </a:lnTo>
                  <a:lnTo>
                    <a:pt x="1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7" y="2"/>
                  </a:lnTo>
                  <a:lnTo>
                    <a:pt x="52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25"/>
                  </a:lnTo>
                  <a:lnTo>
                    <a:pt x="49" y="39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34" y="46"/>
                  </a:lnTo>
                  <a:lnTo>
                    <a:pt x="5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244"/>
            <p:cNvSpPr>
              <a:spLocks/>
            </p:cNvSpPr>
            <p:nvPr/>
          </p:nvSpPr>
          <p:spPr bwMode="auto">
            <a:xfrm>
              <a:off x="4609" y="1770"/>
              <a:ext cx="32" cy="12"/>
            </a:xfrm>
            <a:custGeom>
              <a:avLst/>
              <a:gdLst>
                <a:gd name="T0" fmla="*/ 32 w 32"/>
                <a:gd name="T1" fmla="*/ 2 h 12"/>
                <a:gd name="T2" fmla="*/ 32 w 32"/>
                <a:gd name="T3" fmla="*/ 2 h 12"/>
                <a:gd name="T4" fmla="*/ 20 w 32"/>
                <a:gd name="T5" fmla="*/ 5 h 12"/>
                <a:gd name="T6" fmla="*/ 7 w 32"/>
                <a:gd name="T7" fmla="*/ 7 h 12"/>
                <a:gd name="T8" fmla="*/ 0 w 32"/>
                <a:gd name="T9" fmla="*/ 12 h 12"/>
                <a:gd name="T10" fmla="*/ 0 w 32"/>
                <a:gd name="T11" fmla="*/ 12 h 12"/>
                <a:gd name="T12" fmla="*/ 7 w 32"/>
                <a:gd name="T13" fmla="*/ 5 h 12"/>
                <a:gd name="T14" fmla="*/ 17 w 32"/>
                <a:gd name="T15" fmla="*/ 2 h 12"/>
                <a:gd name="T16" fmla="*/ 30 w 32"/>
                <a:gd name="T17" fmla="*/ 0 h 12"/>
                <a:gd name="T18" fmla="*/ 32 w 32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2">
                  <a:moveTo>
                    <a:pt x="32" y="2"/>
                  </a:moveTo>
                  <a:lnTo>
                    <a:pt x="32" y="2"/>
                  </a:lnTo>
                  <a:lnTo>
                    <a:pt x="20" y="5"/>
                  </a:lnTo>
                  <a:lnTo>
                    <a:pt x="7" y="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" y="5"/>
                  </a:lnTo>
                  <a:lnTo>
                    <a:pt x="17" y="2"/>
                  </a:lnTo>
                  <a:lnTo>
                    <a:pt x="30" y="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245"/>
            <p:cNvSpPr>
              <a:spLocks/>
            </p:cNvSpPr>
            <p:nvPr/>
          </p:nvSpPr>
          <p:spPr bwMode="auto">
            <a:xfrm>
              <a:off x="4654" y="1728"/>
              <a:ext cx="24" cy="28"/>
            </a:xfrm>
            <a:custGeom>
              <a:avLst/>
              <a:gdLst>
                <a:gd name="T0" fmla="*/ 0 w 24"/>
                <a:gd name="T1" fmla="*/ 26 h 28"/>
                <a:gd name="T2" fmla="*/ 9 w 24"/>
                <a:gd name="T3" fmla="*/ 28 h 28"/>
                <a:gd name="T4" fmla="*/ 9 w 24"/>
                <a:gd name="T5" fmla="*/ 28 h 28"/>
                <a:gd name="T6" fmla="*/ 12 w 24"/>
                <a:gd name="T7" fmla="*/ 21 h 28"/>
                <a:gd name="T8" fmla="*/ 14 w 24"/>
                <a:gd name="T9" fmla="*/ 19 h 28"/>
                <a:gd name="T10" fmla="*/ 22 w 24"/>
                <a:gd name="T11" fmla="*/ 17 h 28"/>
                <a:gd name="T12" fmla="*/ 24 w 24"/>
                <a:gd name="T13" fmla="*/ 0 h 28"/>
                <a:gd name="T14" fmla="*/ 24 w 24"/>
                <a:gd name="T15" fmla="*/ 0 h 28"/>
                <a:gd name="T16" fmla="*/ 19 w 24"/>
                <a:gd name="T17" fmla="*/ 3 h 28"/>
                <a:gd name="T18" fmla="*/ 9 w 24"/>
                <a:gd name="T19" fmla="*/ 5 h 28"/>
                <a:gd name="T20" fmla="*/ 4 w 24"/>
                <a:gd name="T21" fmla="*/ 7 h 28"/>
                <a:gd name="T22" fmla="*/ 2 w 24"/>
                <a:gd name="T23" fmla="*/ 12 h 28"/>
                <a:gd name="T24" fmla="*/ 0 w 24"/>
                <a:gd name="T25" fmla="*/ 19 h 28"/>
                <a:gd name="T26" fmla="*/ 0 w 24"/>
                <a:gd name="T27" fmla="*/ 26 h 28"/>
                <a:gd name="T28" fmla="*/ 0 w 24"/>
                <a:gd name="T2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8">
                  <a:moveTo>
                    <a:pt x="0" y="26"/>
                  </a:moveTo>
                  <a:lnTo>
                    <a:pt x="9" y="28"/>
                  </a:lnTo>
                  <a:lnTo>
                    <a:pt x="9" y="28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22" y="17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3"/>
                  </a:lnTo>
                  <a:lnTo>
                    <a:pt x="9" y="5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E4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246"/>
            <p:cNvSpPr>
              <a:spLocks/>
            </p:cNvSpPr>
            <p:nvPr/>
          </p:nvSpPr>
          <p:spPr bwMode="auto">
            <a:xfrm>
              <a:off x="4644" y="1728"/>
              <a:ext cx="17" cy="17"/>
            </a:xfrm>
            <a:custGeom>
              <a:avLst/>
              <a:gdLst>
                <a:gd name="T0" fmla="*/ 17 w 17"/>
                <a:gd name="T1" fmla="*/ 7 h 17"/>
                <a:gd name="T2" fmla="*/ 17 w 17"/>
                <a:gd name="T3" fmla="*/ 7 h 17"/>
                <a:gd name="T4" fmla="*/ 17 w 17"/>
                <a:gd name="T5" fmla="*/ 12 h 17"/>
                <a:gd name="T6" fmla="*/ 10 w 17"/>
                <a:gd name="T7" fmla="*/ 17 h 17"/>
                <a:gd name="T8" fmla="*/ 10 w 17"/>
                <a:gd name="T9" fmla="*/ 17 h 17"/>
                <a:gd name="T10" fmla="*/ 5 w 17"/>
                <a:gd name="T11" fmla="*/ 14 h 17"/>
                <a:gd name="T12" fmla="*/ 0 w 17"/>
                <a:gd name="T13" fmla="*/ 10 h 17"/>
                <a:gd name="T14" fmla="*/ 0 w 17"/>
                <a:gd name="T15" fmla="*/ 10 h 17"/>
                <a:gd name="T16" fmla="*/ 2 w 17"/>
                <a:gd name="T17" fmla="*/ 3 h 17"/>
                <a:gd name="T18" fmla="*/ 7 w 17"/>
                <a:gd name="T19" fmla="*/ 0 h 17"/>
                <a:gd name="T20" fmla="*/ 7 w 17"/>
                <a:gd name="T21" fmla="*/ 0 h 17"/>
                <a:gd name="T22" fmla="*/ 14 w 17"/>
                <a:gd name="T23" fmla="*/ 3 h 17"/>
                <a:gd name="T24" fmla="*/ 17 w 17"/>
                <a:gd name="T25" fmla="*/ 7 h 17"/>
                <a:gd name="T26" fmla="*/ 17 w 17"/>
                <a:gd name="T2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7" y="7"/>
                  </a:lnTo>
                  <a:lnTo>
                    <a:pt x="17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5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247"/>
            <p:cNvSpPr>
              <a:spLocks/>
            </p:cNvSpPr>
            <p:nvPr/>
          </p:nvSpPr>
          <p:spPr bwMode="auto">
            <a:xfrm>
              <a:off x="4802" y="1835"/>
              <a:ext cx="45" cy="21"/>
            </a:xfrm>
            <a:custGeom>
              <a:avLst/>
              <a:gdLst>
                <a:gd name="T0" fmla="*/ 35 w 45"/>
                <a:gd name="T1" fmla="*/ 0 h 21"/>
                <a:gd name="T2" fmla="*/ 35 w 45"/>
                <a:gd name="T3" fmla="*/ 0 h 21"/>
                <a:gd name="T4" fmla="*/ 23 w 45"/>
                <a:gd name="T5" fmla="*/ 4 h 21"/>
                <a:gd name="T6" fmla="*/ 13 w 45"/>
                <a:gd name="T7" fmla="*/ 7 h 21"/>
                <a:gd name="T8" fmla="*/ 5 w 45"/>
                <a:gd name="T9" fmla="*/ 9 h 21"/>
                <a:gd name="T10" fmla="*/ 5 w 45"/>
                <a:gd name="T11" fmla="*/ 9 h 21"/>
                <a:gd name="T12" fmla="*/ 0 w 45"/>
                <a:gd name="T13" fmla="*/ 11 h 21"/>
                <a:gd name="T14" fmla="*/ 0 w 45"/>
                <a:gd name="T15" fmla="*/ 14 h 21"/>
                <a:gd name="T16" fmla="*/ 3 w 45"/>
                <a:gd name="T17" fmla="*/ 18 h 21"/>
                <a:gd name="T18" fmla="*/ 8 w 45"/>
                <a:gd name="T19" fmla="*/ 21 h 21"/>
                <a:gd name="T20" fmla="*/ 8 w 45"/>
                <a:gd name="T21" fmla="*/ 21 h 21"/>
                <a:gd name="T22" fmla="*/ 23 w 45"/>
                <a:gd name="T23" fmla="*/ 18 h 21"/>
                <a:gd name="T24" fmla="*/ 30 w 45"/>
                <a:gd name="T25" fmla="*/ 18 h 21"/>
                <a:gd name="T26" fmla="*/ 40 w 45"/>
                <a:gd name="T27" fmla="*/ 14 h 21"/>
                <a:gd name="T28" fmla="*/ 40 w 45"/>
                <a:gd name="T29" fmla="*/ 14 h 21"/>
                <a:gd name="T30" fmla="*/ 45 w 45"/>
                <a:gd name="T31" fmla="*/ 9 h 21"/>
                <a:gd name="T32" fmla="*/ 45 w 45"/>
                <a:gd name="T33" fmla="*/ 4 h 21"/>
                <a:gd name="T34" fmla="*/ 43 w 45"/>
                <a:gd name="T35" fmla="*/ 0 h 21"/>
                <a:gd name="T36" fmla="*/ 35 w 45"/>
                <a:gd name="T37" fmla="*/ 0 h 21"/>
                <a:gd name="T38" fmla="*/ 35 w 45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21">
                  <a:moveTo>
                    <a:pt x="35" y="0"/>
                  </a:moveTo>
                  <a:lnTo>
                    <a:pt x="35" y="0"/>
                  </a:lnTo>
                  <a:lnTo>
                    <a:pt x="23" y="4"/>
                  </a:lnTo>
                  <a:lnTo>
                    <a:pt x="13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23" y="18"/>
                  </a:lnTo>
                  <a:lnTo>
                    <a:pt x="30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5" y="9"/>
                  </a:lnTo>
                  <a:lnTo>
                    <a:pt x="45" y="4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248"/>
            <p:cNvSpPr>
              <a:spLocks/>
            </p:cNvSpPr>
            <p:nvPr/>
          </p:nvSpPr>
          <p:spPr bwMode="auto">
            <a:xfrm>
              <a:off x="4807" y="1775"/>
              <a:ext cx="48" cy="46"/>
            </a:xfrm>
            <a:custGeom>
              <a:avLst/>
              <a:gdLst>
                <a:gd name="T0" fmla="*/ 0 w 48"/>
                <a:gd name="T1" fmla="*/ 46 h 46"/>
                <a:gd name="T2" fmla="*/ 0 w 48"/>
                <a:gd name="T3" fmla="*/ 46 h 46"/>
                <a:gd name="T4" fmla="*/ 10 w 48"/>
                <a:gd name="T5" fmla="*/ 21 h 46"/>
                <a:gd name="T6" fmla="*/ 10 w 48"/>
                <a:gd name="T7" fmla="*/ 21 h 46"/>
                <a:gd name="T8" fmla="*/ 15 w 48"/>
                <a:gd name="T9" fmla="*/ 14 h 46"/>
                <a:gd name="T10" fmla="*/ 18 w 48"/>
                <a:gd name="T11" fmla="*/ 7 h 46"/>
                <a:gd name="T12" fmla="*/ 25 w 48"/>
                <a:gd name="T13" fmla="*/ 0 h 46"/>
                <a:gd name="T14" fmla="*/ 33 w 48"/>
                <a:gd name="T15" fmla="*/ 0 h 46"/>
                <a:gd name="T16" fmla="*/ 33 w 48"/>
                <a:gd name="T17" fmla="*/ 0 h 46"/>
                <a:gd name="T18" fmla="*/ 40 w 48"/>
                <a:gd name="T19" fmla="*/ 2 h 46"/>
                <a:gd name="T20" fmla="*/ 45 w 48"/>
                <a:gd name="T21" fmla="*/ 7 h 46"/>
                <a:gd name="T22" fmla="*/ 48 w 48"/>
                <a:gd name="T23" fmla="*/ 11 h 46"/>
                <a:gd name="T24" fmla="*/ 48 w 48"/>
                <a:gd name="T25" fmla="*/ 16 h 46"/>
                <a:gd name="T26" fmla="*/ 48 w 48"/>
                <a:gd name="T27" fmla="*/ 16 h 46"/>
                <a:gd name="T28" fmla="*/ 43 w 48"/>
                <a:gd name="T29" fmla="*/ 25 h 46"/>
                <a:gd name="T30" fmla="*/ 30 w 48"/>
                <a:gd name="T31" fmla="*/ 34 h 46"/>
                <a:gd name="T32" fmla="*/ 15 w 48"/>
                <a:gd name="T33" fmla="*/ 44 h 46"/>
                <a:gd name="T34" fmla="*/ 8 w 48"/>
                <a:gd name="T35" fmla="*/ 46 h 46"/>
                <a:gd name="T36" fmla="*/ 0 w 48"/>
                <a:gd name="T37" fmla="*/ 46 h 46"/>
                <a:gd name="T38" fmla="*/ 0 w 48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46">
                  <a:moveTo>
                    <a:pt x="0" y="46"/>
                  </a:moveTo>
                  <a:lnTo>
                    <a:pt x="0" y="4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18" y="7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5" y="7"/>
                  </a:lnTo>
                  <a:lnTo>
                    <a:pt x="48" y="11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3" y="25"/>
                  </a:lnTo>
                  <a:lnTo>
                    <a:pt x="30" y="34"/>
                  </a:lnTo>
                  <a:lnTo>
                    <a:pt x="15" y="44"/>
                  </a:lnTo>
                  <a:lnTo>
                    <a:pt x="8" y="4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AA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249"/>
            <p:cNvSpPr>
              <a:spLocks/>
            </p:cNvSpPr>
            <p:nvPr/>
          </p:nvSpPr>
          <p:spPr bwMode="auto">
            <a:xfrm>
              <a:off x="4805" y="1791"/>
              <a:ext cx="50" cy="35"/>
            </a:xfrm>
            <a:custGeom>
              <a:avLst/>
              <a:gdLst>
                <a:gd name="T0" fmla="*/ 7 w 50"/>
                <a:gd name="T1" fmla="*/ 18 h 35"/>
                <a:gd name="T2" fmla="*/ 7 w 50"/>
                <a:gd name="T3" fmla="*/ 18 h 35"/>
                <a:gd name="T4" fmla="*/ 0 w 50"/>
                <a:gd name="T5" fmla="*/ 35 h 35"/>
                <a:gd name="T6" fmla="*/ 0 w 50"/>
                <a:gd name="T7" fmla="*/ 35 h 35"/>
                <a:gd name="T8" fmla="*/ 17 w 50"/>
                <a:gd name="T9" fmla="*/ 28 h 35"/>
                <a:gd name="T10" fmla="*/ 32 w 50"/>
                <a:gd name="T11" fmla="*/ 18 h 35"/>
                <a:gd name="T12" fmla="*/ 45 w 50"/>
                <a:gd name="T13" fmla="*/ 9 h 35"/>
                <a:gd name="T14" fmla="*/ 50 w 50"/>
                <a:gd name="T15" fmla="*/ 0 h 35"/>
                <a:gd name="T16" fmla="*/ 50 w 50"/>
                <a:gd name="T17" fmla="*/ 0 h 35"/>
                <a:gd name="T18" fmla="*/ 50 w 50"/>
                <a:gd name="T19" fmla="*/ 0 h 35"/>
                <a:gd name="T20" fmla="*/ 50 w 50"/>
                <a:gd name="T21" fmla="*/ 0 h 35"/>
                <a:gd name="T22" fmla="*/ 30 w 50"/>
                <a:gd name="T23" fmla="*/ 11 h 35"/>
                <a:gd name="T24" fmla="*/ 20 w 50"/>
                <a:gd name="T25" fmla="*/ 16 h 35"/>
                <a:gd name="T26" fmla="*/ 7 w 50"/>
                <a:gd name="T27" fmla="*/ 18 h 35"/>
                <a:gd name="T28" fmla="*/ 7 w 50"/>
                <a:gd name="T2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5">
                  <a:moveTo>
                    <a:pt x="7" y="18"/>
                  </a:moveTo>
                  <a:lnTo>
                    <a:pt x="7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28"/>
                  </a:lnTo>
                  <a:lnTo>
                    <a:pt x="32" y="18"/>
                  </a:lnTo>
                  <a:lnTo>
                    <a:pt x="45" y="9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0" y="11"/>
                  </a:lnTo>
                  <a:lnTo>
                    <a:pt x="20" y="16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DC9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79" y="148442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Offer vs. Serve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114800"/>
          </a:xfrm>
        </p:spPr>
        <p:txBody>
          <a:bodyPr/>
          <a:lstStyle/>
          <a:p>
            <a:pPr>
              <a:buClr>
                <a:srgbClr val="CC00FF"/>
              </a:buClr>
              <a:buFont typeface="Webdings" panose="05030102010509060703" pitchFamily="18" charset="2"/>
              <a:buChar char=""/>
            </a:pPr>
            <a:r>
              <a:rPr lang="en-US" sz="4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Mandatory </a:t>
            </a:r>
            <a:r>
              <a:rPr lang="en-US" sz="4800" dirty="0" smtClean="0">
                <a:solidFill>
                  <a:srgbClr val="000000"/>
                </a:solidFill>
                <a:latin typeface="Arial"/>
              </a:rPr>
              <a:t>for </a:t>
            </a:r>
            <a:r>
              <a:rPr lang="en-US" sz="4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Senior HS</a:t>
            </a:r>
          </a:p>
          <a:p>
            <a:pPr>
              <a:buClr>
                <a:srgbClr val="CC00FF"/>
              </a:buClr>
              <a:buFont typeface="Webdings" panose="05030102010509060703" pitchFamily="18" charset="2"/>
              <a:buChar char=""/>
            </a:pPr>
            <a:endParaRPr lang="en-US" sz="36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buClr>
                <a:srgbClr val="CC00FF"/>
              </a:buClr>
              <a:buFont typeface="Webdings" panose="05030102010509060703" pitchFamily="18" charset="2"/>
              <a:buChar char=""/>
            </a:pPr>
            <a:r>
              <a:rPr lang="en-US" sz="4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Optional </a:t>
            </a:r>
            <a:r>
              <a:rPr lang="en-US" sz="4000" dirty="0">
                <a:solidFill>
                  <a:srgbClr val="000000"/>
                </a:solidFill>
                <a:latin typeface="Arial"/>
              </a:rPr>
              <a:t>for </a:t>
            </a:r>
            <a:r>
              <a:rPr lang="en-US" sz="4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Elementary &amp; MS</a:t>
            </a:r>
            <a:endParaRPr lang="en-US" sz="4000" dirty="0">
              <a:latin typeface="Arial Black" panose="020B0A04020102020204" pitchFamily="34" charset="0"/>
            </a:endParaRPr>
          </a:p>
          <a:p>
            <a:pPr>
              <a:buClr>
                <a:srgbClr val="CC00FF"/>
              </a:buClr>
              <a:buFont typeface="Webdings" panose="05030102010509060703" pitchFamily="18" charset="2"/>
              <a:buChar char=""/>
            </a:pP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13" descr="C:\Users\agmceli\AppData\Local\Microsoft\Windows\Temporary Internet Files\Content.IE5\DROJXSGZ\my-plate-healthy-foods-balanced-mea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90314"/>
            <a:ext cx="2433320" cy="21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823912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en-US" sz="6000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Unit Pricing</a:t>
            </a:r>
            <a:r>
              <a:rPr lang="en-US" sz="6000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??</a:t>
            </a:r>
            <a:endParaRPr lang="en-US" sz="6000" b="1" dirty="0">
              <a:ln>
                <a:solidFill>
                  <a:schemeClr val="accent2">
                    <a:lumMod val="10000"/>
                  </a:schemeClr>
                </a:solidFill>
              </a:ln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85" y="1219200"/>
            <a:ext cx="8773500" cy="4478821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3600" dirty="0" smtClean="0">
                <a:latin typeface="+mj-lt"/>
              </a:rPr>
              <a:t>Set </a:t>
            </a:r>
            <a:r>
              <a:rPr lang="en-US" sz="3600" b="1" dirty="0" smtClean="0">
                <a:latin typeface="Arial Black" panose="020B0A04020102020204" pitchFamily="34" charset="0"/>
              </a:rPr>
              <a:t>One Price </a:t>
            </a:r>
            <a:r>
              <a:rPr lang="en-US" sz="3600" dirty="0" smtClean="0">
                <a:latin typeface="+mj-lt"/>
              </a:rPr>
              <a:t>for Complete </a:t>
            </a:r>
            <a:r>
              <a:rPr lang="en-US" sz="3600" b="1" dirty="0" smtClean="0">
                <a:latin typeface="Arial Black" panose="020B0A04020102020204" pitchFamily="34" charset="0"/>
              </a:rPr>
              <a:t>Reimbursable Meal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2400" i="1" dirty="0" smtClean="0">
                <a:latin typeface="+mj-lt"/>
              </a:rPr>
              <a:t>(For Paid &amp; Reduced Categories)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b="1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3600" dirty="0" smtClean="0">
                <a:latin typeface="+mj-lt"/>
              </a:rPr>
              <a:t>Can Set </a:t>
            </a:r>
            <a:r>
              <a:rPr lang="en-US" sz="3600" b="1" dirty="0" smtClean="0">
                <a:latin typeface="Arial Black" panose="020B0A04020102020204" pitchFamily="34" charset="0"/>
              </a:rPr>
              <a:t>Different Paid Prices </a:t>
            </a:r>
            <a:r>
              <a:rPr lang="en-US" sz="3600" dirty="0" smtClean="0">
                <a:latin typeface="+mj-lt"/>
              </a:rPr>
              <a:t>for </a:t>
            </a:r>
            <a:r>
              <a:rPr lang="en-US" sz="3600" b="1" dirty="0" smtClean="0">
                <a:latin typeface="Arial Black" panose="020B0A04020102020204" pitchFamily="34" charset="0"/>
              </a:rPr>
              <a:t>Various Meal Combos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2400" i="1" dirty="0" smtClean="0">
                <a:latin typeface="+mj-lt"/>
              </a:rPr>
              <a:t>   (Free &amp; Reduced-Price Students Must Be Permitted to Choose these Meals at No Additional Cost) 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endParaRPr lang="en-US" sz="2000" b="1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3600" dirty="0" smtClean="0">
                <a:latin typeface="+mj-lt"/>
              </a:rPr>
              <a:t>Charge</a:t>
            </a:r>
            <a:r>
              <a:rPr lang="en-US" sz="3600" b="1" dirty="0" smtClean="0">
                <a:latin typeface="Arial Black" panose="020B0A04020102020204" pitchFamily="34" charset="0"/>
              </a:rPr>
              <a:t> Same Price </a:t>
            </a:r>
            <a:r>
              <a:rPr lang="en-US" sz="3600" dirty="0" smtClean="0">
                <a:latin typeface="+mj-lt"/>
              </a:rPr>
              <a:t>as</a:t>
            </a:r>
            <a:r>
              <a:rPr lang="en-US" sz="3600" b="1" dirty="0" smtClean="0">
                <a:latin typeface="Arial Black" panose="020B0A04020102020204" pitchFamily="34" charset="0"/>
              </a:rPr>
              <a:t> Unit Meal </a:t>
            </a:r>
            <a:r>
              <a:rPr lang="en-US" sz="3600" dirty="0" smtClean="0">
                <a:latin typeface="+mj-lt"/>
              </a:rPr>
              <a:t>whether</a:t>
            </a:r>
            <a:r>
              <a:rPr lang="en-US" sz="3600" b="1" dirty="0" smtClean="0">
                <a:latin typeface="Arial Black" panose="020B0A04020102020204" pitchFamily="34" charset="0"/>
              </a:rPr>
              <a:t> Student Selects 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3600" b="1" dirty="0" smtClean="0">
                <a:latin typeface="Arial Black" panose="020B0A04020102020204" pitchFamily="34" charset="0"/>
              </a:rPr>
              <a:t>3, 4 or 5 Food Components 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endParaRPr lang="en-US" sz="3600" b="1" dirty="0" smtClean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CCFF"/>
              </a:buClr>
              <a:buFont typeface="Webdings" pitchFamily="18" charset="2"/>
              <a:buChar char=""/>
            </a:pPr>
            <a:endParaRPr lang="en-US" sz="28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</p:txBody>
      </p:sp>
      <p:pic>
        <p:nvPicPr>
          <p:cNvPr id="1037" name="Picture 13" descr="C:\Users\agmceli\AppData\Local\Microsoft\Windows\Temporary Internet Files\Content.IE5\DROJXSGZ\my-plate-healthy-foods-balanced-mea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79755" cy="13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agmceli\AppData\Local\Microsoft\Windows\Temporary Internet Files\Content.IE5\DROJXSGZ\my-plate-healthy-foods-balanced-mea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479755" cy="13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46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823912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en-US" sz="6000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Pricing</a:t>
            </a:r>
            <a:r>
              <a:rPr lang="en-US" sz="6000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??</a:t>
            </a:r>
            <a:endParaRPr lang="en-US" sz="6000" b="1" dirty="0">
              <a:ln>
                <a:solidFill>
                  <a:schemeClr val="accent2">
                    <a:lumMod val="10000"/>
                  </a:schemeClr>
                </a:solidFill>
              </a:ln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636" y="1143000"/>
            <a:ext cx="8773500" cy="5562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dirty="0" smtClean="0">
                <a:latin typeface="+mj-lt"/>
              </a:rPr>
              <a:t>Establish </a:t>
            </a:r>
            <a:r>
              <a:rPr lang="en-US" b="1" dirty="0" smtClean="0">
                <a:latin typeface="+mj-lt"/>
              </a:rPr>
              <a:t>Prices</a:t>
            </a:r>
            <a:r>
              <a:rPr lang="en-US" dirty="0" smtClean="0">
                <a:latin typeface="+mj-lt"/>
              </a:rPr>
              <a:t> for </a:t>
            </a:r>
            <a:r>
              <a:rPr lang="en-US" b="1" dirty="0" smtClean="0">
                <a:latin typeface="+mj-lt"/>
              </a:rPr>
              <a:t>A la Carte Menu Items </a:t>
            </a:r>
            <a:r>
              <a:rPr lang="en-US" dirty="0" smtClean="0">
                <a:latin typeface="+mj-lt"/>
              </a:rPr>
              <a:t>to </a:t>
            </a:r>
            <a:r>
              <a:rPr lang="en-US" b="1" dirty="0" smtClean="0">
                <a:latin typeface="+mj-lt"/>
              </a:rPr>
              <a:t>Cover All Costs </a:t>
            </a:r>
            <a:r>
              <a:rPr lang="en-US" dirty="0" smtClean="0">
                <a:latin typeface="+mj-lt"/>
              </a:rPr>
              <a:t>of Producing Them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endParaRPr lang="en-US" sz="1600" dirty="0" smtClean="0">
              <a:latin typeface="+mj-lt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dirty="0" smtClean="0">
                <a:latin typeface="+mj-lt"/>
              </a:rPr>
              <a:t>Be Sure </a:t>
            </a:r>
            <a:r>
              <a:rPr lang="en-US" b="1" dirty="0" smtClean="0">
                <a:latin typeface="+mj-lt"/>
              </a:rPr>
              <a:t>Prices for A La Carte Menu Items</a:t>
            </a:r>
            <a:r>
              <a:rPr lang="en-US" dirty="0" smtClean="0">
                <a:latin typeface="+mj-lt"/>
              </a:rPr>
              <a:t> when </a:t>
            </a:r>
            <a:r>
              <a:rPr lang="en-US" b="1" dirty="0" smtClean="0">
                <a:latin typeface="+mj-lt"/>
              </a:rPr>
              <a:t>Correctly Combined </a:t>
            </a:r>
            <a:r>
              <a:rPr lang="en-US" dirty="0" smtClean="0">
                <a:latin typeface="+mj-lt"/>
              </a:rPr>
              <a:t>are </a:t>
            </a:r>
            <a:r>
              <a:rPr lang="en-US" b="1" dirty="0" smtClean="0">
                <a:latin typeface="+mj-lt"/>
              </a:rPr>
              <a:t>Higher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than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Unit Price </a:t>
            </a:r>
            <a:r>
              <a:rPr lang="en-US" dirty="0" smtClean="0">
                <a:latin typeface="+mj-lt"/>
              </a:rPr>
              <a:t>of the </a:t>
            </a:r>
            <a:r>
              <a:rPr lang="en-US" b="1" dirty="0" smtClean="0">
                <a:latin typeface="+mj-lt"/>
              </a:rPr>
              <a:t>Reimbursable Lunch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endParaRPr lang="en-US" sz="1800" b="1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b="1" u="sng" dirty="0" smtClean="0">
                <a:latin typeface="+mj-lt"/>
              </a:rPr>
              <a:t>Example</a:t>
            </a:r>
            <a:r>
              <a:rPr lang="en-US" b="1" dirty="0" smtClean="0">
                <a:latin typeface="+mj-lt"/>
              </a:rPr>
              <a:t> 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2800" b="1" dirty="0" smtClean="0">
                <a:latin typeface="+mj-lt"/>
              </a:rPr>
              <a:t>Sample Reimbursable Lunch Price: $3.00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2800" b="1" dirty="0" smtClean="0">
                <a:latin typeface="+mj-lt"/>
              </a:rPr>
              <a:t>A La Carte Hot Dog: $2.50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2800" b="1" dirty="0" smtClean="0">
                <a:latin typeface="+mj-lt"/>
              </a:rPr>
              <a:t>A La Carte Orange: .75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2800" b="1" dirty="0" smtClean="0">
                <a:latin typeface="+mj-lt"/>
              </a:rPr>
              <a:t>A La Carte Hot Dog &amp; Orange = $3.25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2600" b="1" dirty="0" smtClean="0">
                <a:solidFill>
                  <a:srgbClr val="CC00FF"/>
                </a:solidFill>
                <a:latin typeface="+mj-lt"/>
              </a:rPr>
              <a:t>Student Benefits by Selecting Reimbursable Lunch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!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CCFF"/>
              </a:buClr>
              <a:buFont typeface="Webdings" pitchFamily="18" charset="2"/>
              <a:buChar char=""/>
            </a:pPr>
            <a:endParaRPr lang="en-US" sz="28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</p:txBody>
      </p:sp>
      <p:pic>
        <p:nvPicPr>
          <p:cNvPr id="1037" name="Picture 13" descr="C:\Users\agmceli\AppData\Local\Microsoft\Windows\Temporary Internet Files\Content.IE5\DROJXSGZ\my-plate-healthy-foods-balanced-mea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79755" cy="13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agmceli\AppData\Local\Microsoft\Windows\Temporary Internet Files\Content.IE5\DROJXSGZ\my-plate-healthy-foods-balanced-mea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479755" cy="13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92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79" y="148442"/>
            <a:ext cx="7772400" cy="1143000"/>
          </a:xfrm>
        </p:spPr>
        <p:txBody>
          <a:bodyPr/>
          <a:lstStyle/>
          <a:p>
            <a:r>
              <a:rPr lang="en-US" sz="7200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SIGNAGE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r>
              <a:rPr lang="en-US" sz="2800" b="1" dirty="0" smtClean="0">
                <a:latin typeface="+mj-lt"/>
              </a:rPr>
              <a:t>Communicate What Constitutes Meal to Students; Servers/Cashiers; Parents/Guardians</a:t>
            </a:r>
          </a:p>
          <a:p>
            <a:pPr marL="0" indent="0">
              <a:buClr>
                <a:srgbClr val="CC00FF"/>
              </a:buClr>
              <a:buSzPct val="100000"/>
              <a:buNone/>
            </a:pPr>
            <a:endParaRPr lang="en-US" sz="1600" b="1" dirty="0" smtClean="0">
              <a:latin typeface="+mj-lt"/>
            </a:endParaRPr>
          </a:p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r>
              <a:rPr lang="en-US" sz="2800" b="1" dirty="0" smtClean="0">
                <a:latin typeface="+mj-lt"/>
              </a:rPr>
              <a:t>Identify What Comprises Reimbursable Meal --- Menus/Signs/Newsletters</a:t>
            </a:r>
          </a:p>
          <a:p>
            <a:pPr marL="0" indent="0">
              <a:buClr>
                <a:srgbClr val="CC00FF"/>
              </a:buClr>
              <a:buSzPct val="100000"/>
              <a:buNone/>
            </a:pPr>
            <a:r>
              <a:rPr lang="en-US" sz="2400" i="1" dirty="0" smtClean="0">
                <a:latin typeface="+mj-lt"/>
              </a:rPr>
              <a:t>(Example: If HS students can choose 2 each of  ½ cups of fruit, display a sign stating this choice near fruit on serving line.)</a:t>
            </a:r>
          </a:p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endParaRPr lang="en-US" sz="1600" b="1" dirty="0" smtClean="0">
              <a:latin typeface="+mj-lt"/>
            </a:endParaRPr>
          </a:p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r>
              <a:rPr lang="en-US" sz="2800" b="1" dirty="0" smtClean="0">
                <a:latin typeface="+mj-lt"/>
              </a:rPr>
              <a:t>Post Signs at Beginning or Near Serving Lines</a:t>
            </a:r>
          </a:p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endParaRPr lang="en-US" sz="1600" b="1" dirty="0" smtClean="0">
              <a:latin typeface="+mj-lt"/>
            </a:endParaRPr>
          </a:p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r>
              <a:rPr lang="en-US" sz="2800" b="1" dirty="0" smtClean="0">
                <a:latin typeface="+mj-lt"/>
              </a:rPr>
              <a:t>Display Offer vs. Serve Signage, Form #300</a:t>
            </a:r>
          </a:p>
          <a:p>
            <a:pPr marL="0" indent="0">
              <a:buClr>
                <a:srgbClr val="CC00FF"/>
              </a:buClr>
              <a:buSzPct val="100000"/>
              <a:buNone/>
            </a:pPr>
            <a:r>
              <a:rPr lang="en-US" sz="2800" b="1" dirty="0">
                <a:latin typeface="+mj-lt"/>
              </a:rPr>
              <a:t>    </a:t>
            </a:r>
            <a:r>
              <a:rPr lang="en-US" sz="2400" dirty="0" smtClean="0">
                <a:latin typeface="+mj-lt"/>
                <a:hlinkClick r:id="rId3"/>
              </a:rPr>
              <a:t>http</a:t>
            </a:r>
            <a:r>
              <a:rPr lang="en-US" sz="2400" dirty="0">
                <a:latin typeface="+mj-lt"/>
                <a:hlinkClick r:id="rId3"/>
              </a:rPr>
              <a:t>://</a:t>
            </a:r>
            <a:r>
              <a:rPr lang="en-US" sz="2400" dirty="0" smtClean="0">
                <a:latin typeface="+mj-lt"/>
                <a:hlinkClick r:id="rId3"/>
              </a:rPr>
              <a:t>www.nj.gov/agriculture/divisions/fn/pdf/form300.pdf</a:t>
            </a:r>
            <a:r>
              <a:rPr lang="en-US" sz="2400" dirty="0" smtClean="0">
                <a:latin typeface="+mj-lt"/>
              </a:rPr>
              <a:t> </a:t>
            </a:r>
          </a:p>
          <a:p>
            <a:pPr marL="0" indent="0">
              <a:buClr>
                <a:srgbClr val="CC00FF"/>
              </a:buClr>
              <a:buSzPct val="100000"/>
              <a:buNone/>
            </a:pPr>
            <a:endParaRPr lang="en-US" sz="1600" b="1" dirty="0" smtClean="0">
              <a:latin typeface="+mj-lt"/>
            </a:endParaRPr>
          </a:p>
        </p:txBody>
      </p:sp>
      <p:pic>
        <p:nvPicPr>
          <p:cNvPr id="5" name="Picture 2" descr="C:\Users\agmceli\Desktop\Offer vs. Serve lunch;Form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18" y="152401"/>
            <a:ext cx="1729782" cy="1219200"/>
          </a:xfrm>
          <a:prstGeom prst="rect">
            <a:avLst/>
          </a:prstGeom>
          <a:noFill/>
          <a:ln w="635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gmceli\Desktop\Offer vs. Serve lunch;Form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631"/>
            <a:ext cx="1729782" cy="1219200"/>
          </a:xfrm>
          <a:prstGeom prst="rect">
            <a:avLst/>
          </a:prstGeom>
          <a:noFill/>
          <a:ln w="635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57200"/>
            <a:ext cx="8686800" cy="1143000"/>
          </a:xfrm>
        </p:spPr>
        <p:txBody>
          <a:bodyPr/>
          <a:lstStyle/>
          <a:p>
            <a:pPr marL="171450" lvl="0" indent="-171450">
              <a:spcBef>
                <a:spcPct val="30000"/>
              </a:spcBef>
              <a:defRPr/>
            </a:pPr>
            <a: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Offer vs. Serve/</a:t>
            </a:r>
            <a: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Form #300</a:t>
            </a:r>
            <a:b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2400" b="1" kern="1200" dirty="0">
                <a:solidFill>
                  <a:srgbClr val="000000"/>
                </a:solidFill>
                <a:effectLst/>
                <a:latin typeface="Arial" charset="0"/>
              </a:rPr>
              <a:t>Available at:</a:t>
            </a:r>
            <a:br>
              <a:rPr lang="en-US" sz="2400" b="1" kern="120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2400" b="1" kern="1200" dirty="0">
                <a:solidFill>
                  <a:srgbClr val="000000"/>
                </a:solidFill>
                <a:effectLst/>
                <a:latin typeface="Arial" charset="0"/>
              </a:rPr>
              <a:t>    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rial" charset="0"/>
                <a:hlinkClick r:id="rId3"/>
              </a:rPr>
              <a:t>http://</a:t>
            </a:r>
            <a:r>
              <a:rPr lang="en-US" sz="2400" kern="1200" dirty="0" smtClean="0">
                <a:solidFill>
                  <a:srgbClr val="000000"/>
                </a:solidFill>
                <a:effectLst/>
                <a:latin typeface="Arial" charset="0"/>
                <a:hlinkClick r:id="rId3"/>
              </a:rPr>
              <a:t>www.nj.gov/agriculture/divisions/fn/pdf/form300.pdf</a:t>
            </a:r>
            <a:r>
              <a:rPr lang="en-US" sz="2400" kern="1200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kern="1200" dirty="0">
                <a:solidFill>
                  <a:srgbClr val="000000"/>
                </a:solidFill>
                <a:effectLst/>
                <a:latin typeface="Arial" charset="0"/>
              </a:rPr>
              <a:t/>
            </a:r>
            <a:br>
              <a:rPr lang="en-US" kern="1200" dirty="0">
                <a:solidFill>
                  <a:srgbClr val="000000"/>
                </a:solidFill>
                <a:effectLst/>
                <a:latin typeface="Arial" charset="0"/>
              </a:rPr>
            </a:b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gmceli\Desktop\Offer vs. Serve lunch;Form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3842"/>
            <a:ext cx="7681518" cy="54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79" y="148442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TRAINING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114800"/>
          </a:xfrm>
        </p:spPr>
        <p:txBody>
          <a:bodyPr/>
          <a:lstStyle/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r>
              <a:rPr lang="en-US" dirty="0" smtClean="0">
                <a:latin typeface="+mj-lt"/>
              </a:rPr>
              <a:t>Conduct</a:t>
            </a:r>
            <a:r>
              <a:rPr lang="en-US" b="1" dirty="0" smtClean="0">
                <a:latin typeface="+mj-lt"/>
              </a:rPr>
              <a:t> Training </a:t>
            </a:r>
            <a:r>
              <a:rPr lang="en-US" dirty="0" smtClean="0">
                <a:latin typeface="+mj-lt"/>
              </a:rPr>
              <a:t>for </a:t>
            </a:r>
            <a:r>
              <a:rPr lang="en-US" b="1" dirty="0" smtClean="0">
                <a:latin typeface="+mj-lt"/>
              </a:rPr>
              <a:t>Food Service Staff</a:t>
            </a:r>
          </a:p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endParaRPr lang="en-US" b="1" dirty="0" smtClean="0">
              <a:latin typeface="+mj-lt"/>
            </a:endParaRPr>
          </a:p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r>
              <a:rPr lang="en-US" b="1" dirty="0" smtClean="0">
                <a:latin typeface="+mj-lt"/>
              </a:rPr>
              <a:t>Reinforce </a:t>
            </a:r>
            <a:r>
              <a:rPr lang="en-US" dirty="0" smtClean="0">
                <a:latin typeface="+mj-lt"/>
              </a:rPr>
              <a:t>with</a:t>
            </a:r>
            <a:r>
              <a:rPr lang="en-US" b="1" dirty="0" smtClean="0">
                <a:latin typeface="+mj-lt"/>
              </a:rPr>
              <a:t> Cashiers &amp; Servers</a:t>
            </a:r>
          </a:p>
          <a:p>
            <a:pPr marL="0" indent="0">
              <a:buClr>
                <a:srgbClr val="CC00FF"/>
              </a:buClr>
              <a:buSzPct val="100000"/>
              <a:buNone/>
            </a:pPr>
            <a:r>
              <a:rPr lang="en-US" b="1" dirty="0" smtClean="0">
                <a:latin typeface="+mj-lt"/>
              </a:rPr>
              <a:t> </a:t>
            </a:r>
          </a:p>
          <a:p>
            <a:pPr>
              <a:buClr>
                <a:srgbClr val="CC00FF"/>
              </a:buClr>
              <a:buSzPct val="100000"/>
              <a:buFont typeface="Webdings" panose="05030102010509060703" pitchFamily="18" charset="2"/>
              <a:buChar char=""/>
            </a:pPr>
            <a:r>
              <a:rPr lang="en-US" b="1" dirty="0" smtClean="0">
                <a:latin typeface="+mj-lt"/>
              </a:rPr>
              <a:t>Meets Professional Standard Requirements</a:t>
            </a:r>
            <a:endParaRPr lang="en-US" b="1" dirty="0">
              <a:latin typeface="+mj-lt"/>
            </a:endParaRPr>
          </a:p>
        </p:txBody>
      </p:sp>
      <p:pic>
        <p:nvPicPr>
          <p:cNvPr id="2050" name="Picture 2" descr="C:\Users\agmceli\AppData\Local\Microsoft\Windows\Temporary Internet Files\Content.IE5\DROJXSGZ\443053-Royalty-Free-RF-Clip-Art-Illustration-Of-A-Cartoon-Businessman-Carrying-A-Heavy-Manu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1340256" cy="1370038"/>
          </a:xfrm>
          <a:prstGeom prst="rect">
            <a:avLst/>
          </a:prstGeom>
          <a:noFill/>
          <a:ln w="63500">
            <a:solidFill>
              <a:srgbClr val="CC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gmceli\AppData\Local\Microsoft\Windows\Temporary Internet Files\Content.IE5\OO0W5GFX\animated-teacher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6383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gmceli\AppData\Local\Microsoft\Windows\Temporary Internet Files\Content.IE5\OO0W5GFX\animated-teacher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6383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823912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en-US" sz="4800" b="1" dirty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OFFER vs. SERVE</a:t>
            </a:r>
            <a:r>
              <a:rPr lang="en-US" sz="4800" b="1" dirty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??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000" dirty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400" b="1" u="sng" dirty="0" smtClean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 smtClean="0">
                <a:latin typeface="Comic Sans MS" pitchFamily="66" charset="0"/>
              </a:rPr>
              <a:t>Implementing </a:t>
            </a:r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“Offer</a:t>
            </a:r>
            <a:r>
              <a:rPr lang="en-US" sz="2800" b="1" u="sng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vs. </a:t>
            </a:r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Serve</a:t>
            </a:r>
            <a:r>
              <a:rPr lang="en-US" sz="2800" b="1" u="sng" dirty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”</a:t>
            </a:r>
            <a:r>
              <a:rPr lang="en-US" sz="2800" b="1" u="sng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</a:t>
            </a:r>
            <a:r>
              <a:rPr lang="en-US" sz="2800" b="1" u="sng" dirty="0">
                <a:latin typeface="Comic Sans MS" pitchFamily="66" charset="0"/>
              </a:rPr>
              <a:t>for </a:t>
            </a:r>
            <a:r>
              <a:rPr lang="en-US" sz="2800" b="1" u="sng" dirty="0" smtClean="0">
                <a:latin typeface="Comic Sans MS" pitchFamily="66" charset="0"/>
              </a:rPr>
              <a:t>Lunch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4000" dirty="0">
                <a:latin typeface="Arial" charset="0"/>
              </a:rPr>
              <a:t>Must </a:t>
            </a:r>
            <a:r>
              <a:rPr lang="en-US" sz="4000" dirty="0" smtClean="0">
                <a:latin typeface="Arial" charset="0"/>
              </a:rPr>
              <a:t>Take </a:t>
            </a:r>
            <a:r>
              <a:rPr lang="en-US" sz="4000" b="1" u="sng" dirty="0">
                <a:latin typeface="Arial" charset="0"/>
              </a:rPr>
              <a:t>3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smtClean="0">
                <a:latin typeface="Arial" charset="0"/>
              </a:rPr>
              <a:t>Components</a:t>
            </a:r>
            <a:endParaRPr lang="en-US" sz="40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b="1" u="sng" dirty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"/>
            </a:pPr>
            <a:r>
              <a:rPr lang="en-US" sz="3600" dirty="0" smtClean="0">
                <a:latin typeface="Arial" charset="0"/>
              </a:rPr>
              <a:t>  </a:t>
            </a:r>
            <a:r>
              <a:rPr lang="en-US" sz="3600" b="1" dirty="0" smtClean="0">
                <a:latin typeface="Arial" charset="0"/>
              </a:rPr>
              <a:t>MUST </a:t>
            </a:r>
            <a:r>
              <a:rPr lang="en-US" sz="3600" dirty="0" smtClean="0">
                <a:latin typeface="Arial" charset="0"/>
              </a:rPr>
              <a:t>take: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12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3600" b="1" dirty="0" smtClean="0">
                <a:latin typeface="Arial" charset="0"/>
              </a:rPr>
              <a:t>½ </a:t>
            </a:r>
            <a:r>
              <a:rPr lang="en-US" sz="3600" b="1" dirty="0">
                <a:latin typeface="Arial" charset="0"/>
              </a:rPr>
              <a:t>c</a:t>
            </a:r>
            <a:r>
              <a:rPr lang="en-US" sz="3600" b="1" dirty="0" smtClean="0">
                <a:latin typeface="Arial" charset="0"/>
              </a:rPr>
              <a:t> Fruit </a:t>
            </a:r>
            <a:r>
              <a:rPr lang="en-US" sz="2400" b="1" i="1" dirty="0" smtClean="0">
                <a:latin typeface="Arial" charset="0"/>
              </a:rPr>
              <a:t>or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3600" b="1" dirty="0" smtClean="0">
                <a:latin typeface="Arial" charset="0"/>
              </a:rPr>
              <a:t>½ c Veggie </a:t>
            </a:r>
            <a:r>
              <a:rPr lang="en-US" sz="2400" b="1" i="1" dirty="0" smtClean="0">
                <a:latin typeface="Arial" charset="0"/>
              </a:rPr>
              <a:t>or 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3600" b="1" dirty="0" smtClean="0">
                <a:latin typeface="Arial" charset="0"/>
              </a:rPr>
              <a:t>½ c Fruit/Veggie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800" b="1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anose="05030102010509060703" pitchFamily="18" charset="2"/>
              <a:buChar char=""/>
            </a:pPr>
            <a:r>
              <a:rPr lang="en-US" sz="3600" dirty="0">
                <a:latin typeface="Arial" charset="0"/>
              </a:rPr>
              <a:t> </a:t>
            </a:r>
            <a:r>
              <a:rPr lang="en-US" sz="3600" dirty="0" smtClean="0">
                <a:latin typeface="Arial" charset="0"/>
              </a:rPr>
              <a:t>Plus </a:t>
            </a:r>
            <a:r>
              <a:rPr lang="en-US" sz="3600" b="1" dirty="0" smtClean="0">
                <a:latin typeface="Arial" charset="0"/>
              </a:rPr>
              <a:t>2 Complete Components </a:t>
            </a:r>
            <a:endParaRPr lang="en-US" sz="3600" b="1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3600" b="1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3600" b="1" dirty="0" smtClean="0">
                <a:latin typeface="Arial" charset="0"/>
              </a:rPr>
              <a:t> 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CCFF"/>
              </a:buClr>
              <a:buFont typeface="Webdings" pitchFamily="18" charset="2"/>
              <a:buChar char=""/>
            </a:pPr>
            <a:endParaRPr lang="en-US" sz="28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</p:txBody>
      </p:sp>
      <p:pic>
        <p:nvPicPr>
          <p:cNvPr id="295964" name="Picture 28" descr="j04079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65" name="Picture 29" descr="j04079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b="1" dirty="0">
                <a:solidFill>
                  <a:srgbClr val="FF33CC"/>
                </a:solidFill>
              </a:rPr>
              <a:t>LUNCH Meal Pattern</a:t>
            </a:r>
            <a:r>
              <a:rPr lang="en-US" b="1" dirty="0"/>
              <a:t> </a:t>
            </a:r>
            <a:r>
              <a:rPr lang="en-US" b="1" dirty="0">
                <a:solidFill>
                  <a:srgbClr val="CC66FF"/>
                </a:solidFill>
              </a:rPr>
              <a:t>?</a:t>
            </a:r>
          </a:p>
        </p:txBody>
      </p:sp>
      <p:pic>
        <p:nvPicPr>
          <p:cNvPr id="299056" name="Picture 48" descr="j0410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2400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57" name="Picture 49" descr="j04109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"/>
            <a:ext cx="160020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269797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http://www.nj.gov/agriculture/divisions/fn/pdf/form198.pdf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gmceli\Documents\Scanned Documents\Image (2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5551" y="-54207"/>
            <a:ext cx="5104209" cy="75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36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509712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Components </a:t>
            </a:r>
            <a:b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</a:br>
            <a: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vs.</a:t>
            </a:r>
            <a:b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</a:br>
            <a: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Items </a:t>
            </a:r>
            <a: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??</a:t>
            </a:r>
            <a:endParaRPr lang="en-US" b="1" dirty="0">
              <a:ln>
                <a:solidFill>
                  <a:schemeClr val="accent2">
                    <a:lumMod val="10000"/>
                  </a:schemeClr>
                </a:solidFill>
              </a:ln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773500" cy="4478821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3600" b="1" u="sng" dirty="0" smtClean="0">
                <a:latin typeface="Arial Black" panose="020B0A04020102020204" pitchFamily="34" charset="0"/>
              </a:rPr>
              <a:t>Food Component:</a:t>
            </a:r>
            <a:r>
              <a:rPr lang="en-US" sz="3600" b="1" dirty="0" smtClean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5 Food Groups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Meat/Meat Alternate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Grains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Fruit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Vegetables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Milk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400" b="1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3600" b="1" dirty="0" smtClean="0">
                <a:latin typeface="Arial Black" panose="020B0A04020102020204" pitchFamily="34" charset="0"/>
              </a:rPr>
              <a:t> Must </a:t>
            </a:r>
            <a:r>
              <a:rPr lang="en-US" sz="3600" b="1" u="sng" dirty="0" smtClean="0">
                <a:latin typeface="Arial Black" panose="020B0A04020102020204" pitchFamily="34" charset="0"/>
              </a:rPr>
              <a:t>Offer</a:t>
            </a:r>
            <a:r>
              <a:rPr lang="en-US" sz="3600" b="1" dirty="0" smtClean="0">
                <a:latin typeface="Arial Black" panose="020B0A04020102020204" pitchFamily="34" charset="0"/>
              </a:rPr>
              <a:t> All 5 in 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3600" b="1" dirty="0" smtClean="0">
                <a:latin typeface="Arial Black" panose="020B0A04020102020204" pitchFamily="34" charset="0"/>
              </a:rPr>
              <a:t>   Minimum Quantities Daily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endParaRPr lang="en-US" sz="3600" b="1" dirty="0" smtClean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CCFF"/>
              </a:buClr>
              <a:buFont typeface="Webdings" pitchFamily="18" charset="2"/>
              <a:buChar char=""/>
            </a:pPr>
            <a:endParaRPr lang="en-US" sz="28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</p:txBody>
      </p:sp>
      <p:pic>
        <p:nvPicPr>
          <p:cNvPr id="1037" name="Picture 13" descr="C:\Users\agmceli\AppData\Local\Microsoft\Windows\Temporary Internet Files\Content.IE5\DROJXSGZ\my-plate-healthy-foods-balanced-mea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79755" cy="13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agmceli\AppData\Local\Microsoft\Windows\Temporary Internet Files\Content.IE5\DROJXSGZ\my-plate-healthy-foods-balanced-mea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479755" cy="13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99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1509712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Components </a:t>
            </a:r>
            <a:b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</a:br>
            <a: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vs.</a:t>
            </a:r>
            <a:b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</a:br>
            <a: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Items </a:t>
            </a:r>
            <a:r>
              <a:rPr lang="en-US" b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??</a:t>
            </a:r>
            <a:endParaRPr lang="en-US" b="1" dirty="0">
              <a:ln>
                <a:solidFill>
                  <a:schemeClr val="accent2">
                    <a:lumMod val="10000"/>
                  </a:schemeClr>
                </a:solidFill>
              </a:ln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855" y="1981200"/>
            <a:ext cx="8773500" cy="4478821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3600" b="1" u="sng" dirty="0" smtClean="0">
                <a:latin typeface="Arial Black" panose="020B0A04020102020204" pitchFamily="34" charset="0"/>
              </a:rPr>
              <a:t>Food Item</a:t>
            </a:r>
            <a:r>
              <a:rPr lang="en-US" sz="3600" b="1" dirty="0" smtClean="0">
                <a:latin typeface="Arial Black" panose="020B0A04020102020204" pitchFamily="34" charset="0"/>
              </a:rPr>
              <a:t>: </a:t>
            </a:r>
            <a:r>
              <a:rPr lang="en-US" sz="3600" dirty="0" smtClean="0">
                <a:latin typeface="+mj-lt"/>
              </a:rPr>
              <a:t>Specific Foods within 5 Food Components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800" b="1" dirty="0" smtClean="0">
              <a:latin typeface="+mj-lt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3600" b="1" dirty="0" smtClean="0">
                <a:latin typeface="Arial Black" panose="020B0A04020102020204" pitchFamily="34" charset="0"/>
              </a:rPr>
              <a:t>Example 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3600" dirty="0" smtClean="0">
                <a:latin typeface="+mj-lt"/>
              </a:rPr>
              <a:t>Hamburger on Bun = Food Item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3600" dirty="0" smtClean="0">
                <a:latin typeface="+mj-lt"/>
              </a:rPr>
              <a:t>Contains 2 Food Components: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75000"/>
            </a:pPr>
            <a:r>
              <a:rPr lang="en-US" sz="3600" dirty="0" smtClean="0">
                <a:latin typeface="+mj-lt"/>
              </a:rPr>
              <a:t>Meat/Meat Alternate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75000"/>
            </a:pPr>
            <a:r>
              <a:rPr lang="en-US" sz="3600" dirty="0" smtClean="0">
                <a:latin typeface="+mj-lt"/>
              </a:rPr>
              <a:t>Grains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endParaRPr lang="en-US" sz="3600" b="1" dirty="0" smtClean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CCFF"/>
              </a:buClr>
              <a:buFont typeface="Webdings" pitchFamily="18" charset="2"/>
              <a:buChar char=""/>
            </a:pPr>
            <a:endParaRPr lang="en-US" sz="28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</p:txBody>
      </p:sp>
      <p:pic>
        <p:nvPicPr>
          <p:cNvPr id="1037" name="Picture 13" descr="C:\Users\agmceli\AppData\Local\Microsoft\Windows\Temporary Internet Files\Content.IE5\DROJXSGZ\my-plate-healthy-foods-balanced-mea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79755" cy="13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agmceli\AppData\Local\Microsoft\Windows\Temporary Internet Files\Content.IE5\DROJXSGZ\my-plate-healthy-foods-balanced-mea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479755" cy="13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12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3613" y="381000"/>
            <a:ext cx="8610600" cy="914400"/>
          </a:xfrm>
        </p:spPr>
        <p:txBody>
          <a:bodyPr/>
          <a:lstStyle/>
          <a:p>
            <a:r>
              <a:rPr lang="en-US" sz="4800" b="1" u="sng" dirty="0" smtClean="0">
                <a:ln>
                  <a:solidFill>
                    <a:schemeClr val="tx1"/>
                  </a:solidFill>
                </a:ln>
                <a:solidFill>
                  <a:srgbClr val="CC00FF"/>
                </a:solidFill>
                <a:latin typeface="Cooper Black" panose="0208090404030B020404" pitchFamily="18" charset="0"/>
              </a:rPr>
              <a:t>Lunch Meal Pattern Components</a:t>
            </a:r>
            <a:r>
              <a:rPr lang="en-US" sz="4800" dirty="0" smtClean="0"/>
              <a:t> 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301079" name="Rectangle 23"/>
          <p:cNvSpPr>
            <a:spLocks noGrp="1" noChangeArrowheads="1"/>
          </p:cNvSpPr>
          <p:nvPr>
            <p:ph sz="half" idx="2"/>
          </p:nvPr>
        </p:nvSpPr>
        <p:spPr>
          <a:xfrm>
            <a:off x="0" y="1981200"/>
            <a:ext cx="9144000" cy="4267200"/>
          </a:xfrm>
        </p:spPr>
        <p:txBody>
          <a:bodyPr/>
          <a:lstStyle/>
          <a:p>
            <a:pPr>
              <a:buNone/>
            </a:pPr>
            <a:r>
              <a:rPr lang="en-US" sz="4200" b="1" dirty="0">
                <a:solidFill>
                  <a:srgbClr val="F02E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1- Meat/ </a:t>
            </a:r>
            <a:r>
              <a:rPr lang="en-US" sz="4200" b="1" dirty="0" smtClean="0">
                <a:solidFill>
                  <a:srgbClr val="F02E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   </a:t>
            </a:r>
            <a:r>
              <a:rPr lang="en-US" sz="4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3- Veggies</a:t>
            </a:r>
            <a:endParaRPr lang="en-US" sz="4200" b="1" dirty="0">
              <a:solidFill>
                <a:srgbClr val="C580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4200" b="1" dirty="0">
                <a:solidFill>
                  <a:srgbClr val="F02E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Meat Alt.</a:t>
            </a:r>
          </a:p>
          <a:p>
            <a:pPr>
              <a:buFont typeface="Wingdings" pitchFamily="2" charset="2"/>
              <a:buNone/>
            </a:pPr>
            <a:endParaRPr lang="en-US" sz="4200" b="1" dirty="0" smtClean="0">
              <a:solidFill>
                <a:srgbClr val="F02E5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None/>
            </a:pPr>
            <a:r>
              <a:rPr lang="en-US" sz="4200" b="1" dirty="0" smtClean="0">
                <a:solidFill>
                  <a:srgbClr val="C580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2- Grains                        </a:t>
            </a:r>
            <a:r>
              <a:rPr lang="en-US" sz="4200" b="1" dirty="0" smtClean="0">
                <a:solidFill>
                  <a:srgbClr val="FF5F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4- Fruit</a:t>
            </a:r>
            <a:endParaRPr lang="en-US" sz="4200" b="1" dirty="0">
              <a:solidFill>
                <a:srgbClr val="F02E5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buNone/>
            </a:pPr>
            <a:r>
              <a:rPr lang="en-US" sz="4200" b="1" dirty="0">
                <a:solidFill>
                  <a:srgbClr val="F02E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4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5- </a:t>
            </a:r>
            <a:r>
              <a:rPr lang="en-US" sz="4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Milk</a:t>
            </a:r>
          </a:p>
        </p:txBody>
      </p:sp>
      <p:grpSp>
        <p:nvGrpSpPr>
          <p:cNvPr id="301080" name="Group 24"/>
          <p:cNvGrpSpPr>
            <a:grpSpLocks noChangeAspect="1"/>
          </p:cNvGrpSpPr>
          <p:nvPr/>
        </p:nvGrpSpPr>
        <p:grpSpPr bwMode="auto">
          <a:xfrm>
            <a:off x="2602061" y="2207585"/>
            <a:ext cx="3603359" cy="2967472"/>
            <a:chOff x="4080" y="960"/>
            <a:chExt cx="1440" cy="1104"/>
          </a:xfrm>
        </p:grpSpPr>
        <p:sp>
          <p:nvSpPr>
            <p:cNvPr id="30108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4080" y="960"/>
              <a:ext cx="14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82" name="Freeform 26"/>
            <p:cNvSpPr>
              <a:spLocks/>
            </p:cNvSpPr>
            <p:nvPr/>
          </p:nvSpPr>
          <p:spPr bwMode="auto">
            <a:xfrm>
              <a:off x="4174" y="965"/>
              <a:ext cx="1269" cy="1094"/>
            </a:xfrm>
            <a:custGeom>
              <a:avLst/>
              <a:gdLst>
                <a:gd name="T0" fmla="*/ 1269 w 1269"/>
                <a:gd name="T1" fmla="*/ 993 h 1094"/>
                <a:gd name="T2" fmla="*/ 1269 w 1269"/>
                <a:gd name="T3" fmla="*/ 993 h 1094"/>
                <a:gd name="T4" fmla="*/ 1267 w 1269"/>
                <a:gd name="T5" fmla="*/ 1013 h 1094"/>
                <a:gd name="T6" fmla="*/ 1262 w 1269"/>
                <a:gd name="T7" fmla="*/ 1032 h 1094"/>
                <a:gd name="T8" fmla="*/ 1252 w 1269"/>
                <a:gd name="T9" fmla="*/ 1048 h 1094"/>
                <a:gd name="T10" fmla="*/ 1237 w 1269"/>
                <a:gd name="T11" fmla="*/ 1064 h 1094"/>
                <a:gd name="T12" fmla="*/ 1222 w 1269"/>
                <a:gd name="T13" fmla="*/ 1076 h 1094"/>
                <a:gd name="T14" fmla="*/ 1202 w 1269"/>
                <a:gd name="T15" fmla="*/ 1085 h 1094"/>
                <a:gd name="T16" fmla="*/ 1182 w 1269"/>
                <a:gd name="T17" fmla="*/ 1092 h 1094"/>
                <a:gd name="T18" fmla="*/ 1160 w 1269"/>
                <a:gd name="T19" fmla="*/ 1094 h 1094"/>
                <a:gd name="T20" fmla="*/ 110 w 1269"/>
                <a:gd name="T21" fmla="*/ 1094 h 1094"/>
                <a:gd name="T22" fmla="*/ 110 w 1269"/>
                <a:gd name="T23" fmla="*/ 1094 h 1094"/>
                <a:gd name="T24" fmla="*/ 87 w 1269"/>
                <a:gd name="T25" fmla="*/ 1092 h 1094"/>
                <a:gd name="T26" fmla="*/ 67 w 1269"/>
                <a:gd name="T27" fmla="*/ 1085 h 1094"/>
                <a:gd name="T28" fmla="*/ 48 w 1269"/>
                <a:gd name="T29" fmla="*/ 1076 h 1094"/>
                <a:gd name="T30" fmla="*/ 33 w 1269"/>
                <a:gd name="T31" fmla="*/ 1064 h 1094"/>
                <a:gd name="T32" fmla="*/ 18 w 1269"/>
                <a:gd name="T33" fmla="*/ 1048 h 1094"/>
                <a:gd name="T34" fmla="*/ 8 w 1269"/>
                <a:gd name="T35" fmla="*/ 1032 h 1094"/>
                <a:gd name="T36" fmla="*/ 3 w 1269"/>
                <a:gd name="T37" fmla="*/ 1013 h 1094"/>
                <a:gd name="T38" fmla="*/ 0 w 1269"/>
                <a:gd name="T39" fmla="*/ 993 h 1094"/>
                <a:gd name="T40" fmla="*/ 0 w 1269"/>
                <a:gd name="T41" fmla="*/ 101 h 1094"/>
                <a:gd name="T42" fmla="*/ 0 w 1269"/>
                <a:gd name="T43" fmla="*/ 101 h 1094"/>
                <a:gd name="T44" fmla="*/ 3 w 1269"/>
                <a:gd name="T45" fmla="*/ 81 h 1094"/>
                <a:gd name="T46" fmla="*/ 8 w 1269"/>
                <a:gd name="T47" fmla="*/ 62 h 1094"/>
                <a:gd name="T48" fmla="*/ 18 w 1269"/>
                <a:gd name="T49" fmla="*/ 44 h 1094"/>
                <a:gd name="T50" fmla="*/ 33 w 1269"/>
                <a:gd name="T51" fmla="*/ 30 h 1094"/>
                <a:gd name="T52" fmla="*/ 48 w 1269"/>
                <a:gd name="T53" fmla="*/ 16 h 1094"/>
                <a:gd name="T54" fmla="*/ 67 w 1269"/>
                <a:gd name="T55" fmla="*/ 7 h 1094"/>
                <a:gd name="T56" fmla="*/ 87 w 1269"/>
                <a:gd name="T57" fmla="*/ 2 h 1094"/>
                <a:gd name="T58" fmla="*/ 110 w 1269"/>
                <a:gd name="T59" fmla="*/ 0 h 1094"/>
                <a:gd name="T60" fmla="*/ 1160 w 1269"/>
                <a:gd name="T61" fmla="*/ 0 h 1094"/>
                <a:gd name="T62" fmla="*/ 1160 w 1269"/>
                <a:gd name="T63" fmla="*/ 0 h 1094"/>
                <a:gd name="T64" fmla="*/ 1182 w 1269"/>
                <a:gd name="T65" fmla="*/ 2 h 1094"/>
                <a:gd name="T66" fmla="*/ 1202 w 1269"/>
                <a:gd name="T67" fmla="*/ 7 h 1094"/>
                <a:gd name="T68" fmla="*/ 1222 w 1269"/>
                <a:gd name="T69" fmla="*/ 16 h 1094"/>
                <a:gd name="T70" fmla="*/ 1237 w 1269"/>
                <a:gd name="T71" fmla="*/ 30 h 1094"/>
                <a:gd name="T72" fmla="*/ 1252 w 1269"/>
                <a:gd name="T73" fmla="*/ 44 h 1094"/>
                <a:gd name="T74" fmla="*/ 1262 w 1269"/>
                <a:gd name="T75" fmla="*/ 62 h 1094"/>
                <a:gd name="T76" fmla="*/ 1267 w 1269"/>
                <a:gd name="T77" fmla="*/ 81 h 1094"/>
                <a:gd name="T78" fmla="*/ 1269 w 1269"/>
                <a:gd name="T79" fmla="*/ 101 h 1094"/>
                <a:gd name="T80" fmla="*/ 1269 w 1269"/>
                <a:gd name="T81" fmla="*/ 993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1094">
                  <a:moveTo>
                    <a:pt x="1269" y="993"/>
                  </a:moveTo>
                  <a:lnTo>
                    <a:pt x="1269" y="993"/>
                  </a:lnTo>
                  <a:lnTo>
                    <a:pt x="1267" y="1013"/>
                  </a:lnTo>
                  <a:lnTo>
                    <a:pt x="1262" y="1032"/>
                  </a:lnTo>
                  <a:lnTo>
                    <a:pt x="1252" y="1048"/>
                  </a:lnTo>
                  <a:lnTo>
                    <a:pt x="1237" y="1064"/>
                  </a:lnTo>
                  <a:lnTo>
                    <a:pt x="1222" y="1076"/>
                  </a:lnTo>
                  <a:lnTo>
                    <a:pt x="1202" y="1085"/>
                  </a:lnTo>
                  <a:lnTo>
                    <a:pt x="1182" y="1092"/>
                  </a:lnTo>
                  <a:lnTo>
                    <a:pt x="1160" y="1094"/>
                  </a:lnTo>
                  <a:lnTo>
                    <a:pt x="110" y="1094"/>
                  </a:lnTo>
                  <a:lnTo>
                    <a:pt x="110" y="1094"/>
                  </a:lnTo>
                  <a:lnTo>
                    <a:pt x="87" y="1092"/>
                  </a:lnTo>
                  <a:lnTo>
                    <a:pt x="67" y="1085"/>
                  </a:lnTo>
                  <a:lnTo>
                    <a:pt x="48" y="1076"/>
                  </a:lnTo>
                  <a:lnTo>
                    <a:pt x="33" y="1064"/>
                  </a:lnTo>
                  <a:lnTo>
                    <a:pt x="18" y="1048"/>
                  </a:lnTo>
                  <a:lnTo>
                    <a:pt x="8" y="1032"/>
                  </a:lnTo>
                  <a:lnTo>
                    <a:pt x="3" y="1013"/>
                  </a:lnTo>
                  <a:lnTo>
                    <a:pt x="0" y="993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3" y="81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3" y="30"/>
                  </a:lnTo>
                  <a:lnTo>
                    <a:pt x="48" y="16"/>
                  </a:lnTo>
                  <a:lnTo>
                    <a:pt x="67" y="7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60" y="0"/>
                  </a:lnTo>
                  <a:lnTo>
                    <a:pt x="1160" y="0"/>
                  </a:lnTo>
                  <a:lnTo>
                    <a:pt x="1182" y="2"/>
                  </a:lnTo>
                  <a:lnTo>
                    <a:pt x="1202" y="7"/>
                  </a:lnTo>
                  <a:lnTo>
                    <a:pt x="1222" y="16"/>
                  </a:lnTo>
                  <a:lnTo>
                    <a:pt x="1237" y="30"/>
                  </a:lnTo>
                  <a:lnTo>
                    <a:pt x="1252" y="44"/>
                  </a:lnTo>
                  <a:lnTo>
                    <a:pt x="1262" y="62"/>
                  </a:lnTo>
                  <a:lnTo>
                    <a:pt x="1267" y="81"/>
                  </a:lnTo>
                  <a:lnTo>
                    <a:pt x="1269" y="101"/>
                  </a:lnTo>
                  <a:lnTo>
                    <a:pt x="1269" y="99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83" name="Freeform 27"/>
            <p:cNvSpPr>
              <a:spLocks/>
            </p:cNvSpPr>
            <p:nvPr/>
          </p:nvSpPr>
          <p:spPr bwMode="auto">
            <a:xfrm>
              <a:off x="4217" y="999"/>
              <a:ext cx="1186" cy="1023"/>
            </a:xfrm>
            <a:custGeom>
              <a:avLst/>
              <a:gdLst>
                <a:gd name="T0" fmla="*/ 1186 w 1186"/>
                <a:gd name="T1" fmla="*/ 928 h 1023"/>
                <a:gd name="T2" fmla="*/ 1186 w 1186"/>
                <a:gd name="T3" fmla="*/ 928 h 1023"/>
                <a:gd name="T4" fmla="*/ 1184 w 1186"/>
                <a:gd name="T5" fmla="*/ 949 h 1023"/>
                <a:gd name="T6" fmla="*/ 1176 w 1186"/>
                <a:gd name="T7" fmla="*/ 965 h 1023"/>
                <a:gd name="T8" fmla="*/ 1169 w 1186"/>
                <a:gd name="T9" fmla="*/ 982 h 1023"/>
                <a:gd name="T10" fmla="*/ 1157 w 1186"/>
                <a:gd name="T11" fmla="*/ 996 h 1023"/>
                <a:gd name="T12" fmla="*/ 1139 w 1186"/>
                <a:gd name="T13" fmla="*/ 1007 h 1023"/>
                <a:gd name="T14" fmla="*/ 1124 w 1186"/>
                <a:gd name="T15" fmla="*/ 1016 h 1023"/>
                <a:gd name="T16" fmla="*/ 1104 w 1186"/>
                <a:gd name="T17" fmla="*/ 1023 h 1023"/>
                <a:gd name="T18" fmla="*/ 1085 w 1186"/>
                <a:gd name="T19" fmla="*/ 1023 h 1023"/>
                <a:gd name="T20" fmla="*/ 101 w 1186"/>
                <a:gd name="T21" fmla="*/ 1023 h 1023"/>
                <a:gd name="T22" fmla="*/ 101 w 1186"/>
                <a:gd name="T23" fmla="*/ 1023 h 1023"/>
                <a:gd name="T24" fmla="*/ 79 w 1186"/>
                <a:gd name="T25" fmla="*/ 1023 h 1023"/>
                <a:gd name="T26" fmla="*/ 62 w 1186"/>
                <a:gd name="T27" fmla="*/ 1016 h 1023"/>
                <a:gd name="T28" fmla="*/ 44 w 1186"/>
                <a:gd name="T29" fmla="*/ 1007 h 1023"/>
                <a:gd name="T30" fmla="*/ 29 w 1186"/>
                <a:gd name="T31" fmla="*/ 996 h 1023"/>
                <a:gd name="T32" fmla="*/ 17 w 1186"/>
                <a:gd name="T33" fmla="*/ 982 h 1023"/>
                <a:gd name="T34" fmla="*/ 7 w 1186"/>
                <a:gd name="T35" fmla="*/ 965 h 1023"/>
                <a:gd name="T36" fmla="*/ 0 w 1186"/>
                <a:gd name="T37" fmla="*/ 949 h 1023"/>
                <a:gd name="T38" fmla="*/ 0 w 1186"/>
                <a:gd name="T39" fmla="*/ 928 h 1023"/>
                <a:gd name="T40" fmla="*/ 0 w 1186"/>
                <a:gd name="T41" fmla="*/ 95 h 1023"/>
                <a:gd name="T42" fmla="*/ 0 w 1186"/>
                <a:gd name="T43" fmla="*/ 95 h 1023"/>
                <a:gd name="T44" fmla="*/ 0 w 1186"/>
                <a:gd name="T45" fmla="*/ 77 h 1023"/>
                <a:gd name="T46" fmla="*/ 7 w 1186"/>
                <a:gd name="T47" fmla="*/ 58 h 1023"/>
                <a:gd name="T48" fmla="*/ 17 w 1186"/>
                <a:gd name="T49" fmla="*/ 42 h 1023"/>
                <a:gd name="T50" fmla="*/ 29 w 1186"/>
                <a:gd name="T51" fmla="*/ 28 h 1023"/>
                <a:gd name="T52" fmla="*/ 44 w 1186"/>
                <a:gd name="T53" fmla="*/ 17 h 1023"/>
                <a:gd name="T54" fmla="*/ 62 w 1186"/>
                <a:gd name="T55" fmla="*/ 10 h 1023"/>
                <a:gd name="T56" fmla="*/ 79 w 1186"/>
                <a:gd name="T57" fmla="*/ 3 h 1023"/>
                <a:gd name="T58" fmla="*/ 101 w 1186"/>
                <a:gd name="T59" fmla="*/ 0 h 1023"/>
                <a:gd name="T60" fmla="*/ 1085 w 1186"/>
                <a:gd name="T61" fmla="*/ 0 h 1023"/>
                <a:gd name="T62" fmla="*/ 1085 w 1186"/>
                <a:gd name="T63" fmla="*/ 0 h 1023"/>
                <a:gd name="T64" fmla="*/ 1104 w 1186"/>
                <a:gd name="T65" fmla="*/ 3 h 1023"/>
                <a:gd name="T66" fmla="*/ 1124 w 1186"/>
                <a:gd name="T67" fmla="*/ 10 h 1023"/>
                <a:gd name="T68" fmla="*/ 1139 w 1186"/>
                <a:gd name="T69" fmla="*/ 17 h 1023"/>
                <a:gd name="T70" fmla="*/ 1157 w 1186"/>
                <a:gd name="T71" fmla="*/ 28 h 1023"/>
                <a:gd name="T72" fmla="*/ 1169 w 1186"/>
                <a:gd name="T73" fmla="*/ 42 h 1023"/>
                <a:gd name="T74" fmla="*/ 1176 w 1186"/>
                <a:gd name="T75" fmla="*/ 58 h 1023"/>
                <a:gd name="T76" fmla="*/ 1184 w 1186"/>
                <a:gd name="T77" fmla="*/ 77 h 1023"/>
                <a:gd name="T78" fmla="*/ 1186 w 1186"/>
                <a:gd name="T79" fmla="*/ 95 h 1023"/>
                <a:gd name="T80" fmla="*/ 1186 w 1186"/>
                <a:gd name="T81" fmla="*/ 928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6" h="1023">
                  <a:moveTo>
                    <a:pt x="1186" y="928"/>
                  </a:moveTo>
                  <a:lnTo>
                    <a:pt x="1186" y="928"/>
                  </a:lnTo>
                  <a:lnTo>
                    <a:pt x="1184" y="949"/>
                  </a:lnTo>
                  <a:lnTo>
                    <a:pt x="1176" y="965"/>
                  </a:lnTo>
                  <a:lnTo>
                    <a:pt x="1169" y="982"/>
                  </a:lnTo>
                  <a:lnTo>
                    <a:pt x="1157" y="996"/>
                  </a:lnTo>
                  <a:lnTo>
                    <a:pt x="1139" y="1007"/>
                  </a:lnTo>
                  <a:lnTo>
                    <a:pt x="1124" y="1016"/>
                  </a:lnTo>
                  <a:lnTo>
                    <a:pt x="1104" y="1023"/>
                  </a:lnTo>
                  <a:lnTo>
                    <a:pt x="1085" y="1023"/>
                  </a:lnTo>
                  <a:lnTo>
                    <a:pt x="101" y="1023"/>
                  </a:lnTo>
                  <a:lnTo>
                    <a:pt x="101" y="1023"/>
                  </a:lnTo>
                  <a:lnTo>
                    <a:pt x="79" y="1023"/>
                  </a:lnTo>
                  <a:lnTo>
                    <a:pt x="62" y="1016"/>
                  </a:lnTo>
                  <a:lnTo>
                    <a:pt x="44" y="1007"/>
                  </a:lnTo>
                  <a:lnTo>
                    <a:pt x="29" y="996"/>
                  </a:lnTo>
                  <a:lnTo>
                    <a:pt x="17" y="982"/>
                  </a:lnTo>
                  <a:lnTo>
                    <a:pt x="7" y="965"/>
                  </a:lnTo>
                  <a:lnTo>
                    <a:pt x="0" y="949"/>
                  </a:lnTo>
                  <a:lnTo>
                    <a:pt x="0" y="928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7" y="58"/>
                  </a:lnTo>
                  <a:lnTo>
                    <a:pt x="17" y="42"/>
                  </a:lnTo>
                  <a:lnTo>
                    <a:pt x="29" y="28"/>
                  </a:lnTo>
                  <a:lnTo>
                    <a:pt x="44" y="17"/>
                  </a:lnTo>
                  <a:lnTo>
                    <a:pt x="62" y="10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104" y="3"/>
                  </a:lnTo>
                  <a:lnTo>
                    <a:pt x="1124" y="10"/>
                  </a:lnTo>
                  <a:lnTo>
                    <a:pt x="1139" y="17"/>
                  </a:lnTo>
                  <a:lnTo>
                    <a:pt x="1157" y="28"/>
                  </a:lnTo>
                  <a:lnTo>
                    <a:pt x="1169" y="42"/>
                  </a:lnTo>
                  <a:lnTo>
                    <a:pt x="1176" y="58"/>
                  </a:lnTo>
                  <a:lnTo>
                    <a:pt x="1184" y="77"/>
                  </a:lnTo>
                  <a:lnTo>
                    <a:pt x="1186" y="95"/>
                  </a:lnTo>
                  <a:lnTo>
                    <a:pt x="1186" y="928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84" name="Freeform 28"/>
            <p:cNvSpPr>
              <a:spLocks/>
            </p:cNvSpPr>
            <p:nvPr/>
          </p:nvSpPr>
          <p:spPr bwMode="auto">
            <a:xfrm>
              <a:off x="5162" y="992"/>
              <a:ext cx="187" cy="327"/>
            </a:xfrm>
            <a:custGeom>
              <a:avLst/>
              <a:gdLst>
                <a:gd name="T0" fmla="*/ 187 w 187"/>
                <a:gd name="T1" fmla="*/ 155 h 327"/>
                <a:gd name="T2" fmla="*/ 112 w 187"/>
                <a:gd name="T3" fmla="*/ 155 h 327"/>
                <a:gd name="T4" fmla="*/ 164 w 187"/>
                <a:gd name="T5" fmla="*/ 107 h 327"/>
                <a:gd name="T6" fmla="*/ 154 w 187"/>
                <a:gd name="T7" fmla="*/ 98 h 327"/>
                <a:gd name="T8" fmla="*/ 100 w 187"/>
                <a:gd name="T9" fmla="*/ 146 h 327"/>
                <a:gd name="T10" fmla="*/ 100 w 187"/>
                <a:gd name="T11" fmla="*/ 0 h 327"/>
                <a:gd name="T12" fmla="*/ 85 w 187"/>
                <a:gd name="T13" fmla="*/ 0 h 327"/>
                <a:gd name="T14" fmla="*/ 85 w 187"/>
                <a:gd name="T15" fmla="*/ 146 h 327"/>
                <a:gd name="T16" fmla="*/ 33 w 187"/>
                <a:gd name="T17" fmla="*/ 98 h 327"/>
                <a:gd name="T18" fmla="*/ 23 w 187"/>
                <a:gd name="T19" fmla="*/ 107 h 327"/>
                <a:gd name="T20" fmla="*/ 75 w 187"/>
                <a:gd name="T21" fmla="*/ 155 h 327"/>
                <a:gd name="T22" fmla="*/ 0 w 187"/>
                <a:gd name="T23" fmla="*/ 155 h 327"/>
                <a:gd name="T24" fmla="*/ 0 w 187"/>
                <a:gd name="T25" fmla="*/ 169 h 327"/>
                <a:gd name="T26" fmla="*/ 75 w 187"/>
                <a:gd name="T27" fmla="*/ 169 h 327"/>
                <a:gd name="T28" fmla="*/ 23 w 187"/>
                <a:gd name="T29" fmla="*/ 220 h 327"/>
                <a:gd name="T30" fmla="*/ 33 w 187"/>
                <a:gd name="T31" fmla="*/ 230 h 327"/>
                <a:gd name="T32" fmla="*/ 85 w 187"/>
                <a:gd name="T33" fmla="*/ 181 h 327"/>
                <a:gd name="T34" fmla="*/ 85 w 187"/>
                <a:gd name="T35" fmla="*/ 327 h 327"/>
                <a:gd name="T36" fmla="*/ 100 w 187"/>
                <a:gd name="T37" fmla="*/ 327 h 327"/>
                <a:gd name="T38" fmla="*/ 100 w 187"/>
                <a:gd name="T39" fmla="*/ 181 h 327"/>
                <a:gd name="T40" fmla="*/ 154 w 187"/>
                <a:gd name="T41" fmla="*/ 230 h 327"/>
                <a:gd name="T42" fmla="*/ 164 w 187"/>
                <a:gd name="T43" fmla="*/ 220 h 327"/>
                <a:gd name="T44" fmla="*/ 112 w 187"/>
                <a:gd name="T45" fmla="*/ 169 h 327"/>
                <a:gd name="T46" fmla="*/ 187 w 187"/>
                <a:gd name="T47" fmla="*/ 169 h 327"/>
                <a:gd name="T48" fmla="*/ 187 w 187"/>
                <a:gd name="T49" fmla="*/ 15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327">
                  <a:moveTo>
                    <a:pt x="187" y="155"/>
                  </a:moveTo>
                  <a:lnTo>
                    <a:pt x="112" y="155"/>
                  </a:lnTo>
                  <a:lnTo>
                    <a:pt x="164" y="107"/>
                  </a:lnTo>
                  <a:lnTo>
                    <a:pt x="154" y="98"/>
                  </a:lnTo>
                  <a:lnTo>
                    <a:pt x="100" y="146"/>
                  </a:lnTo>
                  <a:lnTo>
                    <a:pt x="100" y="0"/>
                  </a:lnTo>
                  <a:lnTo>
                    <a:pt x="85" y="0"/>
                  </a:lnTo>
                  <a:lnTo>
                    <a:pt x="85" y="146"/>
                  </a:lnTo>
                  <a:lnTo>
                    <a:pt x="33" y="98"/>
                  </a:lnTo>
                  <a:lnTo>
                    <a:pt x="23" y="107"/>
                  </a:lnTo>
                  <a:lnTo>
                    <a:pt x="75" y="155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75" y="169"/>
                  </a:lnTo>
                  <a:lnTo>
                    <a:pt x="23" y="220"/>
                  </a:lnTo>
                  <a:lnTo>
                    <a:pt x="33" y="230"/>
                  </a:lnTo>
                  <a:lnTo>
                    <a:pt x="85" y="181"/>
                  </a:lnTo>
                  <a:lnTo>
                    <a:pt x="85" y="327"/>
                  </a:lnTo>
                  <a:lnTo>
                    <a:pt x="100" y="327"/>
                  </a:lnTo>
                  <a:lnTo>
                    <a:pt x="100" y="181"/>
                  </a:lnTo>
                  <a:lnTo>
                    <a:pt x="154" y="230"/>
                  </a:lnTo>
                  <a:lnTo>
                    <a:pt x="164" y="220"/>
                  </a:lnTo>
                  <a:lnTo>
                    <a:pt x="112" y="169"/>
                  </a:lnTo>
                  <a:lnTo>
                    <a:pt x="187" y="169"/>
                  </a:lnTo>
                  <a:lnTo>
                    <a:pt x="187" y="15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85" name="Freeform 29"/>
            <p:cNvSpPr>
              <a:spLocks/>
            </p:cNvSpPr>
            <p:nvPr/>
          </p:nvSpPr>
          <p:spPr bwMode="auto">
            <a:xfrm>
              <a:off x="4254" y="1041"/>
              <a:ext cx="144" cy="259"/>
            </a:xfrm>
            <a:custGeom>
              <a:avLst/>
              <a:gdLst>
                <a:gd name="T0" fmla="*/ 144 w 144"/>
                <a:gd name="T1" fmla="*/ 125 h 259"/>
                <a:gd name="T2" fmla="*/ 87 w 144"/>
                <a:gd name="T3" fmla="*/ 125 h 259"/>
                <a:gd name="T4" fmla="*/ 126 w 144"/>
                <a:gd name="T5" fmla="*/ 86 h 259"/>
                <a:gd name="T6" fmla="*/ 119 w 144"/>
                <a:gd name="T7" fmla="*/ 79 h 259"/>
                <a:gd name="T8" fmla="*/ 77 w 144"/>
                <a:gd name="T9" fmla="*/ 118 h 259"/>
                <a:gd name="T10" fmla="*/ 77 w 144"/>
                <a:gd name="T11" fmla="*/ 0 h 259"/>
                <a:gd name="T12" fmla="*/ 67 w 144"/>
                <a:gd name="T13" fmla="*/ 0 h 259"/>
                <a:gd name="T14" fmla="*/ 67 w 144"/>
                <a:gd name="T15" fmla="*/ 118 h 259"/>
                <a:gd name="T16" fmla="*/ 25 w 144"/>
                <a:gd name="T17" fmla="*/ 79 h 259"/>
                <a:gd name="T18" fmla="*/ 17 w 144"/>
                <a:gd name="T19" fmla="*/ 86 h 259"/>
                <a:gd name="T20" fmla="*/ 57 w 144"/>
                <a:gd name="T21" fmla="*/ 125 h 259"/>
                <a:gd name="T22" fmla="*/ 0 w 144"/>
                <a:gd name="T23" fmla="*/ 125 h 259"/>
                <a:gd name="T24" fmla="*/ 0 w 144"/>
                <a:gd name="T25" fmla="*/ 137 h 259"/>
                <a:gd name="T26" fmla="*/ 57 w 144"/>
                <a:gd name="T27" fmla="*/ 137 h 259"/>
                <a:gd name="T28" fmla="*/ 17 w 144"/>
                <a:gd name="T29" fmla="*/ 174 h 259"/>
                <a:gd name="T30" fmla="*/ 25 w 144"/>
                <a:gd name="T31" fmla="*/ 183 h 259"/>
                <a:gd name="T32" fmla="*/ 67 w 144"/>
                <a:gd name="T33" fmla="*/ 144 h 259"/>
                <a:gd name="T34" fmla="*/ 67 w 144"/>
                <a:gd name="T35" fmla="*/ 259 h 259"/>
                <a:gd name="T36" fmla="*/ 77 w 144"/>
                <a:gd name="T37" fmla="*/ 259 h 259"/>
                <a:gd name="T38" fmla="*/ 77 w 144"/>
                <a:gd name="T39" fmla="*/ 144 h 259"/>
                <a:gd name="T40" fmla="*/ 119 w 144"/>
                <a:gd name="T41" fmla="*/ 183 h 259"/>
                <a:gd name="T42" fmla="*/ 126 w 144"/>
                <a:gd name="T43" fmla="*/ 174 h 259"/>
                <a:gd name="T44" fmla="*/ 87 w 144"/>
                <a:gd name="T45" fmla="*/ 137 h 259"/>
                <a:gd name="T46" fmla="*/ 144 w 144"/>
                <a:gd name="T47" fmla="*/ 137 h 259"/>
                <a:gd name="T48" fmla="*/ 144 w 144"/>
                <a:gd name="T49" fmla="*/ 12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259">
                  <a:moveTo>
                    <a:pt x="144" y="125"/>
                  </a:moveTo>
                  <a:lnTo>
                    <a:pt x="87" y="125"/>
                  </a:lnTo>
                  <a:lnTo>
                    <a:pt x="126" y="86"/>
                  </a:lnTo>
                  <a:lnTo>
                    <a:pt x="119" y="79"/>
                  </a:lnTo>
                  <a:lnTo>
                    <a:pt x="77" y="118"/>
                  </a:lnTo>
                  <a:lnTo>
                    <a:pt x="77" y="0"/>
                  </a:lnTo>
                  <a:lnTo>
                    <a:pt x="67" y="0"/>
                  </a:lnTo>
                  <a:lnTo>
                    <a:pt x="67" y="118"/>
                  </a:lnTo>
                  <a:lnTo>
                    <a:pt x="25" y="79"/>
                  </a:lnTo>
                  <a:lnTo>
                    <a:pt x="17" y="86"/>
                  </a:lnTo>
                  <a:lnTo>
                    <a:pt x="57" y="125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57" y="137"/>
                  </a:lnTo>
                  <a:lnTo>
                    <a:pt x="17" y="174"/>
                  </a:lnTo>
                  <a:lnTo>
                    <a:pt x="25" y="183"/>
                  </a:lnTo>
                  <a:lnTo>
                    <a:pt x="67" y="144"/>
                  </a:lnTo>
                  <a:lnTo>
                    <a:pt x="67" y="259"/>
                  </a:lnTo>
                  <a:lnTo>
                    <a:pt x="77" y="259"/>
                  </a:lnTo>
                  <a:lnTo>
                    <a:pt x="77" y="144"/>
                  </a:lnTo>
                  <a:lnTo>
                    <a:pt x="119" y="183"/>
                  </a:lnTo>
                  <a:lnTo>
                    <a:pt x="126" y="174"/>
                  </a:lnTo>
                  <a:lnTo>
                    <a:pt x="87" y="137"/>
                  </a:lnTo>
                  <a:lnTo>
                    <a:pt x="144" y="137"/>
                  </a:lnTo>
                  <a:lnTo>
                    <a:pt x="144" y="125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86" name="Freeform 30"/>
            <p:cNvSpPr>
              <a:spLocks/>
            </p:cNvSpPr>
            <p:nvPr/>
          </p:nvSpPr>
          <p:spPr bwMode="auto">
            <a:xfrm>
              <a:off x="4286" y="1844"/>
              <a:ext cx="3" cy="1"/>
            </a:xfrm>
            <a:custGeom>
              <a:avLst/>
              <a:gdLst>
                <a:gd name="T0" fmla="*/ 3 w 3"/>
                <a:gd name="T1" fmla="*/ 3 w 3"/>
                <a:gd name="T2" fmla="*/ 3 w 3"/>
                <a:gd name="T3" fmla="*/ 3 w 3"/>
                <a:gd name="T4" fmla="*/ 0 w 3"/>
                <a:gd name="T5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89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87" name="Freeform 31"/>
            <p:cNvSpPr>
              <a:spLocks/>
            </p:cNvSpPr>
            <p:nvPr/>
          </p:nvSpPr>
          <p:spPr bwMode="auto">
            <a:xfrm>
              <a:off x="4085" y="1071"/>
              <a:ext cx="1430" cy="877"/>
            </a:xfrm>
            <a:custGeom>
              <a:avLst/>
              <a:gdLst>
                <a:gd name="T0" fmla="*/ 1425 w 1430"/>
                <a:gd name="T1" fmla="*/ 95 h 877"/>
                <a:gd name="T2" fmla="*/ 1405 w 1430"/>
                <a:gd name="T3" fmla="*/ 63 h 877"/>
                <a:gd name="T4" fmla="*/ 1361 w 1430"/>
                <a:gd name="T5" fmla="*/ 58 h 877"/>
                <a:gd name="T6" fmla="*/ 1298 w 1430"/>
                <a:gd name="T7" fmla="*/ 232 h 877"/>
                <a:gd name="T8" fmla="*/ 1189 w 1430"/>
                <a:gd name="T9" fmla="*/ 546 h 877"/>
                <a:gd name="T10" fmla="*/ 1179 w 1430"/>
                <a:gd name="T11" fmla="*/ 588 h 877"/>
                <a:gd name="T12" fmla="*/ 1177 w 1430"/>
                <a:gd name="T13" fmla="*/ 604 h 877"/>
                <a:gd name="T14" fmla="*/ 1107 w 1430"/>
                <a:gd name="T15" fmla="*/ 625 h 877"/>
                <a:gd name="T16" fmla="*/ 1147 w 1430"/>
                <a:gd name="T17" fmla="*/ 394 h 877"/>
                <a:gd name="T18" fmla="*/ 1050 w 1430"/>
                <a:gd name="T19" fmla="*/ 160 h 877"/>
                <a:gd name="T20" fmla="*/ 849 w 1430"/>
                <a:gd name="T21" fmla="*/ 21 h 877"/>
                <a:gd name="T22" fmla="*/ 715 w 1430"/>
                <a:gd name="T23" fmla="*/ 0 h 877"/>
                <a:gd name="T24" fmla="*/ 703 w 1430"/>
                <a:gd name="T25" fmla="*/ 0 h 877"/>
                <a:gd name="T26" fmla="*/ 534 w 1430"/>
                <a:gd name="T27" fmla="*/ 35 h 877"/>
                <a:gd name="T28" fmla="*/ 348 w 1430"/>
                <a:gd name="T29" fmla="*/ 195 h 877"/>
                <a:gd name="T30" fmla="*/ 276 w 1430"/>
                <a:gd name="T31" fmla="*/ 440 h 877"/>
                <a:gd name="T32" fmla="*/ 318 w 1430"/>
                <a:gd name="T33" fmla="*/ 630 h 877"/>
                <a:gd name="T34" fmla="*/ 248 w 1430"/>
                <a:gd name="T35" fmla="*/ 606 h 877"/>
                <a:gd name="T36" fmla="*/ 248 w 1430"/>
                <a:gd name="T37" fmla="*/ 576 h 877"/>
                <a:gd name="T38" fmla="*/ 231 w 1430"/>
                <a:gd name="T39" fmla="*/ 549 h 877"/>
                <a:gd name="T40" fmla="*/ 181 w 1430"/>
                <a:gd name="T41" fmla="*/ 361 h 877"/>
                <a:gd name="T42" fmla="*/ 166 w 1430"/>
                <a:gd name="T43" fmla="*/ 282 h 877"/>
                <a:gd name="T44" fmla="*/ 159 w 1430"/>
                <a:gd name="T45" fmla="*/ 232 h 877"/>
                <a:gd name="T46" fmla="*/ 137 w 1430"/>
                <a:gd name="T47" fmla="*/ 157 h 877"/>
                <a:gd name="T48" fmla="*/ 134 w 1430"/>
                <a:gd name="T49" fmla="*/ 95 h 877"/>
                <a:gd name="T50" fmla="*/ 99 w 1430"/>
                <a:gd name="T51" fmla="*/ 81 h 877"/>
                <a:gd name="T52" fmla="*/ 79 w 1430"/>
                <a:gd name="T53" fmla="*/ 81 h 877"/>
                <a:gd name="T54" fmla="*/ 60 w 1430"/>
                <a:gd name="T55" fmla="*/ 79 h 877"/>
                <a:gd name="T56" fmla="*/ 35 w 1430"/>
                <a:gd name="T57" fmla="*/ 81 h 877"/>
                <a:gd name="T58" fmla="*/ 5 w 1430"/>
                <a:gd name="T59" fmla="*/ 95 h 877"/>
                <a:gd name="T60" fmla="*/ 5 w 1430"/>
                <a:gd name="T61" fmla="*/ 215 h 877"/>
                <a:gd name="T62" fmla="*/ 12 w 1430"/>
                <a:gd name="T63" fmla="*/ 257 h 877"/>
                <a:gd name="T64" fmla="*/ 27 w 1430"/>
                <a:gd name="T65" fmla="*/ 285 h 877"/>
                <a:gd name="T66" fmla="*/ 84 w 1430"/>
                <a:gd name="T67" fmla="*/ 331 h 877"/>
                <a:gd name="T68" fmla="*/ 117 w 1430"/>
                <a:gd name="T69" fmla="*/ 421 h 877"/>
                <a:gd name="T70" fmla="*/ 112 w 1430"/>
                <a:gd name="T71" fmla="*/ 574 h 877"/>
                <a:gd name="T72" fmla="*/ 107 w 1430"/>
                <a:gd name="T73" fmla="*/ 588 h 877"/>
                <a:gd name="T74" fmla="*/ 109 w 1430"/>
                <a:gd name="T75" fmla="*/ 613 h 877"/>
                <a:gd name="T76" fmla="*/ 129 w 1430"/>
                <a:gd name="T77" fmla="*/ 634 h 877"/>
                <a:gd name="T78" fmla="*/ 132 w 1430"/>
                <a:gd name="T79" fmla="*/ 650 h 877"/>
                <a:gd name="T80" fmla="*/ 176 w 1430"/>
                <a:gd name="T81" fmla="*/ 773 h 877"/>
                <a:gd name="T82" fmla="*/ 251 w 1430"/>
                <a:gd name="T83" fmla="*/ 752 h 877"/>
                <a:gd name="T84" fmla="*/ 278 w 1430"/>
                <a:gd name="T85" fmla="*/ 685 h 877"/>
                <a:gd name="T86" fmla="*/ 385 w 1430"/>
                <a:gd name="T87" fmla="*/ 734 h 877"/>
                <a:gd name="T88" fmla="*/ 504 w 1430"/>
                <a:gd name="T89" fmla="*/ 829 h 877"/>
                <a:gd name="T90" fmla="*/ 648 w 1430"/>
                <a:gd name="T91" fmla="*/ 875 h 877"/>
                <a:gd name="T92" fmla="*/ 705 w 1430"/>
                <a:gd name="T93" fmla="*/ 877 h 877"/>
                <a:gd name="T94" fmla="*/ 722 w 1430"/>
                <a:gd name="T95" fmla="*/ 877 h 877"/>
                <a:gd name="T96" fmla="*/ 849 w 1430"/>
                <a:gd name="T97" fmla="*/ 856 h 877"/>
                <a:gd name="T98" fmla="*/ 983 w 1430"/>
                <a:gd name="T99" fmla="*/ 785 h 877"/>
                <a:gd name="T100" fmla="*/ 1073 w 1430"/>
                <a:gd name="T101" fmla="*/ 687 h 877"/>
                <a:gd name="T102" fmla="*/ 1135 w 1430"/>
                <a:gd name="T103" fmla="*/ 731 h 877"/>
                <a:gd name="T104" fmla="*/ 1174 w 1430"/>
                <a:gd name="T105" fmla="*/ 796 h 877"/>
                <a:gd name="T106" fmla="*/ 1246 w 1430"/>
                <a:gd name="T107" fmla="*/ 806 h 877"/>
                <a:gd name="T108" fmla="*/ 1296 w 1430"/>
                <a:gd name="T109" fmla="*/ 637 h 877"/>
                <a:gd name="T110" fmla="*/ 1301 w 1430"/>
                <a:gd name="T111" fmla="*/ 625 h 877"/>
                <a:gd name="T112" fmla="*/ 1321 w 1430"/>
                <a:gd name="T113" fmla="*/ 600 h 877"/>
                <a:gd name="T114" fmla="*/ 1313 w 1430"/>
                <a:gd name="T115" fmla="*/ 574 h 877"/>
                <a:gd name="T116" fmla="*/ 1311 w 1430"/>
                <a:gd name="T117" fmla="*/ 560 h 877"/>
                <a:gd name="T118" fmla="*/ 1368 w 1430"/>
                <a:gd name="T119" fmla="*/ 398 h 877"/>
                <a:gd name="T120" fmla="*/ 1430 w 1430"/>
                <a:gd name="T121" fmla="*/ 19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30" h="877">
                  <a:moveTo>
                    <a:pt x="1430" y="190"/>
                  </a:moveTo>
                  <a:lnTo>
                    <a:pt x="1430" y="190"/>
                  </a:lnTo>
                  <a:lnTo>
                    <a:pt x="1430" y="160"/>
                  </a:lnTo>
                  <a:lnTo>
                    <a:pt x="1430" y="160"/>
                  </a:lnTo>
                  <a:lnTo>
                    <a:pt x="1430" y="127"/>
                  </a:lnTo>
                  <a:lnTo>
                    <a:pt x="1425" y="95"/>
                  </a:lnTo>
                  <a:lnTo>
                    <a:pt x="1425" y="93"/>
                  </a:lnTo>
                  <a:lnTo>
                    <a:pt x="1425" y="90"/>
                  </a:lnTo>
                  <a:lnTo>
                    <a:pt x="1425" y="90"/>
                  </a:lnTo>
                  <a:lnTo>
                    <a:pt x="1420" y="81"/>
                  </a:lnTo>
                  <a:lnTo>
                    <a:pt x="1413" y="72"/>
                  </a:lnTo>
                  <a:lnTo>
                    <a:pt x="1405" y="63"/>
                  </a:lnTo>
                  <a:lnTo>
                    <a:pt x="1393" y="56"/>
                  </a:lnTo>
                  <a:lnTo>
                    <a:pt x="1393" y="56"/>
                  </a:lnTo>
                  <a:lnTo>
                    <a:pt x="1383" y="53"/>
                  </a:lnTo>
                  <a:lnTo>
                    <a:pt x="1370" y="53"/>
                  </a:lnTo>
                  <a:lnTo>
                    <a:pt x="1370" y="53"/>
                  </a:lnTo>
                  <a:lnTo>
                    <a:pt x="1361" y="58"/>
                  </a:lnTo>
                  <a:lnTo>
                    <a:pt x="1353" y="65"/>
                  </a:lnTo>
                  <a:lnTo>
                    <a:pt x="1346" y="76"/>
                  </a:lnTo>
                  <a:lnTo>
                    <a:pt x="1346" y="79"/>
                  </a:lnTo>
                  <a:lnTo>
                    <a:pt x="1346" y="79"/>
                  </a:lnTo>
                  <a:lnTo>
                    <a:pt x="1346" y="79"/>
                  </a:lnTo>
                  <a:lnTo>
                    <a:pt x="1298" y="232"/>
                  </a:lnTo>
                  <a:lnTo>
                    <a:pt x="1264" y="345"/>
                  </a:lnTo>
                  <a:lnTo>
                    <a:pt x="1244" y="421"/>
                  </a:lnTo>
                  <a:lnTo>
                    <a:pt x="1244" y="421"/>
                  </a:lnTo>
                  <a:lnTo>
                    <a:pt x="1199" y="542"/>
                  </a:lnTo>
                  <a:lnTo>
                    <a:pt x="1199" y="542"/>
                  </a:lnTo>
                  <a:lnTo>
                    <a:pt x="1189" y="546"/>
                  </a:lnTo>
                  <a:lnTo>
                    <a:pt x="1189" y="546"/>
                  </a:lnTo>
                  <a:lnTo>
                    <a:pt x="1182" y="556"/>
                  </a:lnTo>
                  <a:lnTo>
                    <a:pt x="1179" y="563"/>
                  </a:lnTo>
                  <a:lnTo>
                    <a:pt x="1177" y="572"/>
                  </a:lnTo>
                  <a:lnTo>
                    <a:pt x="1177" y="572"/>
                  </a:lnTo>
                  <a:lnTo>
                    <a:pt x="1179" y="588"/>
                  </a:lnTo>
                  <a:lnTo>
                    <a:pt x="1179" y="588"/>
                  </a:lnTo>
                  <a:lnTo>
                    <a:pt x="1179" y="593"/>
                  </a:lnTo>
                  <a:lnTo>
                    <a:pt x="1179" y="593"/>
                  </a:lnTo>
                  <a:lnTo>
                    <a:pt x="1179" y="593"/>
                  </a:lnTo>
                  <a:lnTo>
                    <a:pt x="1179" y="593"/>
                  </a:lnTo>
                  <a:lnTo>
                    <a:pt x="1177" y="604"/>
                  </a:lnTo>
                  <a:lnTo>
                    <a:pt x="1177" y="604"/>
                  </a:lnTo>
                  <a:lnTo>
                    <a:pt x="1159" y="613"/>
                  </a:lnTo>
                  <a:lnTo>
                    <a:pt x="1142" y="620"/>
                  </a:lnTo>
                  <a:lnTo>
                    <a:pt x="1125" y="623"/>
                  </a:lnTo>
                  <a:lnTo>
                    <a:pt x="1107" y="625"/>
                  </a:lnTo>
                  <a:lnTo>
                    <a:pt x="1107" y="625"/>
                  </a:lnTo>
                  <a:lnTo>
                    <a:pt x="1125" y="581"/>
                  </a:lnTo>
                  <a:lnTo>
                    <a:pt x="1137" y="535"/>
                  </a:lnTo>
                  <a:lnTo>
                    <a:pt x="1145" y="486"/>
                  </a:lnTo>
                  <a:lnTo>
                    <a:pt x="1147" y="440"/>
                  </a:lnTo>
                  <a:lnTo>
                    <a:pt x="1147" y="440"/>
                  </a:lnTo>
                  <a:lnTo>
                    <a:pt x="1147" y="394"/>
                  </a:lnTo>
                  <a:lnTo>
                    <a:pt x="1140" y="350"/>
                  </a:lnTo>
                  <a:lnTo>
                    <a:pt x="1130" y="308"/>
                  </a:lnTo>
                  <a:lnTo>
                    <a:pt x="1115" y="269"/>
                  </a:lnTo>
                  <a:lnTo>
                    <a:pt x="1097" y="229"/>
                  </a:lnTo>
                  <a:lnTo>
                    <a:pt x="1075" y="195"/>
                  </a:lnTo>
                  <a:lnTo>
                    <a:pt x="1050" y="160"/>
                  </a:lnTo>
                  <a:lnTo>
                    <a:pt x="1023" y="130"/>
                  </a:lnTo>
                  <a:lnTo>
                    <a:pt x="993" y="100"/>
                  </a:lnTo>
                  <a:lnTo>
                    <a:pt x="961" y="76"/>
                  </a:lnTo>
                  <a:lnTo>
                    <a:pt x="926" y="53"/>
                  </a:lnTo>
                  <a:lnTo>
                    <a:pt x="889" y="35"/>
                  </a:lnTo>
                  <a:lnTo>
                    <a:pt x="849" y="21"/>
                  </a:lnTo>
                  <a:lnTo>
                    <a:pt x="809" y="9"/>
                  </a:lnTo>
                  <a:lnTo>
                    <a:pt x="767" y="2"/>
                  </a:lnTo>
                  <a:lnTo>
                    <a:pt x="722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3" y="0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55" y="2"/>
                  </a:lnTo>
                  <a:lnTo>
                    <a:pt x="613" y="9"/>
                  </a:lnTo>
                  <a:lnTo>
                    <a:pt x="573" y="21"/>
                  </a:lnTo>
                  <a:lnTo>
                    <a:pt x="534" y="35"/>
                  </a:lnTo>
                  <a:lnTo>
                    <a:pt x="497" y="53"/>
                  </a:lnTo>
                  <a:lnTo>
                    <a:pt x="462" y="76"/>
                  </a:lnTo>
                  <a:lnTo>
                    <a:pt x="429" y="100"/>
                  </a:lnTo>
                  <a:lnTo>
                    <a:pt x="400" y="130"/>
                  </a:lnTo>
                  <a:lnTo>
                    <a:pt x="372" y="160"/>
                  </a:lnTo>
                  <a:lnTo>
                    <a:pt x="348" y="195"/>
                  </a:lnTo>
                  <a:lnTo>
                    <a:pt x="325" y="229"/>
                  </a:lnTo>
                  <a:lnTo>
                    <a:pt x="308" y="269"/>
                  </a:lnTo>
                  <a:lnTo>
                    <a:pt x="293" y="308"/>
                  </a:lnTo>
                  <a:lnTo>
                    <a:pt x="283" y="350"/>
                  </a:lnTo>
                  <a:lnTo>
                    <a:pt x="276" y="394"/>
                  </a:lnTo>
                  <a:lnTo>
                    <a:pt x="276" y="440"/>
                  </a:lnTo>
                  <a:lnTo>
                    <a:pt x="276" y="440"/>
                  </a:lnTo>
                  <a:lnTo>
                    <a:pt x="278" y="488"/>
                  </a:lnTo>
                  <a:lnTo>
                    <a:pt x="285" y="537"/>
                  </a:lnTo>
                  <a:lnTo>
                    <a:pt x="298" y="583"/>
                  </a:lnTo>
                  <a:lnTo>
                    <a:pt x="318" y="630"/>
                  </a:lnTo>
                  <a:lnTo>
                    <a:pt x="318" y="630"/>
                  </a:lnTo>
                  <a:lnTo>
                    <a:pt x="300" y="627"/>
                  </a:lnTo>
                  <a:lnTo>
                    <a:pt x="283" y="623"/>
                  </a:lnTo>
                  <a:lnTo>
                    <a:pt x="263" y="616"/>
                  </a:lnTo>
                  <a:lnTo>
                    <a:pt x="248" y="606"/>
                  </a:lnTo>
                  <a:lnTo>
                    <a:pt x="248" y="606"/>
                  </a:lnTo>
                  <a:lnTo>
                    <a:pt x="248" y="606"/>
                  </a:lnTo>
                  <a:lnTo>
                    <a:pt x="248" y="606"/>
                  </a:lnTo>
                  <a:lnTo>
                    <a:pt x="246" y="597"/>
                  </a:lnTo>
                  <a:lnTo>
                    <a:pt x="246" y="597"/>
                  </a:lnTo>
                  <a:lnTo>
                    <a:pt x="246" y="593"/>
                  </a:lnTo>
                  <a:lnTo>
                    <a:pt x="246" y="593"/>
                  </a:lnTo>
                  <a:lnTo>
                    <a:pt x="248" y="576"/>
                  </a:lnTo>
                  <a:lnTo>
                    <a:pt x="248" y="576"/>
                  </a:lnTo>
                  <a:lnTo>
                    <a:pt x="248" y="567"/>
                  </a:lnTo>
                  <a:lnTo>
                    <a:pt x="246" y="560"/>
                  </a:lnTo>
                  <a:lnTo>
                    <a:pt x="238" y="551"/>
                  </a:lnTo>
                  <a:lnTo>
                    <a:pt x="238" y="551"/>
                  </a:lnTo>
                  <a:lnTo>
                    <a:pt x="231" y="549"/>
                  </a:lnTo>
                  <a:lnTo>
                    <a:pt x="223" y="546"/>
                  </a:lnTo>
                  <a:lnTo>
                    <a:pt x="223" y="546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89" y="391"/>
                  </a:lnTo>
                  <a:lnTo>
                    <a:pt x="181" y="361"/>
                  </a:lnTo>
                  <a:lnTo>
                    <a:pt x="171" y="326"/>
                  </a:lnTo>
                  <a:lnTo>
                    <a:pt x="164" y="310"/>
                  </a:lnTo>
                  <a:lnTo>
                    <a:pt x="156" y="296"/>
                  </a:lnTo>
                  <a:lnTo>
                    <a:pt x="156" y="296"/>
                  </a:lnTo>
                  <a:lnTo>
                    <a:pt x="161" y="289"/>
                  </a:lnTo>
                  <a:lnTo>
                    <a:pt x="166" y="282"/>
                  </a:lnTo>
                  <a:lnTo>
                    <a:pt x="169" y="276"/>
                  </a:lnTo>
                  <a:lnTo>
                    <a:pt x="169" y="269"/>
                  </a:lnTo>
                  <a:lnTo>
                    <a:pt x="169" y="269"/>
                  </a:lnTo>
                  <a:lnTo>
                    <a:pt x="169" y="259"/>
                  </a:lnTo>
                  <a:lnTo>
                    <a:pt x="166" y="248"/>
                  </a:lnTo>
                  <a:lnTo>
                    <a:pt x="159" y="232"/>
                  </a:lnTo>
                  <a:lnTo>
                    <a:pt x="159" y="232"/>
                  </a:lnTo>
                  <a:lnTo>
                    <a:pt x="154" y="215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41" y="178"/>
                  </a:lnTo>
                  <a:lnTo>
                    <a:pt x="137" y="157"/>
                  </a:lnTo>
                  <a:lnTo>
                    <a:pt x="137" y="137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7" y="107"/>
                  </a:lnTo>
                  <a:lnTo>
                    <a:pt x="137" y="95"/>
                  </a:lnTo>
                  <a:lnTo>
                    <a:pt x="134" y="95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04" y="81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79" y="81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0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27" y="81"/>
                  </a:lnTo>
                  <a:lnTo>
                    <a:pt x="20" y="83"/>
                  </a:lnTo>
                  <a:lnTo>
                    <a:pt x="12" y="86"/>
                  </a:lnTo>
                  <a:lnTo>
                    <a:pt x="7" y="93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0" y="118"/>
                  </a:lnTo>
                  <a:lnTo>
                    <a:pt x="0" y="139"/>
                  </a:lnTo>
                  <a:lnTo>
                    <a:pt x="0" y="178"/>
                  </a:lnTo>
                  <a:lnTo>
                    <a:pt x="5" y="21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20" y="276"/>
                  </a:lnTo>
                  <a:lnTo>
                    <a:pt x="27" y="285"/>
                  </a:lnTo>
                  <a:lnTo>
                    <a:pt x="35" y="294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62" y="310"/>
                  </a:lnTo>
                  <a:lnTo>
                    <a:pt x="74" y="319"/>
                  </a:lnTo>
                  <a:lnTo>
                    <a:pt x="84" y="331"/>
                  </a:lnTo>
                  <a:lnTo>
                    <a:pt x="92" y="340"/>
                  </a:lnTo>
                  <a:lnTo>
                    <a:pt x="92" y="340"/>
                  </a:lnTo>
                  <a:lnTo>
                    <a:pt x="102" y="361"/>
                  </a:lnTo>
                  <a:lnTo>
                    <a:pt x="109" y="387"/>
                  </a:lnTo>
                  <a:lnTo>
                    <a:pt x="117" y="421"/>
                  </a:lnTo>
                  <a:lnTo>
                    <a:pt x="117" y="421"/>
                  </a:lnTo>
                  <a:lnTo>
                    <a:pt x="129" y="546"/>
                  </a:lnTo>
                  <a:lnTo>
                    <a:pt x="129" y="546"/>
                  </a:lnTo>
                  <a:lnTo>
                    <a:pt x="122" y="553"/>
                  </a:lnTo>
                  <a:lnTo>
                    <a:pt x="114" y="565"/>
                  </a:lnTo>
                  <a:lnTo>
                    <a:pt x="114" y="565"/>
                  </a:lnTo>
                  <a:lnTo>
                    <a:pt x="112" y="574"/>
                  </a:lnTo>
                  <a:lnTo>
                    <a:pt x="112" y="574"/>
                  </a:lnTo>
                  <a:lnTo>
                    <a:pt x="114" y="576"/>
                  </a:lnTo>
                  <a:lnTo>
                    <a:pt x="114" y="576"/>
                  </a:lnTo>
                  <a:lnTo>
                    <a:pt x="112" y="579"/>
                  </a:lnTo>
                  <a:lnTo>
                    <a:pt x="112" y="579"/>
                  </a:lnTo>
                  <a:lnTo>
                    <a:pt x="107" y="588"/>
                  </a:lnTo>
                  <a:lnTo>
                    <a:pt x="104" y="597"/>
                  </a:lnTo>
                  <a:lnTo>
                    <a:pt x="104" y="597"/>
                  </a:lnTo>
                  <a:lnTo>
                    <a:pt x="104" y="602"/>
                  </a:lnTo>
                  <a:lnTo>
                    <a:pt x="104" y="602"/>
                  </a:lnTo>
                  <a:lnTo>
                    <a:pt x="107" y="609"/>
                  </a:lnTo>
                  <a:lnTo>
                    <a:pt x="109" y="613"/>
                  </a:lnTo>
                  <a:lnTo>
                    <a:pt x="114" y="620"/>
                  </a:lnTo>
                  <a:lnTo>
                    <a:pt x="122" y="627"/>
                  </a:lnTo>
                  <a:lnTo>
                    <a:pt x="122" y="627"/>
                  </a:lnTo>
                  <a:lnTo>
                    <a:pt x="124" y="630"/>
                  </a:lnTo>
                  <a:lnTo>
                    <a:pt x="124" y="630"/>
                  </a:lnTo>
                  <a:lnTo>
                    <a:pt x="129" y="634"/>
                  </a:lnTo>
                  <a:lnTo>
                    <a:pt x="129" y="634"/>
                  </a:lnTo>
                  <a:lnTo>
                    <a:pt x="129" y="637"/>
                  </a:lnTo>
                  <a:lnTo>
                    <a:pt x="129" y="637"/>
                  </a:lnTo>
                  <a:lnTo>
                    <a:pt x="129" y="639"/>
                  </a:lnTo>
                  <a:lnTo>
                    <a:pt x="129" y="639"/>
                  </a:lnTo>
                  <a:lnTo>
                    <a:pt x="132" y="650"/>
                  </a:lnTo>
                  <a:lnTo>
                    <a:pt x="139" y="660"/>
                  </a:lnTo>
                  <a:lnTo>
                    <a:pt x="139" y="660"/>
                  </a:lnTo>
                  <a:lnTo>
                    <a:pt x="149" y="768"/>
                  </a:lnTo>
                  <a:lnTo>
                    <a:pt x="164" y="773"/>
                  </a:lnTo>
                  <a:lnTo>
                    <a:pt x="164" y="773"/>
                  </a:lnTo>
                  <a:lnTo>
                    <a:pt x="176" y="773"/>
                  </a:lnTo>
                  <a:lnTo>
                    <a:pt x="189" y="773"/>
                  </a:lnTo>
                  <a:lnTo>
                    <a:pt x="204" y="773"/>
                  </a:lnTo>
                  <a:lnTo>
                    <a:pt x="204" y="773"/>
                  </a:lnTo>
                  <a:lnTo>
                    <a:pt x="221" y="768"/>
                  </a:lnTo>
                  <a:lnTo>
                    <a:pt x="238" y="762"/>
                  </a:lnTo>
                  <a:lnTo>
                    <a:pt x="251" y="752"/>
                  </a:lnTo>
                  <a:lnTo>
                    <a:pt x="263" y="741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56" y="678"/>
                  </a:lnTo>
                  <a:lnTo>
                    <a:pt x="256" y="678"/>
                  </a:lnTo>
                  <a:lnTo>
                    <a:pt x="278" y="685"/>
                  </a:lnTo>
                  <a:lnTo>
                    <a:pt x="303" y="690"/>
                  </a:lnTo>
                  <a:lnTo>
                    <a:pt x="328" y="692"/>
                  </a:lnTo>
                  <a:lnTo>
                    <a:pt x="353" y="692"/>
                  </a:lnTo>
                  <a:lnTo>
                    <a:pt x="353" y="692"/>
                  </a:lnTo>
                  <a:lnTo>
                    <a:pt x="367" y="713"/>
                  </a:lnTo>
                  <a:lnTo>
                    <a:pt x="385" y="734"/>
                  </a:lnTo>
                  <a:lnTo>
                    <a:pt x="402" y="752"/>
                  </a:lnTo>
                  <a:lnTo>
                    <a:pt x="422" y="771"/>
                  </a:lnTo>
                  <a:lnTo>
                    <a:pt x="442" y="787"/>
                  </a:lnTo>
                  <a:lnTo>
                    <a:pt x="462" y="801"/>
                  </a:lnTo>
                  <a:lnTo>
                    <a:pt x="482" y="815"/>
                  </a:lnTo>
                  <a:lnTo>
                    <a:pt x="504" y="829"/>
                  </a:lnTo>
                  <a:lnTo>
                    <a:pt x="526" y="840"/>
                  </a:lnTo>
                  <a:lnTo>
                    <a:pt x="551" y="850"/>
                  </a:lnTo>
                  <a:lnTo>
                    <a:pt x="573" y="859"/>
                  </a:lnTo>
                  <a:lnTo>
                    <a:pt x="598" y="866"/>
                  </a:lnTo>
                  <a:lnTo>
                    <a:pt x="623" y="870"/>
                  </a:lnTo>
                  <a:lnTo>
                    <a:pt x="648" y="875"/>
                  </a:lnTo>
                  <a:lnTo>
                    <a:pt x="673" y="877"/>
                  </a:lnTo>
                  <a:lnTo>
                    <a:pt x="700" y="877"/>
                  </a:lnTo>
                  <a:lnTo>
                    <a:pt x="700" y="877"/>
                  </a:lnTo>
                  <a:lnTo>
                    <a:pt x="703" y="877"/>
                  </a:lnTo>
                  <a:lnTo>
                    <a:pt x="703" y="877"/>
                  </a:lnTo>
                  <a:lnTo>
                    <a:pt x="705" y="877"/>
                  </a:lnTo>
                  <a:lnTo>
                    <a:pt x="713" y="877"/>
                  </a:lnTo>
                  <a:lnTo>
                    <a:pt x="713" y="877"/>
                  </a:lnTo>
                  <a:lnTo>
                    <a:pt x="715" y="877"/>
                  </a:lnTo>
                  <a:lnTo>
                    <a:pt x="715" y="877"/>
                  </a:lnTo>
                  <a:lnTo>
                    <a:pt x="717" y="877"/>
                  </a:lnTo>
                  <a:lnTo>
                    <a:pt x="722" y="877"/>
                  </a:lnTo>
                  <a:lnTo>
                    <a:pt x="722" y="877"/>
                  </a:lnTo>
                  <a:lnTo>
                    <a:pt x="750" y="877"/>
                  </a:lnTo>
                  <a:lnTo>
                    <a:pt x="775" y="875"/>
                  </a:lnTo>
                  <a:lnTo>
                    <a:pt x="799" y="870"/>
                  </a:lnTo>
                  <a:lnTo>
                    <a:pt x="827" y="866"/>
                  </a:lnTo>
                  <a:lnTo>
                    <a:pt x="849" y="856"/>
                  </a:lnTo>
                  <a:lnTo>
                    <a:pt x="874" y="850"/>
                  </a:lnTo>
                  <a:lnTo>
                    <a:pt x="899" y="838"/>
                  </a:lnTo>
                  <a:lnTo>
                    <a:pt x="921" y="826"/>
                  </a:lnTo>
                  <a:lnTo>
                    <a:pt x="943" y="815"/>
                  </a:lnTo>
                  <a:lnTo>
                    <a:pt x="963" y="801"/>
                  </a:lnTo>
                  <a:lnTo>
                    <a:pt x="983" y="785"/>
                  </a:lnTo>
                  <a:lnTo>
                    <a:pt x="1003" y="768"/>
                  </a:lnTo>
                  <a:lnTo>
                    <a:pt x="1023" y="750"/>
                  </a:lnTo>
                  <a:lnTo>
                    <a:pt x="1040" y="729"/>
                  </a:lnTo>
                  <a:lnTo>
                    <a:pt x="1058" y="711"/>
                  </a:lnTo>
                  <a:lnTo>
                    <a:pt x="1073" y="687"/>
                  </a:lnTo>
                  <a:lnTo>
                    <a:pt x="1073" y="687"/>
                  </a:lnTo>
                  <a:lnTo>
                    <a:pt x="1095" y="690"/>
                  </a:lnTo>
                  <a:lnTo>
                    <a:pt x="1115" y="687"/>
                  </a:lnTo>
                  <a:lnTo>
                    <a:pt x="1132" y="685"/>
                  </a:lnTo>
                  <a:lnTo>
                    <a:pt x="1149" y="681"/>
                  </a:lnTo>
                  <a:lnTo>
                    <a:pt x="1149" y="681"/>
                  </a:lnTo>
                  <a:lnTo>
                    <a:pt x="1135" y="731"/>
                  </a:lnTo>
                  <a:lnTo>
                    <a:pt x="1127" y="762"/>
                  </a:lnTo>
                  <a:lnTo>
                    <a:pt x="1125" y="775"/>
                  </a:lnTo>
                  <a:lnTo>
                    <a:pt x="1137" y="782"/>
                  </a:lnTo>
                  <a:lnTo>
                    <a:pt x="1137" y="782"/>
                  </a:lnTo>
                  <a:lnTo>
                    <a:pt x="1154" y="789"/>
                  </a:lnTo>
                  <a:lnTo>
                    <a:pt x="1174" y="796"/>
                  </a:lnTo>
                  <a:lnTo>
                    <a:pt x="1192" y="803"/>
                  </a:lnTo>
                  <a:lnTo>
                    <a:pt x="1192" y="803"/>
                  </a:lnTo>
                  <a:lnTo>
                    <a:pt x="1214" y="808"/>
                  </a:lnTo>
                  <a:lnTo>
                    <a:pt x="1231" y="808"/>
                  </a:lnTo>
                  <a:lnTo>
                    <a:pt x="1246" y="806"/>
                  </a:lnTo>
                  <a:lnTo>
                    <a:pt x="1246" y="806"/>
                  </a:lnTo>
                  <a:lnTo>
                    <a:pt x="1284" y="660"/>
                  </a:lnTo>
                  <a:lnTo>
                    <a:pt x="1284" y="660"/>
                  </a:lnTo>
                  <a:lnTo>
                    <a:pt x="1289" y="655"/>
                  </a:lnTo>
                  <a:lnTo>
                    <a:pt x="1293" y="648"/>
                  </a:lnTo>
                  <a:lnTo>
                    <a:pt x="1296" y="644"/>
                  </a:lnTo>
                  <a:lnTo>
                    <a:pt x="1296" y="637"/>
                  </a:lnTo>
                  <a:lnTo>
                    <a:pt x="1296" y="637"/>
                  </a:lnTo>
                  <a:lnTo>
                    <a:pt x="1296" y="632"/>
                  </a:lnTo>
                  <a:lnTo>
                    <a:pt x="1296" y="632"/>
                  </a:lnTo>
                  <a:lnTo>
                    <a:pt x="1296" y="630"/>
                  </a:lnTo>
                  <a:lnTo>
                    <a:pt x="1296" y="630"/>
                  </a:lnTo>
                  <a:lnTo>
                    <a:pt x="1301" y="625"/>
                  </a:lnTo>
                  <a:lnTo>
                    <a:pt x="1303" y="623"/>
                  </a:lnTo>
                  <a:lnTo>
                    <a:pt x="1303" y="623"/>
                  </a:lnTo>
                  <a:lnTo>
                    <a:pt x="1311" y="618"/>
                  </a:lnTo>
                  <a:lnTo>
                    <a:pt x="1316" y="611"/>
                  </a:lnTo>
                  <a:lnTo>
                    <a:pt x="1321" y="604"/>
                  </a:lnTo>
                  <a:lnTo>
                    <a:pt x="1321" y="600"/>
                  </a:lnTo>
                  <a:lnTo>
                    <a:pt x="1321" y="600"/>
                  </a:lnTo>
                  <a:lnTo>
                    <a:pt x="1321" y="595"/>
                  </a:lnTo>
                  <a:lnTo>
                    <a:pt x="1321" y="595"/>
                  </a:lnTo>
                  <a:lnTo>
                    <a:pt x="1321" y="583"/>
                  </a:lnTo>
                  <a:lnTo>
                    <a:pt x="1313" y="574"/>
                  </a:lnTo>
                  <a:lnTo>
                    <a:pt x="1313" y="574"/>
                  </a:lnTo>
                  <a:lnTo>
                    <a:pt x="1313" y="574"/>
                  </a:lnTo>
                  <a:lnTo>
                    <a:pt x="1313" y="574"/>
                  </a:lnTo>
                  <a:lnTo>
                    <a:pt x="1313" y="569"/>
                  </a:lnTo>
                  <a:lnTo>
                    <a:pt x="1313" y="569"/>
                  </a:lnTo>
                  <a:lnTo>
                    <a:pt x="1311" y="560"/>
                  </a:lnTo>
                  <a:lnTo>
                    <a:pt x="1311" y="560"/>
                  </a:lnTo>
                  <a:lnTo>
                    <a:pt x="1308" y="556"/>
                  </a:lnTo>
                  <a:lnTo>
                    <a:pt x="1308" y="556"/>
                  </a:lnTo>
                  <a:lnTo>
                    <a:pt x="1331" y="454"/>
                  </a:lnTo>
                  <a:lnTo>
                    <a:pt x="1331" y="454"/>
                  </a:lnTo>
                  <a:lnTo>
                    <a:pt x="1353" y="424"/>
                  </a:lnTo>
                  <a:lnTo>
                    <a:pt x="1368" y="398"/>
                  </a:lnTo>
                  <a:lnTo>
                    <a:pt x="1383" y="368"/>
                  </a:lnTo>
                  <a:lnTo>
                    <a:pt x="1398" y="331"/>
                  </a:lnTo>
                  <a:lnTo>
                    <a:pt x="1413" y="289"/>
                  </a:lnTo>
                  <a:lnTo>
                    <a:pt x="1423" y="243"/>
                  </a:lnTo>
                  <a:lnTo>
                    <a:pt x="1430" y="190"/>
                  </a:lnTo>
                  <a:lnTo>
                    <a:pt x="1430" y="190"/>
                  </a:lnTo>
                  <a:close/>
                </a:path>
              </a:pathLst>
            </a:custGeom>
            <a:solidFill>
              <a:srgbClr val="F89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88" name="Freeform 32"/>
            <p:cNvSpPr>
              <a:spLocks/>
            </p:cNvSpPr>
            <p:nvPr/>
          </p:nvSpPr>
          <p:spPr bwMode="auto">
            <a:xfrm>
              <a:off x="4311" y="1687"/>
              <a:ext cx="1" cy="2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89" name="Freeform 33"/>
            <p:cNvSpPr>
              <a:spLocks/>
            </p:cNvSpPr>
            <p:nvPr/>
          </p:nvSpPr>
          <p:spPr bwMode="auto">
            <a:xfrm>
              <a:off x="4296" y="1680"/>
              <a:ext cx="194" cy="65"/>
            </a:xfrm>
            <a:custGeom>
              <a:avLst/>
              <a:gdLst>
                <a:gd name="T0" fmla="*/ 184 w 194"/>
                <a:gd name="T1" fmla="*/ 30 h 65"/>
                <a:gd name="T2" fmla="*/ 184 w 194"/>
                <a:gd name="T3" fmla="*/ 30 h 65"/>
                <a:gd name="T4" fmla="*/ 164 w 194"/>
                <a:gd name="T5" fmla="*/ 35 h 65"/>
                <a:gd name="T6" fmla="*/ 144 w 194"/>
                <a:gd name="T7" fmla="*/ 39 h 65"/>
                <a:gd name="T8" fmla="*/ 119 w 194"/>
                <a:gd name="T9" fmla="*/ 39 h 65"/>
                <a:gd name="T10" fmla="*/ 92 w 194"/>
                <a:gd name="T11" fmla="*/ 39 h 65"/>
                <a:gd name="T12" fmla="*/ 77 w 194"/>
                <a:gd name="T13" fmla="*/ 37 h 65"/>
                <a:gd name="T14" fmla="*/ 62 w 194"/>
                <a:gd name="T15" fmla="*/ 32 h 65"/>
                <a:gd name="T16" fmla="*/ 47 w 194"/>
                <a:gd name="T17" fmla="*/ 28 h 65"/>
                <a:gd name="T18" fmla="*/ 32 w 194"/>
                <a:gd name="T19" fmla="*/ 21 h 65"/>
                <a:gd name="T20" fmla="*/ 20 w 194"/>
                <a:gd name="T21" fmla="*/ 11 h 65"/>
                <a:gd name="T22" fmla="*/ 7 w 194"/>
                <a:gd name="T23" fmla="*/ 0 h 65"/>
                <a:gd name="T24" fmla="*/ 7 w 194"/>
                <a:gd name="T25" fmla="*/ 0 h 65"/>
                <a:gd name="T26" fmla="*/ 2 w 194"/>
                <a:gd name="T27" fmla="*/ 4 h 65"/>
                <a:gd name="T28" fmla="*/ 0 w 194"/>
                <a:gd name="T29" fmla="*/ 11 h 65"/>
                <a:gd name="T30" fmla="*/ 2 w 194"/>
                <a:gd name="T31" fmla="*/ 21 h 65"/>
                <a:gd name="T32" fmla="*/ 2 w 194"/>
                <a:gd name="T33" fmla="*/ 21 h 65"/>
                <a:gd name="T34" fmla="*/ 7 w 194"/>
                <a:gd name="T35" fmla="*/ 25 h 65"/>
                <a:gd name="T36" fmla="*/ 20 w 194"/>
                <a:gd name="T37" fmla="*/ 35 h 65"/>
                <a:gd name="T38" fmla="*/ 40 w 194"/>
                <a:gd name="T39" fmla="*/ 46 h 65"/>
                <a:gd name="T40" fmla="*/ 62 w 194"/>
                <a:gd name="T41" fmla="*/ 53 h 65"/>
                <a:gd name="T42" fmla="*/ 89 w 194"/>
                <a:gd name="T43" fmla="*/ 60 h 65"/>
                <a:gd name="T44" fmla="*/ 122 w 194"/>
                <a:gd name="T45" fmla="*/ 65 h 65"/>
                <a:gd name="T46" fmla="*/ 139 w 194"/>
                <a:gd name="T47" fmla="*/ 62 h 65"/>
                <a:gd name="T48" fmla="*/ 154 w 194"/>
                <a:gd name="T49" fmla="*/ 62 h 65"/>
                <a:gd name="T50" fmla="*/ 171 w 194"/>
                <a:gd name="T51" fmla="*/ 58 h 65"/>
                <a:gd name="T52" fmla="*/ 189 w 194"/>
                <a:gd name="T53" fmla="*/ 51 h 65"/>
                <a:gd name="T54" fmla="*/ 189 w 194"/>
                <a:gd name="T55" fmla="*/ 51 h 65"/>
                <a:gd name="T56" fmla="*/ 191 w 194"/>
                <a:gd name="T57" fmla="*/ 51 h 65"/>
                <a:gd name="T58" fmla="*/ 194 w 194"/>
                <a:gd name="T59" fmla="*/ 44 h 65"/>
                <a:gd name="T60" fmla="*/ 194 w 194"/>
                <a:gd name="T61" fmla="*/ 41 h 65"/>
                <a:gd name="T62" fmla="*/ 191 w 194"/>
                <a:gd name="T63" fmla="*/ 37 h 65"/>
                <a:gd name="T64" fmla="*/ 189 w 194"/>
                <a:gd name="T65" fmla="*/ 35 h 65"/>
                <a:gd name="T66" fmla="*/ 184 w 194"/>
                <a:gd name="T67" fmla="*/ 30 h 65"/>
                <a:gd name="T68" fmla="*/ 184 w 194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65">
                  <a:moveTo>
                    <a:pt x="184" y="30"/>
                  </a:moveTo>
                  <a:lnTo>
                    <a:pt x="184" y="30"/>
                  </a:lnTo>
                  <a:lnTo>
                    <a:pt x="164" y="35"/>
                  </a:lnTo>
                  <a:lnTo>
                    <a:pt x="144" y="39"/>
                  </a:lnTo>
                  <a:lnTo>
                    <a:pt x="119" y="39"/>
                  </a:lnTo>
                  <a:lnTo>
                    <a:pt x="92" y="39"/>
                  </a:lnTo>
                  <a:lnTo>
                    <a:pt x="77" y="37"/>
                  </a:lnTo>
                  <a:lnTo>
                    <a:pt x="62" y="32"/>
                  </a:lnTo>
                  <a:lnTo>
                    <a:pt x="47" y="28"/>
                  </a:lnTo>
                  <a:lnTo>
                    <a:pt x="32" y="21"/>
                  </a:lnTo>
                  <a:lnTo>
                    <a:pt x="20" y="1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4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7" y="25"/>
                  </a:lnTo>
                  <a:lnTo>
                    <a:pt x="20" y="35"/>
                  </a:lnTo>
                  <a:lnTo>
                    <a:pt x="40" y="46"/>
                  </a:lnTo>
                  <a:lnTo>
                    <a:pt x="62" y="53"/>
                  </a:lnTo>
                  <a:lnTo>
                    <a:pt x="89" y="60"/>
                  </a:lnTo>
                  <a:lnTo>
                    <a:pt x="122" y="65"/>
                  </a:lnTo>
                  <a:lnTo>
                    <a:pt x="139" y="62"/>
                  </a:lnTo>
                  <a:lnTo>
                    <a:pt x="154" y="62"/>
                  </a:lnTo>
                  <a:lnTo>
                    <a:pt x="171" y="58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91" y="51"/>
                  </a:lnTo>
                  <a:lnTo>
                    <a:pt x="194" y="44"/>
                  </a:lnTo>
                  <a:lnTo>
                    <a:pt x="194" y="41"/>
                  </a:lnTo>
                  <a:lnTo>
                    <a:pt x="191" y="37"/>
                  </a:lnTo>
                  <a:lnTo>
                    <a:pt x="189" y="35"/>
                  </a:lnTo>
                  <a:lnTo>
                    <a:pt x="184" y="30"/>
                  </a:lnTo>
                  <a:lnTo>
                    <a:pt x="18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90" name="Freeform 34"/>
            <p:cNvSpPr>
              <a:spLocks/>
            </p:cNvSpPr>
            <p:nvPr/>
          </p:nvSpPr>
          <p:spPr bwMode="auto">
            <a:xfrm>
              <a:off x="4212" y="1636"/>
              <a:ext cx="101" cy="85"/>
            </a:xfrm>
            <a:custGeom>
              <a:avLst/>
              <a:gdLst>
                <a:gd name="T0" fmla="*/ 101 w 101"/>
                <a:gd name="T1" fmla="*/ 48 h 85"/>
                <a:gd name="T2" fmla="*/ 96 w 101"/>
                <a:gd name="T3" fmla="*/ 32 h 85"/>
                <a:gd name="T4" fmla="*/ 99 w 101"/>
                <a:gd name="T5" fmla="*/ 23 h 85"/>
                <a:gd name="T6" fmla="*/ 99 w 101"/>
                <a:gd name="T7" fmla="*/ 4 h 85"/>
                <a:gd name="T8" fmla="*/ 86 w 101"/>
                <a:gd name="T9" fmla="*/ 2 h 85"/>
                <a:gd name="T10" fmla="*/ 84 w 101"/>
                <a:gd name="T11" fmla="*/ 4 h 85"/>
                <a:gd name="T12" fmla="*/ 79 w 101"/>
                <a:gd name="T13" fmla="*/ 16 h 85"/>
                <a:gd name="T14" fmla="*/ 82 w 101"/>
                <a:gd name="T15" fmla="*/ 25 h 85"/>
                <a:gd name="T16" fmla="*/ 82 w 101"/>
                <a:gd name="T17" fmla="*/ 30 h 85"/>
                <a:gd name="T18" fmla="*/ 79 w 101"/>
                <a:gd name="T19" fmla="*/ 32 h 85"/>
                <a:gd name="T20" fmla="*/ 59 w 101"/>
                <a:gd name="T21" fmla="*/ 25 h 85"/>
                <a:gd name="T22" fmla="*/ 37 w 101"/>
                <a:gd name="T23" fmla="*/ 11 h 85"/>
                <a:gd name="T24" fmla="*/ 29 w 101"/>
                <a:gd name="T25" fmla="*/ 4 h 85"/>
                <a:gd name="T26" fmla="*/ 12 w 101"/>
                <a:gd name="T27" fmla="*/ 0 h 85"/>
                <a:gd name="T28" fmla="*/ 10 w 101"/>
                <a:gd name="T29" fmla="*/ 4 h 85"/>
                <a:gd name="T30" fmla="*/ 7 w 101"/>
                <a:gd name="T31" fmla="*/ 9 h 85"/>
                <a:gd name="T32" fmla="*/ 14 w 101"/>
                <a:gd name="T33" fmla="*/ 21 h 85"/>
                <a:gd name="T34" fmla="*/ 49 w 101"/>
                <a:gd name="T35" fmla="*/ 41 h 85"/>
                <a:gd name="T36" fmla="*/ 52 w 101"/>
                <a:gd name="T37" fmla="*/ 44 h 85"/>
                <a:gd name="T38" fmla="*/ 44 w 101"/>
                <a:gd name="T39" fmla="*/ 46 h 85"/>
                <a:gd name="T40" fmla="*/ 34 w 101"/>
                <a:gd name="T41" fmla="*/ 44 h 85"/>
                <a:gd name="T42" fmla="*/ 29 w 101"/>
                <a:gd name="T43" fmla="*/ 39 h 85"/>
                <a:gd name="T44" fmla="*/ 24 w 101"/>
                <a:gd name="T45" fmla="*/ 32 h 85"/>
                <a:gd name="T46" fmla="*/ 12 w 101"/>
                <a:gd name="T47" fmla="*/ 25 h 85"/>
                <a:gd name="T48" fmla="*/ 2 w 101"/>
                <a:gd name="T49" fmla="*/ 28 h 85"/>
                <a:gd name="T50" fmla="*/ 0 w 101"/>
                <a:gd name="T51" fmla="*/ 30 h 85"/>
                <a:gd name="T52" fmla="*/ 2 w 101"/>
                <a:gd name="T53" fmla="*/ 41 h 85"/>
                <a:gd name="T54" fmla="*/ 7 w 101"/>
                <a:gd name="T55" fmla="*/ 46 h 85"/>
                <a:gd name="T56" fmla="*/ 29 w 101"/>
                <a:gd name="T57" fmla="*/ 58 h 85"/>
                <a:gd name="T58" fmla="*/ 47 w 101"/>
                <a:gd name="T59" fmla="*/ 60 h 85"/>
                <a:gd name="T60" fmla="*/ 52 w 101"/>
                <a:gd name="T61" fmla="*/ 65 h 85"/>
                <a:gd name="T62" fmla="*/ 47 w 101"/>
                <a:gd name="T63" fmla="*/ 69 h 85"/>
                <a:gd name="T64" fmla="*/ 44 w 101"/>
                <a:gd name="T65" fmla="*/ 74 h 85"/>
                <a:gd name="T66" fmla="*/ 42 w 101"/>
                <a:gd name="T67" fmla="*/ 69 h 85"/>
                <a:gd name="T68" fmla="*/ 34 w 101"/>
                <a:gd name="T69" fmla="*/ 67 h 85"/>
                <a:gd name="T70" fmla="*/ 24 w 101"/>
                <a:gd name="T71" fmla="*/ 74 h 85"/>
                <a:gd name="T72" fmla="*/ 24 w 101"/>
                <a:gd name="T73" fmla="*/ 76 h 85"/>
                <a:gd name="T74" fmla="*/ 32 w 101"/>
                <a:gd name="T75" fmla="*/ 85 h 85"/>
                <a:gd name="T76" fmla="*/ 42 w 101"/>
                <a:gd name="T77" fmla="*/ 85 h 85"/>
                <a:gd name="T78" fmla="*/ 57 w 101"/>
                <a:gd name="T79" fmla="*/ 85 h 85"/>
                <a:gd name="T80" fmla="*/ 82 w 101"/>
                <a:gd name="T81" fmla="*/ 74 h 85"/>
                <a:gd name="T82" fmla="*/ 94 w 101"/>
                <a:gd name="T83" fmla="*/ 65 h 85"/>
                <a:gd name="T84" fmla="*/ 101 w 101"/>
                <a:gd name="T85" fmla="*/ 55 h 85"/>
                <a:gd name="T86" fmla="*/ 101 w 101"/>
                <a:gd name="T87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85">
                  <a:moveTo>
                    <a:pt x="101" y="48"/>
                  </a:moveTo>
                  <a:lnTo>
                    <a:pt x="101" y="48"/>
                  </a:lnTo>
                  <a:lnTo>
                    <a:pt x="99" y="41"/>
                  </a:lnTo>
                  <a:lnTo>
                    <a:pt x="96" y="32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99" y="11"/>
                  </a:lnTo>
                  <a:lnTo>
                    <a:pt x="99" y="4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2" y="7"/>
                  </a:lnTo>
                  <a:lnTo>
                    <a:pt x="79" y="16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82" y="30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9" y="32"/>
                  </a:lnTo>
                  <a:lnTo>
                    <a:pt x="59" y="25"/>
                  </a:lnTo>
                  <a:lnTo>
                    <a:pt x="47" y="1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4" y="21"/>
                  </a:lnTo>
                  <a:lnTo>
                    <a:pt x="24" y="28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4" y="44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9" y="28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19" y="53"/>
                  </a:lnTo>
                  <a:lnTo>
                    <a:pt x="29" y="58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52" y="62"/>
                  </a:lnTo>
                  <a:lnTo>
                    <a:pt x="52" y="65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7" y="72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34" y="67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7" y="81"/>
                  </a:lnTo>
                  <a:lnTo>
                    <a:pt x="32" y="85"/>
                  </a:lnTo>
                  <a:lnTo>
                    <a:pt x="34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57" y="85"/>
                  </a:lnTo>
                  <a:lnTo>
                    <a:pt x="67" y="81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94" y="65"/>
                  </a:lnTo>
                  <a:lnTo>
                    <a:pt x="99" y="60"/>
                  </a:lnTo>
                  <a:lnTo>
                    <a:pt x="101" y="55"/>
                  </a:lnTo>
                  <a:lnTo>
                    <a:pt x="101" y="48"/>
                  </a:lnTo>
                  <a:lnTo>
                    <a:pt x="10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91" name="Freeform 35"/>
            <p:cNvSpPr>
              <a:spLocks/>
            </p:cNvSpPr>
            <p:nvPr/>
          </p:nvSpPr>
          <p:spPr bwMode="auto">
            <a:xfrm>
              <a:off x="5284" y="1684"/>
              <a:ext cx="3" cy="1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0 w 3"/>
                <a:gd name="T4" fmla="*/ 0 w 3"/>
                <a:gd name="T5" fmla="*/ 0 w 3"/>
                <a:gd name="T6" fmla="*/ 3 w 3"/>
                <a:gd name="T7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CD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92" name="Freeform 36"/>
            <p:cNvSpPr>
              <a:spLocks/>
            </p:cNvSpPr>
            <p:nvPr/>
          </p:nvSpPr>
          <p:spPr bwMode="auto">
            <a:xfrm>
              <a:off x="5105" y="1675"/>
              <a:ext cx="194" cy="65"/>
            </a:xfrm>
            <a:custGeom>
              <a:avLst/>
              <a:gdLst>
                <a:gd name="T0" fmla="*/ 10 w 194"/>
                <a:gd name="T1" fmla="*/ 30 h 65"/>
                <a:gd name="T2" fmla="*/ 10 w 194"/>
                <a:gd name="T3" fmla="*/ 30 h 65"/>
                <a:gd name="T4" fmla="*/ 30 w 194"/>
                <a:gd name="T5" fmla="*/ 35 h 65"/>
                <a:gd name="T6" fmla="*/ 50 w 194"/>
                <a:gd name="T7" fmla="*/ 40 h 65"/>
                <a:gd name="T8" fmla="*/ 75 w 194"/>
                <a:gd name="T9" fmla="*/ 42 h 65"/>
                <a:gd name="T10" fmla="*/ 102 w 194"/>
                <a:gd name="T11" fmla="*/ 40 h 65"/>
                <a:gd name="T12" fmla="*/ 117 w 194"/>
                <a:gd name="T13" fmla="*/ 37 h 65"/>
                <a:gd name="T14" fmla="*/ 132 w 194"/>
                <a:gd name="T15" fmla="*/ 35 h 65"/>
                <a:gd name="T16" fmla="*/ 147 w 194"/>
                <a:gd name="T17" fmla="*/ 28 h 65"/>
                <a:gd name="T18" fmla="*/ 162 w 194"/>
                <a:gd name="T19" fmla="*/ 21 h 65"/>
                <a:gd name="T20" fmla="*/ 177 w 194"/>
                <a:gd name="T21" fmla="*/ 12 h 65"/>
                <a:gd name="T22" fmla="*/ 189 w 194"/>
                <a:gd name="T23" fmla="*/ 0 h 65"/>
                <a:gd name="T24" fmla="*/ 189 w 194"/>
                <a:gd name="T25" fmla="*/ 0 h 65"/>
                <a:gd name="T26" fmla="*/ 192 w 194"/>
                <a:gd name="T27" fmla="*/ 5 h 65"/>
                <a:gd name="T28" fmla="*/ 194 w 194"/>
                <a:gd name="T29" fmla="*/ 12 h 65"/>
                <a:gd name="T30" fmla="*/ 194 w 194"/>
                <a:gd name="T31" fmla="*/ 21 h 65"/>
                <a:gd name="T32" fmla="*/ 194 w 194"/>
                <a:gd name="T33" fmla="*/ 21 h 65"/>
                <a:gd name="T34" fmla="*/ 187 w 194"/>
                <a:gd name="T35" fmla="*/ 28 h 65"/>
                <a:gd name="T36" fmla="*/ 174 w 194"/>
                <a:gd name="T37" fmla="*/ 37 h 65"/>
                <a:gd name="T38" fmla="*/ 157 w 194"/>
                <a:gd name="T39" fmla="*/ 46 h 65"/>
                <a:gd name="T40" fmla="*/ 132 w 194"/>
                <a:gd name="T41" fmla="*/ 56 h 65"/>
                <a:gd name="T42" fmla="*/ 105 w 194"/>
                <a:gd name="T43" fmla="*/ 63 h 65"/>
                <a:gd name="T44" fmla="*/ 72 w 194"/>
                <a:gd name="T45" fmla="*/ 65 h 65"/>
                <a:gd name="T46" fmla="*/ 57 w 194"/>
                <a:gd name="T47" fmla="*/ 65 h 65"/>
                <a:gd name="T48" fmla="*/ 40 w 194"/>
                <a:gd name="T49" fmla="*/ 63 h 65"/>
                <a:gd name="T50" fmla="*/ 23 w 194"/>
                <a:gd name="T51" fmla="*/ 58 h 65"/>
                <a:gd name="T52" fmla="*/ 5 w 194"/>
                <a:gd name="T53" fmla="*/ 53 h 65"/>
                <a:gd name="T54" fmla="*/ 5 w 194"/>
                <a:gd name="T55" fmla="*/ 53 h 65"/>
                <a:gd name="T56" fmla="*/ 3 w 194"/>
                <a:gd name="T57" fmla="*/ 51 h 65"/>
                <a:gd name="T58" fmla="*/ 0 w 194"/>
                <a:gd name="T59" fmla="*/ 46 h 65"/>
                <a:gd name="T60" fmla="*/ 0 w 194"/>
                <a:gd name="T61" fmla="*/ 42 h 65"/>
                <a:gd name="T62" fmla="*/ 3 w 194"/>
                <a:gd name="T63" fmla="*/ 40 h 65"/>
                <a:gd name="T64" fmla="*/ 5 w 194"/>
                <a:gd name="T65" fmla="*/ 35 h 65"/>
                <a:gd name="T66" fmla="*/ 10 w 194"/>
                <a:gd name="T67" fmla="*/ 30 h 65"/>
                <a:gd name="T68" fmla="*/ 10 w 194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65">
                  <a:moveTo>
                    <a:pt x="10" y="30"/>
                  </a:moveTo>
                  <a:lnTo>
                    <a:pt x="10" y="30"/>
                  </a:lnTo>
                  <a:lnTo>
                    <a:pt x="30" y="35"/>
                  </a:lnTo>
                  <a:lnTo>
                    <a:pt x="50" y="40"/>
                  </a:lnTo>
                  <a:lnTo>
                    <a:pt x="75" y="42"/>
                  </a:lnTo>
                  <a:lnTo>
                    <a:pt x="102" y="40"/>
                  </a:lnTo>
                  <a:lnTo>
                    <a:pt x="117" y="37"/>
                  </a:lnTo>
                  <a:lnTo>
                    <a:pt x="132" y="35"/>
                  </a:lnTo>
                  <a:lnTo>
                    <a:pt x="147" y="28"/>
                  </a:lnTo>
                  <a:lnTo>
                    <a:pt x="162" y="21"/>
                  </a:lnTo>
                  <a:lnTo>
                    <a:pt x="177" y="12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2" y="5"/>
                  </a:lnTo>
                  <a:lnTo>
                    <a:pt x="194" y="12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87" y="28"/>
                  </a:lnTo>
                  <a:lnTo>
                    <a:pt x="174" y="37"/>
                  </a:lnTo>
                  <a:lnTo>
                    <a:pt x="157" y="46"/>
                  </a:lnTo>
                  <a:lnTo>
                    <a:pt x="132" y="56"/>
                  </a:lnTo>
                  <a:lnTo>
                    <a:pt x="105" y="63"/>
                  </a:lnTo>
                  <a:lnTo>
                    <a:pt x="72" y="65"/>
                  </a:lnTo>
                  <a:lnTo>
                    <a:pt x="57" y="65"/>
                  </a:lnTo>
                  <a:lnTo>
                    <a:pt x="40" y="63"/>
                  </a:lnTo>
                  <a:lnTo>
                    <a:pt x="23" y="5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5" y="35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93" name="Freeform 37"/>
            <p:cNvSpPr>
              <a:spLocks/>
            </p:cNvSpPr>
            <p:nvPr/>
          </p:nvSpPr>
          <p:spPr bwMode="auto">
            <a:xfrm>
              <a:off x="5284" y="1631"/>
              <a:ext cx="99" cy="86"/>
            </a:xfrm>
            <a:custGeom>
              <a:avLst/>
              <a:gdLst>
                <a:gd name="T0" fmla="*/ 0 w 99"/>
                <a:gd name="T1" fmla="*/ 51 h 86"/>
                <a:gd name="T2" fmla="*/ 3 w 99"/>
                <a:gd name="T3" fmla="*/ 33 h 86"/>
                <a:gd name="T4" fmla="*/ 3 w 99"/>
                <a:gd name="T5" fmla="*/ 23 h 86"/>
                <a:gd name="T6" fmla="*/ 0 w 99"/>
                <a:gd name="T7" fmla="*/ 7 h 86"/>
                <a:gd name="T8" fmla="*/ 13 w 99"/>
                <a:gd name="T9" fmla="*/ 3 h 86"/>
                <a:gd name="T10" fmla="*/ 15 w 99"/>
                <a:gd name="T11" fmla="*/ 5 h 86"/>
                <a:gd name="T12" fmla="*/ 20 w 99"/>
                <a:gd name="T13" fmla="*/ 16 h 86"/>
                <a:gd name="T14" fmla="*/ 20 w 99"/>
                <a:gd name="T15" fmla="*/ 26 h 86"/>
                <a:gd name="T16" fmla="*/ 18 w 99"/>
                <a:gd name="T17" fmla="*/ 33 h 86"/>
                <a:gd name="T18" fmla="*/ 22 w 99"/>
                <a:gd name="T19" fmla="*/ 35 h 86"/>
                <a:gd name="T20" fmla="*/ 42 w 99"/>
                <a:gd name="T21" fmla="*/ 28 h 86"/>
                <a:gd name="T22" fmla="*/ 62 w 99"/>
                <a:gd name="T23" fmla="*/ 12 h 86"/>
                <a:gd name="T24" fmla="*/ 72 w 99"/>
                <a:gd name="T25" fmla="*/ 5 h 86"/>
                <a:gd name="T26" fmla="*/ 87 w 99"/>
                <a:gd name="T27" fmla="*/ 0 h 86"/>
                <a:gd name="T28" fmla="*/ 92 w 99"/>
                <a:gd name="T29" fmla="*/ 7 h 86"/>
                <a:gd name="T30" fmla="*/ 92 w 99"/>
                <a:gd name="T31" fmla="*/ 12 h 86"/>
                <a:gd name="T32" fmla="*/ 85 w 99"/>
                <a:gd name="T33" fmla="*/ 23 h 86"/>
                <a:gd name="T34" fmla="*/ 50 w 99"/>
                <a:gd name="T35" fmla="*/ 42 h 86"/>
                <a:gd name="T36" fmla="*/ 47 w 99"/>
                <a:gd name="T37" fmla="*/ 44 h 86"/>
                <a:gd name="T38" fmla="*/ 57 w 99"/>
                <a:gd name="T39" fmla="*/ 46 h 86"/>
                <a:gd name="T40" fmla="*/ 67 w 99"/>
                <a:gd name="T41" fmla="*/ 44 h 86"/>
                <a:gd name="T42" fmla="*/ 72 w 99"/>
                <a:gd name="T43" fmla="*/ 40 h 86"/>
                <a:gd name="T44" fmla="*/ 75 w 99"/>
                <a:gd name="T45" fmla="*/ 35 h 86"/>
                <a:gd name="T46" fmla="*/ 87 w 99"/>
                <a:gd name="T47" fmla="*/ 26 h 86"/>
                <a:gd name="T48" fmla="*/ 97 w 99"/>
                <a:gd name="T49" fmla="*/ 28 h 86"/>
                <a:gd name="T50" fmla="*/ 99 w 99"/>
                <a:gd name="T51" fmla="*/ 33 h 86"/>
                <a:gd name="T52" fmla="*/ 97 w 99"/>
                <a:gd name="T53" fmla="*/ 42 h 86"/>
                <a:gd name="T54" fmla="*/ 92 w 99"/>
                <a:gd name="T55" fmla="*/ 46 h 86"/>
                <a:gd name="T56" fmla="*/ 72 w 99"/>
                <a:gd name="T57" fmla="*/ 58 h 86"/>
                <a:gd name="T58" fmla="*/ 52 w 99"/>
                <a:gd name="T59" fmla="*/ 63 h 86"/>
                <a:gd name="T60" fmla="*/ 47 w 99"/>
                <a:gd name="T61" fmla="*/ 65 h 86"/>
                <a:gd name="T62" fmla="*/ 52 w 99"/>
                <a:gd name="T63" fmla="*/ 70 h 86"/>
                <a:gd name="T64" fmla="*/ 55 w 99"/>
                <a:gd name="T65" fmla="*/ 74 h 86"/>
                <a:gd name="T66" fmla="*/ 60 w 99"/>
                <a:gd name="T67" fmla="*/ 70 h 86"/>
                <a:gd name="T68" fmla="*/ 67 w 99"/>
                <a:gd name="T69" fmla="*/ 67 h 86"/>
                <a:gd name="T70" fmla="*/ 75 w 99"/>
                <a:gd name="T71" fmla="*/ 74 h 86"/>
                <a:gd name="T72" fmla="*/ 75 w 99"/>
                <a:gd name="T73" fmla="*/ 77 h 86"/>
                <a:gd name="T74" fmla="*/ 70 w 99"/>
                <a:gd name="T75" fmla="*/ 86 h 86"/>
                <a:gd name="T76" fmla="*/ 57 w 99"/>
                <a:gd name="T77" fmla="*/ 86 h 86"/>
                <a:gd name="T78" fmla="*/ 42 w 99"/>
                <a:gd name="T79" fmla="*/ 86 h 86"/>
                <a:gd name="T80" fmla="*/ 18 w 99"/>
                <a:gd name="T81" fmla="*/ 74 h 86"/>
                <a:gd name="T82" fmla="*/ 5 w 99"/>
                <a:gd name="T83" fmla="*/ 65 h 86"/>
                <a:gd name="T84" fmla="*/ 0 w 99"/>
                <a:gd name="T85" fmla="*/ 56 h 86"/>
                <a:gd name="T86" fmla="*/ 0 w 99"/>
                <a:gd name="T87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86">
                  <a:moveTo>
                    <a:pt x="0" y="51"/>
                  </a:moveTo>
                  <a:lnTo>
                    <a:pt x="0" y="51"/>
                  </a:lnTo>
                  <a:lnTo>
                    <a:pt x="3" y="42"/>
                  </a:lnTo>
                  <a:lnTo>
                    <a:pt x="3" y="3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14"/>
                  </a:lnTo>
                  <a:lnTo>
                    <a:pt x="0" y="7"/>
                  </a:lnTo>
                  <a:lnTo>
                    <a:pt x="5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0" y="1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30" y="33"/>
                  </a:lnTo>
                  <a:lnTo>
                    <a:pt x="42" y="28"/>
                  </a:lnTo>
                  <a:lnTo>
                    <a:pt x="52" y="21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72" y="5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0" y="3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23"/>
                  </a:lnTo>
                  <a:lnTo>
                    <a:pt x="75" y="30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7" y="44"/>
                  </a:lnTo>
                  <a:lnTo>
                    <a:pt x="50" y="46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2" y="40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82" y="28"/>
                  </a:lnTo>
                  <a:lnTo>
                    <a:pt x="87" y="26"/>
                  </a:lnTo>
                  <a:lnTo>
                    <a:pt x="94" y="26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9" y="33"/>
                  </a:lnTo>
                  <a:lnTo>
                    <a:pt x="99" y="37"/>
                  </a:lnTo>
                  <a:lnTo>
                    <a:pt x="97" y="42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2" y="56"/>
                  </a:lnTo>
                  <a:lnTo>
                    <a:pt x="72" y="58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47" y="65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7" y="67"/>
                  </a:lnTo>
                  <a:lnTo>
                    <a:pt x="72" y="70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7"/>
                  </a:lnTo>
                  <a:lnTo>
                    <a:pt x="75" y="81"/>
                  </a:lnTo>
                  <a:lnTo>
                    <a:pt x="70" y="86"/>
                  </a:lnTo>
                  <a:lnTo>
                    <a:pt x="65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42" y="86"/>
                  </a:lnTo>
                  <a:lnTo>
                    <a:pt x="32" y="8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5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94" name="Freeform 38"/>
            <p:cNvSpPr>
              <a:spLocks/>
            </p:cNvSpPr>
            <p:nvPr/>
          </p:nvSpPr>
          <p:spPr bwMode="auto">
            <a:xfrm>
              <a:off x="4405" y="1092"/>
              <a:ext cx="807" cy="835"/>
            </a:xfrm>
            <a:custGeom>
              <a:avLst/>
              <a:gdLst>
                <a:gd name="T0" fmla="*/ 807 w 807"/>
                <a:gd name="T1" fmla="*/ 419 h 835"/>
                <a:gd name="T2" fmla="*/ 797 w 807"/>
                <a:gd name="T3" fmla="*/ 502 h 835"/>
                <a:gd name="T4" fmla="*/ 775 w 807"/>
                <a:gd name="T5" fmla="*/ 581 h 835"/>
                <a:gd name="T6" fmla="*/ 738 w 807"/>
                <a:gd name="T7" fmla="*/ 653 h 835"/>
                <a:gd name="T8" fmla="*/ 688 w 807"/>
                <a:gd name="T9" fmla="*/ 713 h 835"/>
                <a:gd name="T10" fmla="*/ 628 w 807"/>
                <a:gd name="T11" fmla="*/ 764 h 835"/>
                <a:gd name="T12" fmla="*/ 559 w 807"/>
                <a:gd name="T13" fmla="*/ 803 h 835"/>
                <a:gd name="T14" fmla="*/ 484 w 807"/>
                <a:gd name="T15" fmla="*/ 829 h 835"/>
                <a:gd name="T16" fmla="*/ 402 w 807"/>
                <a:gd name="T17" fmla="*/ 835 h 835"/>
                <a:gd name="T18" fmla="*/ 363 w 807"/>
                <a:gd name="T19" fmla="*/ 833 h 835"/>
                <a:gd name="T20" fmla="*/ 283 w 807"/>
                <a:gd name="T21" fmla="*/ 817 h 835"/>
                <a:gd name="T22" fmla="*/ 211 w 807"/>
                <a:gd name="T23" fmla="*/ 787 h 835"/>
                <a:gd name="T24" fmla="*/ 147 w 807"/>
                <a:gd name="T25" fmla="*/ 741 h 835"/>
                <a:gd name="T26" fmla="*/ 92 w 807"/>
                <a:gd name="T27" fmla="*/ 685 h 835"/>
                <a:gd name="T28" fmla="*/ 47 w 807"/>
                <a:gd name="T29" fmla="*/ 618 h 835"/>
                <a:gd name="T30" fmla="*/ 18 w 807"/>
                <a:gd name="T31" fmla="*/ 542 h 835"/>
                <a:gd name="T32" fmla="*/ 3 w 807"/>
                <a:gd name="T33" fmla="*/ 461 h 835"/>
                <a:gd name="T34" fmla="*/ 0 w 807"/>
                <a:gd name="T35" fmla="*/ 419 h 835"/>
                <a:gd name="T36" fmla="*/ 8 w 807"/>
                <a:gd name="T37" fmla="*/ 333 h 835"/>
                <a:gd name="T38" fmla="*/ 30 w 807"/>
                <a:gd name="T39" fmla="*/ 255 h 835"/>
                <a:gd name="T40" fmla="*/ 67 w 807"/>
                <a:gd name="T41" fmla="*/ 185 h 835"/>
                <a:gd name="T42" fmla="*/ 117 w 807"/>
                <a:gd name="T43" fmla="*/ 123 h 835"/>
                <a:gd name="T44" fmla="*/ 177 w 807"/>
                <a:gd name="T45" fmla="*/ 72 h 835"/>
                <a:gd name="T46" fmla="*/ 246 w 807"/>
                <a:gd name="T47" fmla="*/ 32 h 835"/>
                <a:gd name="T48" fmla="*/ 321 w 807"/>
                <a:gd name="T49" fmla="*/ 9 h 835"/>
                <a:gd name="T50" fmla="*/ 402 w 807"/>
                <a:gd name="T51" fmla="*/ 0 h 835"/>
                <a:gd name="T52" fmla="*/ 445 w 807"/>
                <a:gd name="T53" fmla="*/ 2 h 835"/>
                <a:gd name="T54" fmla="*/ 524 w 807"/>
                <a:gd name="T55" fmla="*/ 18 h 835"/>
                <a:gd name="T56" fmla="*/ 596 w 807"/>
                <a:gd name="T57" fmla="*/ 51 h 835"/>
                <a:gd name="T58" fmla="*/ 661 w 807"/>
                <a:gd name="T59" fmla="*/ 95 h 835"/>
                <a:gd name="T60" fmla="*/ 715 w 807"/>
                <a:gd name="T61" fmla="*/ 153 h 835"/>
                <a:gd name="T62" fmla="*/ 757 w 807"/>
                <a:gd name="T63" fmla="*/ 217 h 835"/>
                <a:gd name="T64" fmla="*/ 787 w 807"/>
                <a:gd name="T65" fmla="*/ 294 h 835"/>
                <a:gd name="T66" fmla="*/ 805 w 807"/>
                <a:gd name="T67" fmla="*/ 375 h 835"/>
                <a:gd name="T68" fmla="*/ 807 w 807"/>
                <a:gd name="T69" fmla="*/ 4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7" h="835">
                  <a:moveTo>
                    <a:pt x="807" y="419"/>
                  </a:moveTo>
                  <a:lnTo>
                    <a:pt x="807" y="419"/>
                  </a:lnTo>
                  <a:lnTo>
                    <a:pt x="805" y="461"/>
                  </a:lnTo>
                  <a:lnTo>
                    <a:pt x="797" y="502"/>
                  </a:lnTo>
                  <a:lnTo>
                    <a:pt x="787" y="542"/>
                  </a:lnTo>
                  <a:lnTo>
                    <a:pt x="775" y="581"/>
                  </a:lnTo>
                  <a:lnTo>
                    <a:pt x="757" y="618"/>
                  </a:lnTo>
                  <a:lnTo>
                    <a:pt x="738" y="653"/>
                  </a:lnTo>
                  <a:lnTo>
                    <a:pt x="715" y="685"/>
                  </a:lnTo>
                  <a:lnTo>
                    <a:pt x="688" y="713"/>
                  </a:lnTo>
                  <a:lnTo>
                    <a:pt x="661" y="741"/>
                  </a:lnTo>
                  <a:lnTo>
                    <a:pt x="628" y="764"/>
                  </a:lnTo>
                  <a:lnTo>
                    <a:pt x="596" y="787"/>
                  </a:lnTo>
                  <a:lnTo>
                    <a:pt x="559" y="803"/>
                  </a:lnTo>
                  <a:lnTo>
                    <a:pt x="524" y="817"/>
                  </a:lnTo>
                  <a:lnTo>
                    <a:pt x="484" y="829"/>
                  </a:lnTo>
                  <a:lnTo>
                    <a:pt x="445" y="833"/>
                  </a:lnTo>
                  <a:lnTo>
                    <a:pt x="402" y="835"/>
                  </a:lnTo>
                  <a:lnTo>
                    <a:pt x="402" y="835"/>
                  </a:lnTo>
                  <a:lnTo>
                    <a:pt x="363" y="833"/>
                  </a:lnTo>
                  <a:lnTo>
                    <a:pt x="321" y="829"/>
                  </a:lnTo>
                  <a:lnTo>
                    <a:pt x="283" y="817"/>
                  </a:lnTo>
                  <a:lnTo>
                    <a:pt x="246" y="803"/>
                  </a:lnTo>
                  <a:lnTo>
                    <a:pt x="211" y="787"/>
                  </a:lnTo>
                  <a:lnTo>
                    <a:pt x="177" y="764"/>
                  </a:lnTo>
                  <a:lnTo>
                    <a:pt x="147" y="741"/>
                  </a:lnTo>
                  <a:lnTo>
                    <a:pt x="117" y="713"/>
                  </a:lnTo>
                  <a:lnTo>
                    <a:pt x="92" y="685"/>
                  </a:lnTo>
                  <a:lnTo>
                    <a:pt x="67" y="653"/>
                  </a:lnTo>
                  <a:lnTo>
                    <a:pt x="47" y="618"/>
                  </a:lnTo>
                  <a:lnTo>
                    <a:pt x="30" y="581"/>
                  </a:lnTo>
                  <a:lnTo>
                    <a:pt x="18" y="542"/>
                  </a:lnTo>
                  <a:lnTo>
                    <a:pt x="8" y="502"/>
                  </a:lnTo>
                  <a:lnTo>
                    <a:pt x="3" y="461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3" y="375"/>
                  </a:lnTo>
                  <a:lnTo>
                    <a:pt x="8" y="333"/>
                  </a:lnTo>
                  <a:lnTo>
                    <a:pt x="18" y="294"/>
                  </a:lnTo>
                  <a:lnTo>
                    <a:pt x="30" y="255"/>
                  </a:lnTo>
                  <a:lnTo>
                    <a:pt x="47" y="217"/>
                  </a:lnTo>
                  <a:lnTo>
                    <a:pt x="67" y="185"/>
                  </a:lnTo>
                  <a:lnTo>
                    <a:pt x="92" y="153"/>
                  </a:lnTo>
                  <a:lnTo>
                    <a:pt x="117" y="123"/>
                  </a:lnTo>
                  <a:lnTo>
                    <a:pt x="147" y="95"/>
                  </a:lnTo>
                  <a:lnTo>
                    <a:pt x="177" y="72"/>
                  </a:lnTo>
                  <a:lnTo>
                    <a:pt x="211" y="51"/>
                  </a:lnTo>
                  <a:lnTo>
                    <a:pt x="246" y="32"/>
                  </a:lnTo>
                  <a:lnTo>
                    <a:pt x="283" y="18"/>
                  </a:lnTo>
                  <a:lnTo>
                    <a:pt x="321" y="9"/>
                  </a:lnTo>
                  <a:lnTo>
                    <a:pt x="363" y="2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45" y="2"/>
                  </a:lnTo>
                  <a:lnTo>
                    <a:pt x="484" y="9"/>
                  </a:lnTo>
                  <a:lnTo>
                    <a:pt x="524" y="18"/>
                  </a:lnTo>
                  <a:lnTo>
                    <a:pt x="559" y="32"/>
                  </a:lnTo>
                  <a:lnTo>
                    <a:pt x="596" y="51"/>
                  </a:lnTo>
                  <a:lnTo>
                    <a:pt x="628" y="72"/>
                  </a:lnTo>
                  <a:lnTo>
                    <a:pt x="661" y="95"/>
                  </a:lnTo>
                  <a:lnTo>
                    <a:pt x="688" y="123"/>
                  </a:lnTo>
                  <a:lnTo>
                    <a:pt x="715" y="153"/>
                  </a:lnTo>
                  <a:lnTo>
                    <a:pt x="738" y="185"/>
                  </a:lnTo>
                  <a:lnTo>
                    <a:pt x="757" y="217"/>
                  </a:lnTo>
                  <a:lnTo>
                    <a:pt x="775" y="255"/>
                  </a:lnTo>
                  <a:lnTo>
                    <a:pt x="787" y="294"/>
                  </a:lnTo>
                  <a:lnTo>
                    <a:pt x="797" y="333"/>
                  </a:lnTo>
                  <a:lnTo>
                    <a:pt x="805" y="375"/>
                  </a:lnTo>
                  <a:lnTo>
                    <a:pt x="807" y="419"/>
                  </a:lnTo>
                  <a:lnTo>
                    <a:pt x="807" y="419"/>
                  </a:lnTo>
                  <a:close/>
                </a:path>
              </a:pathLst>
            </a:custGeom>
            <a:solidFill>
              <a:srgbClr val="AF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95" name="Freeform 39"/>
            <p:cNvSpPr>
              <a:spLocks/>
            </p:cNvSpPr>
            <p:nvPr/>
          </p:nvSpPr>
          <p:spPr bwMode="auto">
            <a:xfrm>
              <a:off x="4380" y="1092"/>
              <a:ext cx="807" cy="835"/>
            </a:xfrm>
            <a:custGeom>
              <a:avLst/>
              <a:gdLst>
                <a:gd name="T0" fmla="*/ 807 w 807"/>
                <a:gd name="T1" fmla="*/ 419 h 835"/>
                <a:gd name="T2" fmla="*/ 800 w 807"/>
                <a:gd name="T3" fmla="*/ 502 h 835"/>
                <a:gd name="T4" fmla="*/ 778 w 807"/>
                <a:gd name="T5" fmla="*/ 581 h 835"/>
                <a:gd name="T6" fmla="*/ 740 w 807"/>
                <a:gd name="T7" fmla="*/ 653 h 835"/>
                <a:gd name="T8" fmla="*/ 691 w 807"/>
                <a:gd name="T9" fmla="*/ 713 h 835"/>
                <a:gd name="T10" fmla="*/ 631 w 807"/>
                <a:gd name="T11" fmla="*/ 764 h 835"/>
                <a:gd name="T12" fmla="*/ 562 w 807"/>
                <a:gd name="T13" fmla="*/ 803 h 835"/>
                <a:gd name="T14" fmla="*/ 487 w 807"/>
                <a:gd name="T15" fmla="*/ 829 h 835"/>
                <a:gd name="T16" fmla="*/ 405 w 807"/>
                <a:gd name="T17" fmla="*/ 835 h 835"/>
                <a:gd name="T18" fmla="*/ 363 w 807"/>
                <a:gd name="T19" fmla="*/ 833 h 835"/>
                <a:gd name="T20" fmla="*/ 286 w 807"/>
                <a:gd name="T21" fmla="*/ 817 h 835"/>
                <a:gd name="T22" fmla="*/ 211 w 807"/>
                <a:gd name="T23" fmla="*/ 787 h 835"/>
                <a:gd name="T24" fmla="*/ 147 w 807"/>
                <a:gd name="T25" fmla="*/ 741 h 835"/>
                <a:gd name="T26" fmla="*/ 92 w 807"/>
                <a:gd name="T27" fmla="*/ 685 h 835"/>
                <a:gd name="T28" fmla="*/ 50 w 807"/>
                <a:gd name="T29" fmla="*/ 618 h 835"/>
                <a:gd name="T30" fmla="*/ 20 w 807"/>
                <a:gd name="T31" fmla="*/ 542 h 835"/>
                <a:gd name="T32" fmla="*/ 3 w 807"/>
                <a:gd name="T33" fmla="*/ 461 h 835"/>
                <a:gd name="T34" fmla="*/ 0 w 807"/>
                <a:gd name="T35" fmla="*/ 419 h 835"/>
                <a:gd name="T36" fmla="*/ 10 w 807"/>
                <a:gd name="T37" fmla="*/ 333 h 835"/>
                <a:gd name="T38" fmla="*/ 33 w 807"/>
                <a:gd name="T39" fmla="*/ 255 h 835"/>
                <a:gd name="T40" fmla="*/ 70 w 807"/>
                <a:gd name="T41" fmla="*/ 185 h 835"/>
                <a:gd name="T42" fmla="*/ 120 w 807"/>
                <a:gd name="T43" fmla="*/ 123 h 835"/>
                <a:gd name="T44" fmla="*/ 179 w 807"/>
                <a:gd name="T45" fmla="*/ 72 h 835"/>
                <a:gd name="T46" fmla="*/ 249 w 807"/>
                <a:gd name="T47" fmla="*/ 32 h 835"/>
                <a:gd name="T48" fmla="*/ 323 w 807"/>
                <a:gd name="T49" fmla="*/ 9 h 835"/>
                <a:gd name="T50" fmla="*/ 405 w 807"/>
                <a:gd name="T51" fmla="*/ 0 h 835"/>
                <a:gd name="T52" fmla="*/ 445 w 807"/>
                <a:gd name="T53" fmla="*/ 2 h 835"/>
                <a:gd name="T54" fmla="*/ 524 w 807"/>
                <a:gd name="T55" fmla="*/ 18 h 835"/>
                <a:gd name="T56" fmla="*/ 596 w 807"/>
                <a:gd name="T57" fmla="*/ 51 h 835"/>
                <a:gd name="T58" fmla="*/ 661 w 807"/>
                <a:gd name="T59" fmla="*/ 95 h 835"/>
                <a:gd name="T60" fmla="*/ 715 w 807"/>
                <a:gd name="T61" fmla="*/ 153 h 835"/>
                <a:gd name="T62" fmla="*/ 760 w 807"/>
                <a:gd name="T63" fmla="*/ 217 h 835"/>
                <a:gd name="T64" fmla="*/ 790 w 807"/>
                <a:gd name="T65" fmla="*/ 294 h 835"/>
                <a:gd name="T66" fmla="*/ 807 w 807"/>
                <a:gd name="T67" fmla="*/ 375 h 835"/>
                <a:gd name="T68" fmla="*/ 807 w 807"/>
                <a:gd name="T69" fmla="*/ 4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7" h="835">
                  <a:moveTo>
                    <a:pt x="807" y="419"/>
                  </a:moveTo>
                  <a:lnTo>
                    <a:pt x="807" y="419"/>
                  </a:lnTo>
                  <a:lnTo>
                    <a:pt x="807" y="461"/>
                  </a:lnTo>
                  <a:lnTo>
                    <a:pt x="800" y="502"/>
                  </a:lnTo>
                  <a:lnTo>
                    <a:pt x="790" y="542"/>
                  </a:lnTo>
                  <a:lnTo>
                    <a:pt x="778" y="581"/>
                  </a:lnTo>
                  <a:lnTo>
                    <a:pt x="760" y="618"/>
                  </a:lnTo>
                  <a:lnTo>
                    <a:pt x="740" y="653"/>
                  </a:lnTo>
                  <a:lnTo>
                    <a:pt x="715" y="685"/>
                  </a:lnTo>
                  <a:lnTo>
                    <a:pt x="691" y="713"/>
                  </a:lnTo>
                  <a:lnTo>
                    <a:pt x="661" y="741"/>
                  </a:lnTo>
                  <a:lnTo>
                    <a:pt x="631" y="764"/>
                  </a:lnTo>
                  <a:lnTo>
                    <a:pt x="596" y="787"/>
                  </a:lnTo>
                  <a:lnTo>
                    <a:pt x="562" y="803"/>
                  </a:lnTo>
                  <a:lnTo>
                    <a:pt x="524" y="817"/>
                  </a:lnTo>
                  <a:lnTo>
                    <a:pt x="487" y="829"/>
                  </a:lnTo>
                  <a:lnTo>
                    <a:pt x="445" y="833"/>
                  </a:lnTo>
                  <a:lnTo>
                    <a:pt x="405" y="835"/>
                  </a:lnTo>
                  <a:lnTo>
                    <a:pt x="405" y="835"/>
                  </a:lnTo>
                  <a:lnTo>
                    <a:pt x="363" y="833"/>
                  </a:lnTo>
                  <a:lnTo>
                    <a:pt x="323" y="829"/>
                  </a:lnTo>
                  <a:lnTo>
                    <a:pt x="286" y="817"/>
                  </a:lnTo>
                  <a:lnTo>
                    <a:pt x="249" y="803"/>
                  </a:lnTo>
                  <a:lnTo>
                    <a:pt x="211" y="787"/>
                  </a:lnTo>
                  <a:lnTo>
                    <a:pt x="179" y="764"/>
                  </a:lnTo>
                  <a:lnTo>
                    <a:pt x="147" y="741"/>
                  </a:lnTo>
                  <a:lnTo>
                    <a:pt x="120" y="713"/>
                  </a:lnTo>
                  <a:lnTo>
                    <a:pt x="92" y="685"/>
                  </a:lnTo>
                  <a:lnTo>
                    <a:pt x="70" y="653"/>
                  </a:lnTo>
                  <a:lnTo>
                    <a:pt x="50" y="618"/>
                  </a:lnTo>
                  <a:lnTo>
                    <a:pt x="33" y="581"/>
                  </a:lnTo>
                  <a:lnTo>
                    <a:pt x="20" y="542"/>
                  </a:lnTo>
                  <a:lnTo>
                    <a:pt x="10" y="502"/>
                  </a:lnTo>
                  <a:lnTo>
                    <a:pt x="3" y="461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3" y="375"/>
                  </a:lnTo>
                  <a:lnTo>
                    <a:pt x="10" y="333"/>
                  </a:lnTo>
                  <a:lnTo>
                    <a:pt x="20" y="294"/>
                  </a:lnTo>
                  <a:lnTo>
                    <a:pt x="33" y="255"/>
                  </a:lnTo>
                  <a:lnTo>
                    <a:pt x="50" y="217"/>
                  </a:lnTo>
                  <a:lnTo>
                    <a:pt x="70" y="185"/>
                  </a:lnTo>
                  <a:lnTo>
                    <a:pt x="92" y="153"/>
                  </a:lnTo>
                  <a:lnTo>
                    <a:pt x="120" y="123"/>
                  </a:lnTo>
                  <a:lnTo>
                    <a:pt x="147" y="95"/>
                  </a:lnTo>
                  <a:lnTo>
                    <a:pt x="179" y="72"/>
                  </a:lnTo>
                  <a:lnTo>
                    <a:pt x="211" y="51"/>
                  </a:lnTo>
                  <a:lnTo>
                    <a:pt x="249" y="32"/>
                  </a:lnTo>
                  <a:lnTo>
                    <a:pt x="286" y="18"/>
                  </a:lnTo>
                  <a:lnTo>
                    <a:pt x="323" y="9"/>
                  </a:lnTo>
                  <a:lnTo>
                    <a:pt x="363" y="2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45" y="2"/>
                  </a:lnTo>
                  <a:lnTo>
                    <a:pt x="487" y="9"/>
                  </a:lnTo>
                  <a:lnTo>
                    <a:pt x="524" y="18"/>
                  </a:lnTo>
                  <a:lnTo>
                    <a:pt x="562" y="32"/>
                  </a:lnTo>
                  <a:lnTo>
                    <a:pt x="596" y="51"/>
                  </a:lnTo>
                  <a:lnTo>
                    <a:pt x="631" y="72"/>
                  </a:lnTo>
                  <a:lnTo>
                    <a:pt x="661" y="95"/>
                  </a:lnTo>
                  <a:lnTo>
                    <a:pt x="691" y="123"/>
                  </a:lnTo>
                  <a:lnTo>
                    <a:pt x="715" y="153"/>
                  </a:lnTo>
                  <a:lnTo>
                    <a:pt x="740" y="185"/>
                  </a:lnTo>
                  <a:lnTo>
                    <a:pt x="760" y="217"/>
                  </a:lnTo>
                  <a:lnTo>
                    <a:pt x="778" y="255"/>
                  </a:lnTo>
                  <a:lnTo>
                    <a:pt x="790" y="294"/>
                  </a:lnTo>
                  <a:lnTo>
                    <a:pt x="800" y="333"/>
                  </a:lnTo>
                  <a:lnTo>
                    <a:pt x="807" y="375"/>
                  </a:lnTo>
                  <a:lnTo>
                    <a:pt x="807" y="419"/>
                  </a:lnTo>
                  <a:lnTo>
                    <a:pt x="807" y="41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96" name="Freeform 40"/>
            <p:cNvSpPr>
              <a:spLocks/>
            </p:cNvSpPr>
            <p:nvPr/>
          </p:nvSpPr>
          <p:spPr bwMode="auto">
            <a:xfrm>
              <a:off x="4355" y="1108"/>
              <a:ext cx="807" cy="835"/>
            </a:xfrm>
            <a:custGeom>
              <a:avLst/>
              <a:gdLst>
                <a:gd name="T0" fmla="*/ 807 w 807"/>
                <a:gd name="T1" fmla="*/ 419 h 835"/>
                <a:gd name="T2" fmla="*/ 797 w 807"/>
                <a:gd name="T3" fmla="*/ 502 h 835"/>
                <a:gd name="T4" fmla="*/ 774 w 807"/>
                <a:gd name="T5" fmla="*/ 581 h 835"/>
                <a:gd name="T6" fmla="*/ 737 w 807"/>
                <a:gd name="T7" fmla="*/ 653 h 835"/>
                <a:gd name="T8" fmla="*/ 688 w 807"/>
                <a:gd name="T9" fmla="*/ 713 h 835"/>
                <a:gd name="T10" fmla="*/ 628 w 807"/>
                <a:gd name="T11" fmla="*/ 764 h 835"/>
                <a:gd name="T12" fmla="*/ 558 w 807"/>
                <a:gd name="T13" fmla="*/ 803 h 835"/>
                <a:gd name="T14" fmla="*/ 484 w 807"/>
                <a:gd name="T15" fmla="*/ 829 h 835"/>
                <a:gd name="T16" fmla="*/ 402 w 807"/>
                <a:gd name="T17" fmla="*/ 835 h 835"/>
                <a:gd name="T18" fmla="*/ 362 w 807"/>
                <a:gd name="T19" fmla="*/ 833 h 835"/>
                <a:gd name="T20" fmla="*/ 283 w 807"/>
                <a:gd name="T21" fmla="*/ 817 h 835"/>
                <a:gd name="T22" fmla="*/ 211 w 807"/>
                <a:gd name="T23" fmla="*/ 787 h 835"/>
                <a:gd name="T24" fmla="*/ 146 w 807"/>
                <a:gd name="T25" fmla="*/ 741 h 835"/>
                <a:gd name="T26" fmla="*/ 92 w 807"/>
                <a:gd name="T27" fmla="*/ 685 h 835"/>
                <a:gd name="T28" fmla="*/ 47 w 807"/>
                <a:gd name="T29" fmla="*/ 618 h 835"/>
                <a:gd name="T30" fmla="*/ 17 w 807"/>
                <a:gd name="T31" fmla="*/ 542 h 835"/>
                <a:gd name="T32" fmla="*/ 2 w 807"/>
                <a:gd name="T33" fmla="*/ 461 h 835"/>
                <a:gd name="T34" fmla="*/ 0 w 807"/>
                <a:gd name="T35" fmla="*/ 419 h 835"/>
                <a:gd name="T36" fmla="*/ 7 w 807"/>
                <a:gd name="T37" fmla="*/ 333 h 835"/>
                <a:gd name="T38" fmla="*/ 30 w 807"/>
                <a:gd name="T39" fmla="*/ 255 h 835"/>
                <a:gd name="T40" fmla="*/ 67 w 807"/>
                <a:gd name="T41" fmla="*/ 185 h 835"/>
                <a:gd name="T42" fmla="*/ 117 w 807"/>
                <a:gd name="T43" fmla="*/ 123 h 835"/>
                <a:gd name="T44" fmla="*/ 176 w 807"/>
                <a:gd name="T45" fmla="*/ 72 h 835"/>
                <a:gd name="T46" fmla="*/ 246 w 807"/>
                <a:gd name="T47" fmla="*/ 32 h 835"/>
                <a:gd name="T48" fmla="*/ 320 w 807"/>
                <a:gd name="T49" fmla="*/ 9 h 835"/>
                <a:gd name="T50" fmla="*/ 402 w 807"/>
                <a:gd name="T51" fmla="*/ 0 h 835"/>
                <a:gd name="T52" fmla="*/ 444 w 807"/>
                <a:gd name="T53" fmla="*/ 2 h 835"/>
                <a:gd name="T54" fmla="*/ 524 w 807"/>
                <a:gd name="T55" fmla="*/ 18 h 835"/>
                <a:gd name="T56" fmla="*/ 596 w 807"/>
                <a:gd name="T57" fmla="*/ 51 h 835"/>
                <a:gd name="T58" fmla="*/ 660 w 807"/>
                <a:gd name="T59" fmla="*/ 95 h 835"/>
                <a:gd name="T60" fmla="*/ 715 w 807"/>
                <a:gd name="T61" fmla="*/ 153 h 835"/>
                <a:gd name="T62" fmla="*/ 757 w 807"/>
                <a:gd name="T63" fmla="*/ 217 h 835"/>
                <a:gd name="T64" fmla="*/ 787 w 807"/>
                <a:gd name="T65" fmla="*/ 294 h 835"/>
                <a:gd name="T66" fmla="*/ 804 w 807"/>
                <a:gd name="T67" fmla="*/ 375 h 835"/>
                <a:gd name="T68" fmla="*/ 807 w 807"/>
                <a:gd name="T69" fmla="*/ 4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7" h="835">
                  <a:moveTo>
                    <a:pt x="807" y="419"/>
                  </a:moveTo>
                  <a:lnTo>
                    <a:pt x="807" y="419"/>
                  </a:lnTo>
                  <a:lnTo>
                    <a:pt x="804" y="461"/>
                  </a:lnTo>
                  <a:lnTo>
                    <a:pt x="797" y="502"/>
                  </a:lnTo>
                  <a:lnTo>
                    <a:pt x="787" y="542"/>
                  </a:lnTo>
                  <a:lnTo>
                    <a:pt x="774" y="581"/>
                  </a:lnTo>
                  <a:lnTo>
                    <a:pt x="757" y="618"/>
                  </a:lnTo>
                  <a:lnTo>
                    <a:pt x="737" y="653"/>
                  </a:lnTo>
                  <a:lnTo>
                    <a:pt x="715" y="685"/>
                  </a:lnTo>
                  <a:lnTo>
                    <a:pt x="688" y="713"/>
                  </a:lnTo>
                  <a:lnTo>
                    <a:pt x="660" y="741"/>
                  </a:lnTo>
                  <a:lnTo>
                    <a:pt x="628" y="764"/>
                  </a:lnTo>
                  <a:lnTo>
                    <a:pt x="596" y="787"/>
                  </a:lnTo>
                  <a:lnTo>
                    <a:pt x="558" y="803"/>
                  </a:lnTo>
                  <a:lnTo>
                    <a:pt x="524" y="817"/>
                  </a:lnTo>
                  <a:lnTo>
                    <a:pt x="484" y="829"/>
                  </a:lnTo>
                  <a:lnTo>
                    <a:pt x="444" y="833"/>
                  </a:lnTo>
                  <a:lnTo>
                    <a:pt x="402" y="835"/>
                  </a:lnTo>
                  <a:lnTo>
                    <a:pt x="402" y="835"/>
                  </a:lnTo>
                  <a:lnTo>
                    <a:pt x="362" y="833"/>
                  </a:lnTo>
                  <a:lnTo>
                    <a:pt x="320" y="829"/>
                  </a:lnTo>
                  <a:lnTo>
                    <a:pt x="283" y="817"/>
                  </a:lnTo>
                  <a:lnTo>
                    <a:pt x="246" y="803"/>
                  </a:lnTo>
                  <a:lnTo>
                    <a:pt x="211" y="787"/>
                  </a:lnTo>
                  <a:lnTo>
                    <a:pt x="176" y="764"/>
                  </a:lnTo>
                  <a:lnTo>
                    <a:pt x="146" y="741"/>
                  </a:lnTo>
                  <a:lnTo>
                    <a:pt x="117" y="713"/>
                  </a:lnTo>
                  <a:lnTo>
                    <a:pt x="92" y="685"/>
                  </a:lnTo>
                  <a:lnTo>
                    <a:pt x="67" y="653"/>
                  </a:lnTo>
                  <a:lnTo>
                    <a:pt x="47" y="618"/>
                  </a:lnTo>
                  <a:lnTo>
                    <a:pt x="30" y="581"/>
                  </a:lnTo>
                  <a:lnTo>
                    <a:pt x="17" y="542"/>
                  </a:lnTo>
                  <a:lnTo>
                    <a:pt x="7" y="502"/>
                  </a:lnTo>
                  <a:lnTo>
                    <a:pt x="2" y="461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2" y="375"/>
                  </a:lnTo>
                  <a:lnTo>
                    <a:pt x="7" y="333"/>
                  </a:lnTo>
                  <a:lnTo>
                    <a:pt x="17" y="294"/>
                  </a:lnTo>
                  <a:lnTo>
                    <a:pt x="30" y="255"/>
                  </a:lnTo>
                  <a:lnTo>
                    <a:pt x="47" y="217"/>
                  </a:lnTo>
                  <a:lnTo>
                    <a:pt x="67" y="185"/>
                  </a:lnTo>
                  <a:lnTo>
                    <a:pt x="92" y="153"/>
                  </a:lnTo>
                  <a:lnTo>
                    <a:pt x="117" y="123"/>
                  </a:lnTo>
                  <a:lnTo>
                    <a:pt x="146" y="95"/>
                  </a:lnTo>
                  <a:lnTo>
                    <a:pt x="176" y="72"/>
                  </a:lnTo>
                  <a:lnTo>
                    <a:pt x="211" y="51"/>
                  </a:lnTo>
                  <a:lnTo>
                    <a:pt x="246" y="32"/>
                  </a:lnTo>
                  <a:lnTo>
                    <a:pt x="283" y="18"/>
                  </a:lnTo>
                  <a:lnTo>
                    <a:pt x="320" y="9"/>
                  </a:lnTo>
                  <a:lnTo>
                    <a:pt x="362" y="2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44" y="2"/>
                  </a:lnTo>
                  <a:lnTo>
                    <a:pt x="484" y="9"/>
                  </a:lnTo>
                  <a:lnTo>
                    <a:pt x="524" y="18"/>
                  </a:lnTo>
                  <a:lnTo>
                    <a:pt x="558" y="32"/>
                  </a:lnTo>
                  <a:lnTo>
                    <a:pt x="596" y="51"/>
                  </a:lnTo>
                  <a:lnTo>
                    <a:pt x="628" y="72"/>
                  </a:lnTo>
                  <a:lnTo>
                    <a:pt x="660" y="95"/>
                  </a:lnTo>
                  <a:lnTo>
                    <a:pt x="688" y="123"/>
                  </a:lnTo>
                  <a:lnTo>
                    <a:pt x="715" y="153"/>
                  </a:lnTo>
                  <a:lnTo>
                    <a:pt x="737" y="185"/>
                  </a:lnTo>
                  <a:lnTo>
                    <a:pt x="757" y="217"/>
                  </a:lnTo>
                  <a:lnTo>
                    <a:pt x="774" y="255"/>
                  </a:lnTo>
                  <a:lnTo>
                    <a:pt x="787" y="294"/>
                  </a:lnTo>
                  <a:lnTo>
                    <a:pt x="797" y="333"/>
                  </a:lnTo>
                  <a:lnTo>
                    <a:pt x="804" y="375"/>
                  </a:lnTo>
                  <a:lnTo>
                    <a:pt x="807" y="419"/>
                  </a:lnTo>
                  <a:lnTo>
                    <a:pt x="807" y="4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97" name="Freeform 41"/>
            <p:cNvSpPr>
              <a:spLocks/>
            </p:cNvSpPr>
            <p:nvPr/>
          </p:nvSpPr>
          <p:spPr bwMode="auto">
            <a:xfrm>
              <a:off x="4544" y="1263"/>
              <a:ext cx="474" cy="493"/>
            </a:xfrm>
            <a:custGeom>
              <a:avLst/>
              <a:gdLst>
                <a:gd name="T0" fmla="*/ 474 w 474"/>
                <a:gd name="T1" fmla="*/ 248 h 493"/>
                <a:gd name="T2" fmla="*/ 470 w 474"/>
                <a:gd name="T3" fmla="*/ 296 h 493"/>
                <a:gd name="T4" fmla="*/ 457 w 474"/>
                <a:gd name="T5" fmla="*/ 343 h 493"/>
                <a:gd name="T6" fmla="*/ 435 w 474"/>
                <a:gd name="T7" fmla="*/ 384 h 493"/>
                <a:gd name="T8" fmla="*/ 405 w 474"/>
                <a:gd name="T9" fmla="*/ 421 h 493"/>
                <a:gd name="T10" fmla="*/ 370 w 474"/>
                <a:gd name="T11" fmla="*/ 452 h 493"/>
                <a:gd name="T12" fmla="*/ 330 w 474"/>
                <a:gd name="T13" fmla="*/ 472 h 493"/>
                <a:gd name="T14" fmla="*/ 286 w 474"/>
                <a:gd name="T15" fmla="*/ 489 h 493"/>
                <a:gd name="T16" fmla="*/ 239 w 474"/>
                <a:gd name="T17" fmla="*/ 493 h 493"/>
                <a:gd name="T18" fmla="*/ 214 w 474"/>
                <a:gd name="T19" fmla="*/ 491 h 493"/>
                <a:gd name="T20" fmla="*/ 167 w 474"/>
                <a:gd name="T21" fmla="*/ 482 h 493"/>
                <a:gd name="T22" fmla="*/ 124 w 474"/>
                <a:gd name="T23" fmla="*/ 463 h 493"/>
                <a:gd name="T24" fmla="*/ 87 w 474"/>
                <a:gd name="T25" fmla="*/ 438 h 493"/>
                <a:gd name="T26" fmla="*/ 55 w 474"/>
                <a:gd name="T27" fmla="*/ 403 h 493"/>
                <a:gd name="T28" fmla="*/ 30 w 474"/>
                <a:gd name="T29" fmla="*/ 364 h 493"/>
                <a:gd name="T30" fmla="*/ 10 w 474"/>
                <a:gd name="T31" fmla="*/ 320 h 493"/>
                <a:gd name="T32" fmla="*/ 3 w 474"/>
                <a:gd name="T33" fmla="*/ 271 h 493"/>
                <a:gd name="T34" fmla="*/ 0 w 474"/>
                <a:gd name="T35" fmla="*/ 248 h 493"/>
                <a:gd name="T36" fmla="*/ 5 w 474"/>
                <a:gd name="T37" fmla="*/ 197 h 493"/>
                <a:gd name="T38" fmla="*/ 20 w 474"/>
                <a:gd name="T39" fmla="*/ 151 h 493"/>
                <a:gd name="T40" fmla="*/ 40 w 474"/>
                <a:gd name="T41" fmla="*/ 109 h 493"/>
                <a:gd name="T42" fmla="*/ 70 w 474"/>
                <a:gd name="T43" fmla="*/ 74 h 493"/>
                <a:gd name="T44" fmla="*/ 105 w 474"/>
                <a:gd name="T45" fmla="*/ 44 h 493"/>
                <a:gd name="T46" fmla="*/ 144 w 474"/>
                <a:gd name="T47" fmla="*/ 21 h 493"/>
                <a:gd name="T48" fmla="*/ 189 w 474"/>
                <a:gd name="T49" fmla="*/ 7 h 493"/>
                <a:gd name="T50" fmla="*/ 239 w 474"/>
                <a:gd name="T51" fmla="*/ 0 h 493"/>
                <a:gd name="T52" fmla="*/ 261 w 474"/>
                <a:gd name="T53" fmla="*/ 3 h 493"/>
                <a:gd name="T54" fmla="*/ 308 w 474"/>
                <a:gd name="T55" fmla="*/ 12 h 493"/>
                <a:gd name="T56" fmla="*/ 350 w 474"/>
                <a:gd name="T57" fmla="*/ 30 h 493"/>
                <a:gd name="T58" fmla="*/ 388 w 474"/>
                <a:gd name="T59" fmla="*/ 58 h 493"/>
                <a:gd name="T60" fmla="*/ 420 w 474"/>
                <a:gd name="T61" fmla="*/ 90 h 493"/>
                <a:gd name="T62" fmla="*/ 447 w 474"/>
                <a:gd name="T63" fmla="*/ 130 h 493"/>
                <a:gd name="T64" fmla="*/ 465 w 474"/>
                <a:gd name="T65" fmla="*/ 174 h 493"/>
                <a:gd name="T66" fmla="*/ 474 w 474"/>
                <a:gd name="T67" fmla="*/ 222 h 493"/>
                <a:gd name="T68" fmla="*/ 474 w 474"/>
                <a:gd name="T69" fmla="*/ 248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4" h="493">
                  <a:moveTo>
                    <a:pt x="474" y="248"/>
                  </a:moveTo>
                  <a:lnTo>
                    <a:pt x="474" y="248"/>
                  </a:lnTo>
                  <a:lnTo>
                    <a:pt x="474" y="271"/>
                  </a:lnTo>
                  <a:lnTo>
                    <a:pt x="470" y="296"/>
                  </a:lnTo>
                  <a:lnTo>
                    <a:pt x="465" y="320"/>
                  </a:lnTo>
                  <a:lnTo>
                    <a:pt x="457" y="343"/>
                  </a:lnTo>
                  <a:lnTo>
                    <a:pt x="447" y="364"/>
                  </a:lnTo>
                  <a:lnTo>
                    <a:pt x="435" y="384"/>
                  </a:lnTo>
                  <a:lnTo>
                    <a:pt x="420" y="403"/>
                  </a:lnTo>
                  <a:lnTo>
                    <a:pt x="405" y="421"/>
                  </a:lnTo>
                  <a:lnTo>
                    <a:pt x="388" y="438"/>
                  </a:lnTo>
                  <a:lnTo>
                    <a:pt x="370" y="452"/>
                  </a:lnTo>
                  <a:lnTo>
                    <a:pt x="350" y="463"/>
                  </a:lnTo>
                  <a:lnTo>
                    <a:pt x="330" y="472"/>
                  </a:lnTo>
                  <a:lnTo>
                    <a:pt x="308" y="482"/>
                  </a:lnTo>
                  <a:lnTo>
                    <a:pt x="286" y="489"/>
                  </a:lnTo>
                  <a:lnTo>
                    <a:pt x="261" y="491"/>
                  </a:lnTo>
                  <a:lnTo>
                    <a:pt x="239" y="493"/>
                  </a:lnTo>
                  <a:lnTo>
                    <a:pt x="239" y="493"/>
                  </a:lnTo>
                  <a:lnTo>
                    <a:pt x="214" y="491"/>
                  </a:lnTo>
                  <a:lnTo>
                    <a:pt x="189" y="489"/>
                  </a:lnTo>
                  <a:lnTo>
                    <a:pt x="167" y="482"/>
                  </a:lnTo>
                  <a:lnTo>
                    <a:pt x="144" y="472"/>
                  </a:lnTo>
                  <a:lnTo>
                    <a:pt x="124" y="463"/>
                  </a:lnTo>
                  <a:lnTo>
                    <a:pt x="105" y="452"/>
                  </a:lnTo>
                  <a:lnTo>
                    <a:pt x="87" y="438"/>
                  </a:lnTo>
                  <a:lnTo>
                    <a:pt x="70" y="421"/>
                  </a:lnTo>
                  <a:lnTo>
                    <a:pt x="55" y="403"/>
                  </a:lnTo>
                  <a:lnTo>
                    <a:pt x="40" y="384"/>
                  </a:lnTo>
                  <a:lnTo>
                    <a:pt x="30" y="364"/>
                  </a:lnTo>
                  <a:lnTo>
                    <a:pt x="20" y="343"/>
                  </a:lnTo>
                  <a:lnTo>
                    <a:pt x="10" y="320"/>
                  </a:lnTo>
                  <a:lnTo>
                    <a:pt x="5" y="296"/>
                  </a:lnTo>
                  <a:lnTo>
                    <a:pt x="3" y="271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3" y="222"/>
                  </a:lnTo>
                  <a:lnTo>
                    <a:pt x="5" y="197"/>
                  </a:lnTo>
                  <a:lnTo>
                    <a:pt x="10" y="174"/>
                  </a:lnTo>
                  <a:lnTo>
                    <a:pt x="20" y="151"/>
                  </a:lnTo>
                  <a:lnTo>
                    <a:pt x="30" y="130"/>
                  </a:lnTo>
                  <a:lnTo>
                    <a:pt x="40" y="109"/>
                  </a:lnTo>
                  <a:lnTo>
                    <a:pt x="55" y="90"/>
                  </a:lnTo>
                  <a:lnTo>
                    <a:pt x="70" y="74"/>
                  </a:lnTo>
                  <a:lnTo>
                    <a:pt x="87" y="58"/>
                  </a:lnTo>
                  <a:lnTo>
                    <a:pt x="105" y="44"/>
                  </a:lnTo>
                  <a:lnTo>
                    <a:pt x="124" y="30"/>
                  </a:lnTo>
                  <a:lnTo>
                    <a:pt x="144" y="21"/>
                  </a:lnTo>
                  <a:lnTo>
                    <a:pt x="167" y="12"/>
                  </a:lnTo>
                  <a:lnTo>
                    <a:pt x="189" y="7"/>
                  </a:lnTo>
                  <a:lnTo>
                    <a:pt x="214" y="3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61" y="3"/>
                  </a:lnTo>
                  <a:lnTo>
                    <a:pt x="286" y="7"/>
                  </a:lnTo>
                  <a:lnTo>
                    <a:pt x="308" y="12"/>
                  </a:lnTo>
                  <a:lnTo>
                    <a:pt x="330" y="21"/>
                  </a:lnTo>
                  <a:lnTo>
                    <a:pt x="350" y="30"/>
                  </a:lnTo>
                  <a:lnTo>
                    <a:pt x="370" y="44"/>
                  </a:lnTo>
                  <a:lnTo>
                    <a:pt x="388" y="58"/>
                  </a:lnTo>
                  <a:lnTo>
                    <a:pt x="405" y="74"/>
                  </a:lnTo>
                  <a:lnTo>
                    <a:pt x="420" y="90"/>
                  </a:lnTo>
                  <a:lnTo>
                    <a:pt x="435" y="109"/>
                  </a:lnTo>
                  <a:lnTo>
                    <a:pt x="447" y="130"/>
                  </a:lnTo>
                  <a:lnTo>
                    <a:pt x="457" y="151"/>
                  </a:lnTo>
                  <a:lnTo>
                    <a:pt x="465" y="174"/>
                  </a:lnTo>
                  <a:lnTo>
                    <a:pt x="470" y="197"/>
                  </a:lnTo>
                  <a:lnTo>
                    <a:pt x="474" y="222"/>
                  </a:lnTo>
                  <a:lnTo>
                    <a:pt x="474" y="248"/>
                  </a:lnTo>
                  <a:lnTo>
                    <a:pt x="474" y="248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98" name="Freeform 42"/>
            <p:cNvSpPr>
              <a:spLocks/>
            </p:cNvSpPr>
            <p:nvPr/>
          </p:nvSpPr>
          <p:spPr bwMode="auto">
            <a:xfrm>
              <a:off x="4512" y="1268"/>
              <a:ext cx="474" cy="493"/>
            </a:xfrm>
            <a:custGeom>
              <a:avLst/>
              <a:gdLst>
                <a:gd name="T0" fmla="*/ 474 w 474"/>
                <a:gd name="T1" fmla="*/ 248 h 493"/>
                <a:gd name="T2" fmla="*/ 469 w 474"/>
                <a:gd name="T3" fmla="*/ 296 h 493"/>
                <a:gd name="T4" fmla="*/ 455 w 474"/>
                <a:gd name="T5" fmla="*/ 343 h 493"/>
                <a:gd name="T6" fmla="*/ 432 w 474"/>
                <a:gd name="T7" fmla="*/ 384 h 493"/>
                <a:gd name="T8" fmla="*/ 405 w 474"/>
                <a:gd name="T9" fmla="*/ 421 h 493"/>
                <a:gd name="T10" fmla="*/ 370 w 474"/>
                <a:gd name="T11" fmla="*/ 452 h 493"/>
                <a:gd name="T12" fmla="*/ 328 w 474"/>
                <a:gd name="T13" fmla="*/ 472 h 493"/>
                <a:gd name="T14" fmla="*/ 283 w 474"/>
                <a:gd name="T15" fmla="*/ 489 h 493"/>
                <a:gd name="T16" fmla="*/ 236 w 474"/>
                <a:gd name="T17" fmla="*/ 493 h 493"/>
                <a:gd name="T18" fmla="*/ 211 w 474"/>
                <a:gd name="T19" fmla="*/ 491 h 493"/>
                <a:gd name="T20" fmla="*/ 167 w 474"/>
                <a:gd name="T21" fmla="*/ 482 h 493"/>
                <a:gd name="T22" fmla="*/ 124 w 474"/>
                <a:gd name="T23" fmla="*/ 463 h 493"/>
                <a:gd name="T24" fmla="*/ 85 w 474"/>
                <a:gd name="T25" fmla="*/ 438 h 493"/>
                <a:gd name="T26" fmla="*/ 55 w 474"/>
                <a:gd name="T27" fmla="*/ 403 h 493"/>
                <a:gd name="T28" fmla="*/ 28 w 474"/>
                <a:gd name="T29" fmla="*/ 364 h 493"/>
                <a:gd name="T30" fmla="*/ 10 w 474"/>
                <a:gd name="T31" fmla="*/ 320 h 493"/>
                <a:gd name="T32" fmla="*/ 0 w 474"/>
                <a:gd name="T33" fmla="*/ 271 h 493"/>
                <a:gd name="T34" fmla="*/ 0 w 474"/>
                <a:gd name="T35" fmla="*/ 248 h 493"/>
                <a:gd name="T36" fmla="*/ 5 w 474"/>
                <a:gd name="T37" fmla="*/ 197 h 493"/>
                <a:gd name="T38" fmla="*/ 18 w 474"/>
                <a:gd name="T39" fmla="*/ 151 h 493"/>
                <a:gd name="T40" fmla="*/ 40 w 474"/>
                <a:gd name="T41" fmla="*/ 109 h 493"/>
                <a:gd name="T42" fmla="*/ 70 w 474"/>
                <a:gd name="T43" fmla="*/ 74 h 493"/>
                <a:gd name="T44" fmla="*/ 104 w 474"/>
                <a:gd name="T45" fmla="*/ 44 h 493"/>
                <a:gd name="T46" fmla="*/ 144 w 474"/>
                <a:gd name="T47" fmla="*/ 21 h 493"/>
                <a:gd name="T48" fmla="*/ 189 w 474"/>
                <a:gd name="T49" fmla="*/ 7 h 493"/>
                <a:gd name="T50" fmla="*/ 236 w 474"/>
                <a:gd name="T51" fmla="*/ 0 h 493"/>
                <a:gd name="T52" fmla="*/ 261 w 474"/>
                <a:gd name="T53" fmla="*/ 3 h 493"/>
                <a:gd name="T54" fmla="*/ 308 w 474"/>
                <a:gd name="T55" fmla="*/ 12 h 493"/>
                <a:gd name="T56" fmla="*/ 350 w 474"/>
                <a:gd name="T57" fmla="*/ 30 h 493"/>
                <a:gd name="T58" fmla="*/ 388 w 474"/>
                <a:gd name="T59" fmla="*/ 58 h 493"/>
                <a:gd name="T60" fmla="*/ 420 w 474"/>
                <a:gd name="T61" fmla="*/ 90 h 493"/>
                <a:gd name="T62" fmla="*/ 445 w 474"/>
                <a:gd name="T63" fmla="*/ 130 h 493"/>
                <a:gd name="T64" fmla="*/ 462 w 474"/>
                <a:gd name="T65" fmla="*/ 174 h 493"/>
                <a:gd name="T66" fmla="*/ 472 w 474"/>
                <a:gd name="T67" fmla="*/ 222 h 493"/>
                <a:gd name="T68" fmla="*/ 474 w 474"/>
                <a:gd name="T69" fmla="*/ 248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4" h="493">
                  <a:moveTo>
                    <a:pt x="474" y="248"/>
                  </a:moveTo>
                  <a:lnTo>
                    <a:pt x="474" y="248"/>
                  </a:lnTo>
                  <a:lnTo>
                    <a:pt x="472" y="271"/>
                  </a:lnTo>
                  <a:lnTo>
                    <a:pt x="469" y="296"/>
                  </a:lnTo>
                  <a:lnTo>
                    <a:pt x="462" y="320"/>
                  </a:lnTo>
                  <a:lnTo>
                    <a:pt x="455" y="343"/>
                  </a:lnTo>
                  <a:lnTo>
                    <a:pt x="445" y="364"/>
                  </a:lnTo>
                  <a:lnTo>
                    <a:pt x="432" y="384"/>
                  </a:lnTo>
                  <a:lnTo>
                    <a:pt x="420" y="403"/>
                  </a:lnTo>
                  <a:lnTo>
                    <a:pt x="405" y="421"/>
                  </a:lnTo>
                  <a:lnTo>
                    <a:pt x="388" y="438"/>
                  </a:lnTo>
                  <a:lnTo>
                    <a:pt x="370" y="452"/>
                  </a:lnTo>
                  <a:lnTo>
                    <a:pt x="350" y="463"/>
                  </a:lnTo>
                  <a:lnTo>
                    <a:pt x="328" y="472"/>
                  </a:lnTo>
                  <a:lnTo>
                    <a:pt x="308" y="482"/>
                  </a:lnTo>
                  <a:lnTo>
                    <a:pt x="283" y="489"/>
                  </a:lnTo>
                  <a:lnTo>
                    <a:pt x="261" y="491"/>
                  </a:lnTo>
                  <a:lnTo>
                    <a:pt x="236" y="493"/>
                  </a:lnTo>
                  <a:lnTo>
                    <a:pt x="236" y="493"/>
                  </a:lnTo>
                  <a:lnTo>
                    <a:pt x="211" y="491"/>
                  </a:lnTo>
                  <a:lnTo>
                    <a:pt x="189" y="489"/>
                  </a:lnTo>
                  <a:lnTo>
                    <a:pt x="167" y="482"/>
                  </a:lnTo>
                  <a:lnTo>
                    <a:pt x="144" y="472"/>
                  </a:lnTo>
                  <a:lnTo>
                    <a:pt x="124" y="463"/>
                  </a:lnTo>
                  <a:lnTo>
                    <a:pt x="104" y="452"/>
                  </a:lnTo>
                  <a:lnTo>
                    <a:pt x="85" y="438"/>
                  </a:lnTo>
                  <a:lnTo>
                    <a:pt x="70" y="421"/>
                  </a:lnTo>
                  <a:lnTo>
                    <a:pt x="55" y="403"/>
                  </a:lnTo>
                  <a:lnTo>
                    <a:pt x="40" y="384"/>
                  </a:lnTo>
                  <a:lnTo>
                    <a:pt x="28" y="364"/>
                  </a:lnTo>
                  <a:lnTo>
                    <a:pt x="18" y="343"/>
                  </a:lnTo>
                  <a:lnTo>
                    <a:pt x="10" y="320"/>
                  </a:lnTo>
                  <a:lnTo>
                    <a:pt x="5" y="296"/>
                  </a:lnTo>
                  <a:lnTo>
                    <a:pt x="0" y="271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22"/>
                  </a:lnTo>
                  <a:lnTo>
                    <a:pt x="5" y="197"/>
                  </a:lnTo>
                  <a:lnTo>
                    <a:pt x="10" y="174"/>
                  </a:lnTo>
                  <a:lnTo>
                    <a:pt x="18" y="151"/>
                  </a:lnTo>
                  <a:lnTo>
                    <a:pt x="28" y="130"/>
                  </a:lnTo>
                  <a:lnTo>
                    <a:pt x="40" y="109"/>
                  </a:lnTo>
                  <a:lnTo>
                    <a:pt x="55" y="90"/>
                  </a:lnTo>
                  <a:lnTo>
                    <a:pt x="70" y="74"/>
                  </a:lnTo>
                  <a:lnTo>
                    <a:pt x="85" y="58"/>
                  </a:lnTo>
                  <a:lnTo>
                    <a:pt x="104" y="44"/>
                  </a:lnTo>
                  <a:lnTo>
                    <a:pt x="124" y="30"/>
                  </a:lnTo>
                  <a:lnTo>
                    <a:pt x="144" y="21"/>
                  </a:lnTo>
                  <a:lnTo>
                    <a:pt x="167" y="12"/>
                  </a:lnTo>
                  <a:lnTo>
                    <a:pt x="189" y="7"/>
                  </a:lnTo>
                  <a:lnTo>
                    <a:pt x="211" y="3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61" y="3"/>
                  </a:lnTo>
                  <a:lnTo>
                    <a:pt x="283" y="7"/>
                  </a:lnTo>
                  <a:lnTo>
                    <a:pt x="308" y="12"/>
                  </a:lnTo>
                  <a:lnTo>
                    <a:pt x="328" y="21"/>
                  </a:lnTo>
                  <a:lnTo>
                    <a:pt x="350" y="30"/>
                  </a:lnTo>
                  <a:lnTo>
                    <a:pt x="370" y="44"/>
                  </a:lnTo>
                  <a:lnTo>
                    <a:pt x="388" y="58"/>
                  </a:lnTo>
                  <a:lnTo>
                    <a:pt x="405" y="74"/>
                  </a:lnTo>
                  <a:lnTo>
                    <a:pt x="420" y="90"/>
                  </a:lnTo>
                  <a:lnTo>
                    <a:pt x="432" y="109"/>
                  </a:lnTo>
                  <a:lnTo>
                    <a:pt x="445" y="130"/>
                  </a:lnTo>
                  <a:lnTo>
                    <a:pt x="455" y="151"/>
                  </a:lnTo>
                  <a:lnTo>
                    <a:pt x="462" y="174"/>
                  </a:lnTo>
                  <a:lnTo>
                    <a:pt x="469" y="197"/>
                  </a:lnTo>
                  <a:lnTo>
                    <a:pt x="472" y="222"/>
                  </a:lnTo>
                  <a:lnTo>
                    <a:pt x="474" y="248"/>
                  </a:lnTo>
                  <a:lnTo>
                    <a:pt x="474" y="248"/>
                  </a:lnTo>
                  <a:close/>
                </a:path>
              </a:pathLst>
            </a:custGeom>
            <a:solidFill>
              <a:srgbClr val="DC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099" name="Freeform 43"/>
            <p:cNvSpPr>
              <a:spLocks/>
            </p:cNvSpPr>
            <p:nvPr/>
          </p:nvSpPr>
          <p:spPr bwMode="auto">
            <a:xfrm>
              <a:off x="4403" y="1254"/>
              <a:ext cx="183" cy="444"/>
            </a:xfrm>
            <a:custGeom>
              <a:avLst/>
              <a:gdLst>
                <a:gd name="T0" fmla="*/ 89 w 183"/>
                <a:gd name="T1" fmla="*/ 0 h 444"/>
                <a:gd name="T2" fmla="*/ 183 w 183"/>
                <a:gd name="T3" fmla="*/ 95 h 444"/>
                <a:gd name="T4" fmla="*/ 183 w 183"/>
                <a:gd name="T5" fmla="*/ 95 h 444"/>
                <a:gd name="T6" fmla="*/ 179 w 183"/>
                <a:gd name="T7" fmla="*/ 102 h 444"/>
                <a:gd name="T8" fmla="*/ 169 w 183"/>
                <a:gd name="T9" fmla="*/ 118 h 444"/>
                <a:gd name="T10" fmla="*/ 154 w 183"/>
                <a:gd name="T11" fmla="*/ 146 h 444"/>
                <a:gd name="T12" fmla="*/ 141 w 183"/>
                <a:gd name="T13" fmla="*/ 183 h 444"/>
                <a:gd name="T14" fmla="*/ 136 w 183"/>
                <a:gd name="T15" fmla="*/ 204 h 444"/>
                <a:gd name="T16" fmla="*/ 131 w 183"/>
                <a:gd name="T17" fmla="*/ 224 h 444"/>
                <a:gd name="T18" fmla="*/ 129 w 183"/>
                <a:gd name="T19" fmla="*/ 250 h 444"/>
                <a:gd name="T20" fmla="*/ 129 w 183"/>
                <a:gd name="T21" fmla="*/ 273 h 444"/>
                <a:gd name="T22" fmla="*/ 134 w 183"/>
                <a:gd name="T23" fmla="*/ 301 h 444"/>
                <a:gd name="T24" fmla="*/ 141 w 183"/>
                <a:gd name="T25" fmla="*/ 326 h 444"/>
                <a:gd name="T26" fmla="*/ 151 w 183"/>
                <a:gd name="T27" fmla="*/ 354 h 444"/>
                <a:gd name="T28" fmla="*/ 166 w 183"/>
                <a:gd name="T29" fmla="*/ 382 h 444"/>
                <a:gd name="T30" fmla="*/ 42 w 183"/>
                <a:gd name="T31" fmla="*/ 444 h 444"/>
                <a:gd name="T32" fmla="*/ 42 w 183"/>
                <a:gd name="T33" fmla="*/ 444 h 444"/>
                <a:gd name="T34" fmla="*/ 37 w 183"/>
                <a:gd name="T35" fmla="*/ 433 h 444"/>
                <a:gd name="T36" fmla="*/ 25 w 183"/>
                <a:gd name="T37" fmla="*/ 405 h 444"/>
                <a:gd name="T38" fmla="*/ 12 w 183"/>
                <a:gd name="T39" fmla="*/ 363 h 444"/>
                <a:gd name="T40" fmla="*/ 7 w 183"/>
                <a:gd name="T41" fmla="*/ 336 h 444"/>
                <a:gd name="T42" fmla="*/ 2 w 183"/>
                <a:gd name="T43" fmla="*/ 305 h 444"/>
                <a:gd name="T44" fmla="*/ 0 w 183"/>
                <a:gd name="T45" fmla="*/ 273 h 444"/>
                <a:gd name="T46" fmla="*/ 0 w 183"/>
                <a:gd name="T47" fmla="*/ 238 h 444"/>
                <a:gd name="T48" fmla="*/ 2 w 183"/>
                <a:gd name="T49" fmla="*/ 204 h 444"/>
                <a:gd name="T50" fmla="*/ 10 w 183"/>
                <a:gd name="T51" fmla="*/ 164 h 444"/>
                <a:gd name="T52" fmla="*/ 22 w 183"/>
                <a:gd name="T53" fmla="*/ 125 h 444"/>
                <a:gd name="T54" fmla="*/ 37 w 183"/>
                <a:gd name="T55" fmla="*/ 83 h 444"/>
                <a:gd name="T56" fmla="*/ 59 w 183"/>
                <a:gd name="T57" fmla="*/ 44 h 444"/>
                <a:gd name="T58" fmla="*/ 89 w 183"/>
                <a:gd name="T59" fmla="*/ 0 h 444"/>
                <a:gd name="T60" fmla="*/ 89 w 183"/>
                <a:gd name="T6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" h="444">
                  <a:moveTo>
                    <a:pt x="89" y="0"/>
                  </a:moveTo>
                  <a:lnTo>
                    <a:pt x="183" y="95"/>
                  </a:lnTo>
                  <a:lnTo>
                    <a:pt x="183" y="95"/>
                  </a:lnTo>
                  <a:lnTo>
                    <a:pt x="179" y="102"/>
                  </a:lnTo>
                  <a:lnTo>
                    <a:pt x="169" y="118"/>
                  </a:lnTo>
                  <a:lnTo>
                    <a:pt x="154" y="146"/>
                  </a:lnTo>
                  <a:lnTo>
                    <a:pt x="141" y="183"/>
                  </a:lnTo>
                  <a:lnTo>
                    <a:pt x="136" y="204"/>
                  </a:lnTo>
                  <a:lnTo>
                    <a:pt x="131" y="224"/>
                  </a:lnTo>
                  <a:lnTo>
                    <a:pt x="129" y="250"/>
                  </a:lnTo>
                  <a:lnTo>
                    <a:pt x="129" y="273"/>
                  </a:lnTo>
                  <a:lnTo>
                    <a:pt x="134" y="301"/>
                  </a:lnTo>
                  <a:lnTo>
                    <a:pt x="141" y="326"/>
                  </a:lnTo>
                  <a:lnTo>
                    <a:pt x="151" y="354"/>
                  </a:lnTo>
                  <a:lnTo>
                    <a:pt x="166" y="382"/>
                  </a:lnTo>
                  <a:lnTo>
                    <a:pt x="42" y="444"/>
                  </a:lnTo>
                  <a:lnTo>
                    <a:pt x="42" y="444"/>
                  </a:lnTo>
                  <a:lnTo>
                    <a:pt x="37" y="433"/>
                  </a:lnTo>
                  <a:lnTo>
                    <a:pt x="25" y="405"/>
                  </a:lnTo>
                  <a:lnTo>
                    <a:pt x="12" y="363"/>
                  </a:lnTo>
                  <a:lnTo>
                    <a:pt x="7" y="336"/>
                  </a:lnTo>
                  <a:lnTo>
                    <a:pt x="2" y="305"/>
                  </a:lnTo>
                  <a:lnTo>
                    <a:pt x="0" y="273"/>
                  </a:lnTo>
                  <a:lnTo>
                    <a:pt x="0" y="238"/>
                  </a:lnTo>
                  <a:lnTo>
                    <a:pt x="2" y="204"/>
                  </a:lnTo>
                  <a:lnTo>
                    <a:pt x="10" y="164"/>
                  </a:lnTo>
                  <a:lnTo>
                    <a:pt x="22" y="125"/>
                  </a:lnTo>
                  <a:lnTo>
                    <a:pt x="37" y="83"/>
                  </a:lnTo>
                  <a:lnTo>
                    <a:pt x="59" y="44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D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00" name="Freeform 44"/>
            <p:cNvSpPr>
              <a:spLocks/>
            </p:cNvSpPr>
            <p:nvPr/>
          </p:nvSpPr>
          <p:spPr bwMode="auto">
            <a:xfrm>
              <a:off x="4979" y="1224"/>
              <a:ext cx="206" cy="435"/>
            </a:xfrm>
            <a:custGeom>
              <a:avLst/>
              <a:gdLst>
                <a:gd name="T0" fmla="*/ 97 w 206"/>
                <a:gd name="T1" fmla="*/ 0 h 435"/>
                <a:gd name="T2" fmla="*/ 0 w 206"/>
                <a:gd name="T3" fmla="*/ 123 h 435"/>
                <a:gd name="T4" fmla="*/ 0 w 206"/>
                <a:gd name="T5" fmla="*/ 123 h 435"/>
                <a:gd name="T6" fmla="*/ 15 w 206"/>
                <a:gd name="T7" fmla="*/ 146 h 435"/>
                <a:gd name="T8" fmla="*/ 27 w 206"/>
                <a:gd name="T9" fmla="*/ 171 h 435"/>
                <a:gd name="T10" fmla="*/ 42 w 206"/>
                <a:gd name="T11" fmla="*/ 206 h 435"/>
                <a:gd name="T12" fmla="*/ 49 w 206"/>
                <a:gd name="T13" fmla="*/ 227 h 435"/>
                <a:gd name="T14" fmla="*/ 54 w 206"/>
                <a:gd name="T15" fmla="*/ 247 h 435"/>
                <a:gd name="T16" fmla="*/ 57 w 206"/>
                <a:gd name="T17" fmla="*/ 271 h 435"/>
                <a:gd name="T18" fmla="*/ 57 w 206"/>
                <a:gd name="T19" fmla="*/ 296 h 435"/>
                <a:gd name="T20" fmla="*/ 57 w 206"/>
                <a:gd name="T21" fmla="*/ 322 h 435"/>
                <a:gd name="T22" fmla="*/ 52 w 206"/>
                <a:gd name="T23" fmla="*/ 349 h 435"/>
                <a:gd name="T24" fmla="*/ 44 w 206"/>
                <a:gd name="T25" fmla="*/ 377 h 435"/>
                <a:gd name="T26" fmla="*/ 32 w 206"/>
                <a:gd name="T27" fmla="*/ 407 h 435"/>
                <a:gd name="T28" fmla="*/ 183 w 206"/>
                <a:gd name="T29" fmla="*/ 435 h 435"/>
                <a:gd name="T30" fmla="*/ 183 w 206"/>
                <a:gd name="T31" fmla="*/ 435 h 435"/>
                <a:gd name="T32" fmla="*/ 186 w 206"/>
                <a:gd name="T33" fmla="*/ 426 h 435"/>
                <a:gd name="T34" fmla="*/ 193 w 206"/>
                <a:gd name="T35" fmla="*/ 396 h 435"/>
                <a:gd name="T36" fmla="*/ 203 w 206"/>
                <a:gd name="T37" fmla="*/ 349 h 435"/>
                <a:gd name="T38" fmla="*/ 206 w 206"/>
                <a:gd name="T39" fmla="*/ 322 h 435"/>
                <a:gd name="T40" fmla="*/ 206 w 206"/>
                <a:gd name="T41" fmla="*/ 289 h 435"/>
                <a:gd name="T42" fmla="*/ 206 w 206"/>
                <a:gd name="T43" fmla="*/ 257 h 435"/>
                <a:gd name="T44" fmla="*/ 201 w 206"/>
                <a:gd name="T45" fmla="*/ 222 h 435"/>
                <a:gd name="T46" fmla="*/ 196 w 206"/>
                <a:gd name="T47" fmla="*/ 185 h 435"/>
                <a:gd name="T48" fmla="*/ 186 w 206"/>
                <a:gd name="T49" fmla="*/ 148 h 435"/>
                <a:gd name="T50" fmla="*/ 171 w 206"/>
                <a:gd name="T51" fmla="*/ 111 h 435"/>
                <a:gd name="T52" fmla="*/ 151 w 206"/>
                <a:gd name="T53" fmla="*/ 74 h 435"/>
                <a:gd name="T54" fmla="*/ 126 w 206"/>
                <a:gd name="T55" fmla="*/ 37 h 435"/>
                <a:gd name="T56" fmla="*/ 97 w 206"/>
                <a:gd name="T57" fmla="*/ 0 h 435"/>
                <a:gd name="T58" fmla="*/ 97 w 206"/>
                <a:gd name="T5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" h="435">
                  <a:moveTo>
                    <a:pt x="97" y="0"/>
                  </a:moveTo>
                  <a:lnTo>
                    <a:pt x="0" y="123"/>
                  </a:lnTo>
                  <a:lnTo>
                    <a:pt x="0" y="123"/>
                  </a:lnTo>
                  <a:lnTo>
                    <a:pt x="15" y="146"/>
                  </a:lnTo>
                  <a:lnTo>
                    <a:pt x="27" y="171"/>
                  </a:lnTo>
                  <a:lnTo>
                    <a:pt x="42" y="206"/>
                  </a:lnTo>
                  <a:lnTo>
                    <a:pt x="49" y="227"/>
                  </a:lnTo>
                  <a:lnTo>
                    <a:pt x="54" y="247"/>
                  </a:lnTo>
                  <a:lnTo>
                    <a:pt x="57" y="271"/>
                  </a:lnTo>
                  <a:lnTo>
                    <a:pt x="57" y="296"/>
                  </a:lnTo>
                  <a:lnTo>
                    <a:pt x="57" y="322"/>
                  </a:lnTo>
                  <a:lnTo>
                    <a:pt x="52" y="349"/>
                  </a:lnTo>
                  <a:lnTo>
                    <a:pt x="44" y="377"/>
                  </a:lnTo>
                  <a:lnTo>
                    <a:pt x="32" y="407"/>
                  </a:lnTo>
                  <a:lnTo>
                    <a:pt x="183" y="435"/>
                  </a:lnTo>
                  <a:lnTo>
                    <a:pt x="183" y="435"/>
                  </a:lnTo>
                  <a:lnTo>
                    <a:pt x="186" y="426"/>
                  </a:lnTo>
                  <a:lnTo>
                    <a:pt x="193" y="396"/>
                  </a:lnTo>
                  <a:lnTo>
                    <a:pt x="203" y="349"/>
                  </a:lnTo>
                  <a:lnTo>
                    <a:pt x="206" y="322"/>
                  </a:lnTo>
                  <a:lnTo>
                    <a:pt x="206" y="289"/>
                  </a:lnTo>
                  <a:lnTo>
                    <a:pt x="206" y="257"/>
                  </a:lnTo>
                  <a:lnTo>
                    <a:pt x="201" y="222"/>
                  </a:lnTo>
                  <a:lnTo>
                    <a:pt x="196" y="185"/>
                  </a:lnTo>
                  <a:lnTo>
                    <a:pt x="186" y="148"/>
                  </a:lnTo>
                  <a:lnTo>
                    <a:pt x="171" y="111"/>
                  </a:lnTo>
                  <a:lnTo>
                    <a:pt x="151" y="74"/>
                  </a:lnTo>
                  <a:lnTo>
                    <a:pt x="126" y="37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2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01" name="Freeform 45"/>
            <p:cNvSpPr>
              <a:spLocks/>
            </p:cNvSpPr>
            <p:nvPr/>
          </p:nvSpPr>
          <p:spPr bwMode="auto">
            <a:xfrm>
              <a:off x="4457" y="1657"/>
              <a:ext cx="144" cy="122"/>
            </a:xfrm>
            <a:custGeom>
              <a:avLst/>
              <a:gdLst>
                <a:gd name="T0" fmla="*/ 120 w 144"/>
                <a:gd name="T1" fmla="*/ 0 h 122"/>
                <a:gd name="T2" fmla="*/ 0 w 144"/>
                <a:gd name="T3" fmla="*/ 67 h 122"/>
                <a:gd name="T4" fmla="*/ 0 w 144"/>
                <a:gd name="T5" fmla="*/ 67 h 122"/>
                <a:gd name="T6" fmla="*/ 15 w 144"/>
                <a:gd name="T7" fmla="*/ 90 h 122"/>
                <a:gd name="T8" fmla="*/ 28 w 144"/>
                <a:gd name="T9" fmla="*/ 108 h 122"/>
                <a:gd name="T10" fmla="*/ 33 w 144"/>
                <a:gd name="T11" fmla="*/ 118 h 122"/>
                <a:gd name="T12" fmla="*/ 40 w 144"/>
                <a:gd name="T13" fmla="*/ 122 h 122"/>
                <a:gd name="T14" fmla="*/ 144 w 144"/>
                <a:gd name="T15" fmla="*/ 30 h 122"/>
                <a:gd name="T16" fmla="*/ 144 w 144"/>
                <a:gd name="T17" fmla="*/ 30 h 122"/>
                <a:gd name="T18" fmla="*/ 134 w 144"/>
                <a:gd name="T19" fmla="*/ 18 h 122"/>
                <a:gd name="T20" fmla="*/ 120 w 144"/>
                <a:gd name="T21" fmla="*/ 0 h 122"/>
                <a:gd name="T22" fmla="*/ 120 w 144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122">
                  <a:moveTo>
                    <a:pt x="120" y="0"/>
                  </a:moveTo>
                  <a:lnTo>
                    <a:pt x="0" y="67"/>
                  </a:lnTo>
                  <a:lnTo>
                    <a:pt x="0" y="67"/>
                  </a:lnTo>
                  <a:lnTo>
                    <a:pt x="15" y="90"/>
                  </a:lnTo>
                  <a:lnTo>
                    <a:pt x="28" y="108"/>
                  </a:lnTo>
                  <a:lnTo>
                    <a:pt x="33" y="118"/>
                  </a:lnTo>
                  <a:lnTo>
                    <a:pt x="40" y="122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34" y="18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2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02" name="Freeform 46"/>
            <p:cNvSpPr>
              <a:spLocks/>
            </p:cNvSpPr>
            <p:nvPr/>
          </p:nvSpPr>
          <p:spPr bwMode="auto">
            <a:xfrm>
              <a:off x="5247" y="1145"/>
              <a:ext cx="246" cy="713"/>
            </a:xfrm>
            <a:custGeom>
              <a:avLst/>
              <a:gdLst>
                <a:gd name="T0" fmla="*/ 208 w 246"/>
                <a:gd name="T1" fmla="*/ 14 h 713"/>
                <a:gd name="T2" fmla="*/ 208 w 246"/>
                <a:gd name="T3" fmla="*/ 14 h 713"/>
                <a:gd name="T4" fmla="*/ 166 w 246"/>
                <a:gd name="T5" fmla="*/ 162 h 713"/>
                <a:gd name="T6" fmla="*/ 131 w 246"/>
                <a:gd name="T7" fmla="*/ 278 h 713"/>
                <a:gd name="T8" fmla="*/ 112 w 246"/>
                <a:gd name="T9" fmla="*/ 357 h 713"/>
                <a:gd name="T10" fmla="*/ 112 w 246"/>
                <a:gd name="T11" fmla="*/ 357 h 713"/>
                <a:gd name="T12" fmla="*/ 57 w 246"/>
                <a:gd name="T13" fmla="*/ 505 h 713"/>
                <a:gd name="T14" fmla="*/ 20 w 246"/>
                <a:gd name="T15" fmla="*/ 618 h 713"/>
                <a:gd name="T16" fmla="*/ 7 w 246"/>
                <a:gd name="T17" fmla="*/ 664 h 713"/>
                <a:gd name="T18" fmla="*/ 0 w 246"/>
                <a:gd name="T19" fmla="*/ 694 h 713"/>
                <a:gd name="T20" fmla="*/ 0 w 246"/>
                <a:gd name="T21" fmla="*/ 694 h 713"/>
                <a:gd name="T22" fmla="*/ 22 w 246"/>
                <a:gd name="T23" fmla="*/ 704 h 713"/>
                <a:gd name="T24" fmla="*/ 45 w 246"/>
                <a:gd name="T25" fmla="*/ 711 h 713"/>
                <a:gd name="T26" fmla="*/ 57 w 246"/>
                <a:gd name="T27" fmla="*/ 713 h 713"/>
                <a:gd name="T28" fmla="*/ 67 w 246"/>
                <a:gd name="T29" fmla="*/ 713 h 713"/>
                <a:gd name="T30" fmla="*/ 67 w 246"/>
                <a:gd name="T31" fmla="*/ 713 h 713"/>
                <a:gd name="T32" fmla="*/ 102 w 246"/>
                <a:gd name="T33" fmla="*/ 576 h 713"/>
                <a:gd name="T34" fmla="*/ 129 w 246"/>
                <a:gd name="T35" fmla="*/ 463 h 713"/>
                <a:gd name="T36" fmla="*/ 149 w 246"/>
                <a:gd name="T37" fmla="*/ 370 h 713"/>
                <a:gd name="T38" fmla="*/ 149 w 246"/>
                <a:gd name="T39" fmla="*/ 370 h 713"/>
                <a:gd name="T40" fmla="*/ 161 w 246"/>
                <a:gd name="T41" fmla="*/ 354 h 713"/>
                <a:gd name="T42" fmla="*/ 174 w 246"/>
                <a:gd name="T43" fmla="*/ 336 h 713"/>
                <a:gd name="T44" fmla="*/ 189 w 246"/>
                <a:gd name="T45" fmla="*/ 308 h 713"/>
                <a:gd name="T46" fmla="*/ 206 w 246"/>
                <a:gd name="T47" fmla="*/ 276 h 713"/>
                <a:gd name="T48" fmla="*/ 221 w 246"/>
                <a:gd name="T49" fmla="*/ 236 h 713"/>
                <a:gd name="T50" fmla="*/ 233 w 246"/>
                <a:gd name="T51" fmla="*/ 190 h 713"/>
                <a:gd name="T52" fmla="*/ 243 w 246"/>
                <a:gd name="T53" fmla="*/ 139 h 713"/>
                <a:gd name="T54" fmla="*/ 243 w 246"/>
                <a:gd name="T55" fmla="*/ 139 h 713"/>
                <a:gd name="T56" fmla="*/ 246 w 246"/>
                <a:gd name="T57" fmla="*/ 114 h 713"/>
                <a:gd name="T58" fmla="*/ 246 w 246"/>
                <a:gd name="T59" fmla="*/ 83 h 713"/>
                <a:gd name="T60" fmla="*/ 246 w 246"/>
                <a:gd name="T61" fmla="*/ 53 h 713"/>
                <a:gd name="T62" fmla="*/ 241 w 246"/>
                <a:gd name="T63" fmla="*/ 23 h 713"/>
                <a:gd name="T64" fmla="*/ 241 w 246"/>
                <a:gd name="T65" fmla="*/ 23 h 713"/>
                <a:gd name="T66" fmla="*/ 238 w 246"/>
                <a:gd name="T67" fmla="*/ 16 h 713"/>
                <a:gd name="T68" fmla="*/ 231 w 246"/>
                <a:gd name="T69" fmla="*/ 5 h 713"/>
                <a:gd name="T70" fmla="*/ 226 w 246"/>
                <a:gd name="T71" fmla="*/ 2 h 713"/>
                <a:gd name="T72" fmla="*/ 221 w 246"/>
                <a:gd name="T73" fmla="*/ 0 h 713"/>
                <a:gd name="T74" fmla="*/ 216 w 246"/>
                <a:gd name="T75" fmla="*/ 5 h 713"/>
                <a:gd name="T76" fmla="*/ 208 w 246"/>
                <a:gd name="T77" fmla="*/ 14 h 713"/>
                <a:gd name="T78" fmla="*/ 208 w 246"/>
                <a:gd name="T79" fmla="*/ 1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713">
                  <a:moveTo>
                    <a:pt x="208" y="14"/>
                  </a:moveTo>
                  <a:lnTo>
                    <a:pt x="208" y="14"/>
                  </a:lnTo>
                  <a:lnTo>
                    <a:pt x="166" y="162"/>
                  </a:lnTo>
                  <a:lnTo>
                    <a:pt x="131" y="278"/>
                  </a:lnTo>
                  <a:lnTo>
                    <a:pt x="112" y="357"/>
                  </a:lnTo>
                  <a:lnTo>
                    <a:pt x="112" y="357"/>
                  </a:lnTo>
                  <a:lnTo>
                    <a:pt x="57" y="505"/>
                  </a:lnTo>
                  <a:lnTo>
                    <a:pt x="20" y="618"/>
                  </a:lnTo>
                  <a:lnTo>
                    <a:pt x="7" y="664"/>
                  </a:lnTo>
                  <a:lnTo>
                    <a:pt x="0" y="694"/>
                  </a:lnTo>
                  <a:lnTo>
                    <a:pt x="0" y="694"/>
                  </a:lnTo>
                  <a:lnTo>
                    <a:pt x="22" y="704"/>
                  </a:lnTo>
                  <a:lnTo>
                    <a:pt x="45" y="711"/>
                  </a:lnTo>
                  <a:lnTo>
                    <a:pt x="57" y="713"/>
                  </a:lnTo>
                  <a:lnTo>
                    <a:pt x="67" y="713"/>
                  </a:lnTo>
                  <a:lnTo>
                    <a:pt x="67" y="713"/>
                  </a:lnTo>
                  <a:lnTo>
                    <a:pt x="102" y="576"/>
                  </a:lnTo>
                  <a:lnTo>
                    <a:pt x="129" y="463"/>
                  </a:lnTo>
                  <a:lnTo>
                    <a:pt x="149" y="370"/>
                  </a:lnTo>
                  <a:lnTo>
                    <a:pt x="149" y="370"/>
                  </a:lnTo>
                  <a:lnTo>
                    <a:pt x="161" y="354"/>
                  </a:lnTo>
                  <a:lnTo>
                    <a:pt x="174" y="336"/>
                  </a:lnTo>
                  <a:lnTo>
                    <a:pt x="189" y="308"/>
                  </a:lnTo>
                  <a:lnTo>
                    <a:pt x="206" y="276"/>
                  </a:lnTo>
                  <a:lnTo>
                    <a:pt x="221" y="236"/>
                  </a:lnTo>
                  <a:lnTo>
                    <a:pt x="233" y="190"/>
                  </a:lnTo>
                  <a:lnTo>
                    <a:pt x="243" y="139"/>
                  </a:lnTo>
                  <a:lnTo>
                    <a:pt x="243" y="139"/>
                  </a:lnTo>
                  <a:lnTo>
                    <a:pt x="246" y="114"/>
                  </a:lnTo>
                  <a:lnTo>
                    <a:pt x="246" y="83"/>
                  </a:lnTo>
                  <a:lnTo>
                    <a:pt x="246" y="53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8" y="16"/>
                  </a:lnTo>
                  <a:lnTo>
                    <a:pt x="231" y="5"/>
                  </a:lnTo>
                  <a:lnTo>
                    <a:pt x="226" y="2"/>
                  </a:lnTo>
                  <a:lnTo>
                    <a:pt x="221" y="0"/>
                  </a:lnTo>
                  <a:lnTo>
                    <a:pt x="216" y="5"/>
                  </a:lnTo>
                  <a:lnTo>
                    <a:pt x="208" y="14"/>
                  </a:lnTo>
                  <a:lnTo>
                    <a:pt x="208" y="14"/>
                  </a:lnTo>
                  <a:close/>
                </a:path>
              </a:pathLst>
            </a:custGeom>
            <a:solidFill>
              <a:srgbClr val="CE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03" name="Freeform 47"/>
            <p:cNvSpPr>
              <a:spLocks/>
            </p:cNvSpPr>
            <p:nvPr/>
          </p:nvSpPr>
          <p:spPr bwMode="auto">
            <a:xfrm>
              <a:off x="5234" y="1145"/>
              <a:ext cx="251" cy="711"/>
            </a:xfrm>
            <a:custGeom>
              <a:avLst/>
              <a:gdLst>
                <a:gd name="T0" fmla="*/ 216 w 251"/>
                <a:gd name="T1" fmla="*/ 12 h 711"/>
                <a:gd name="T2" fmla="*/ 216 w 251"/>
                <a:gd name="T3" fmla="*/ 12 h 711"/>
                <a:gd name="T4" fmla="*/ 172 w 251"/>
                <a:gd name="T5" fmla="*/ 160 h 711"/>
                <a:gd name="T6" fmla="*/ 137 w 251"/>
                <a:gd name="T7" fmla="*/ 276 h 711"/>
                <a:gd name="T8" fmla="*/ 115 w 251"/>
                <a:gd name="T9" fmla="*/ 354 h 711"/>
                <a:gd name="T10" fmla="*/ 115 w 251"/>
                <a:gd name="T11" fmla="*/ 354 h 711"/>
                <a:gd name="T12" fmla="*/ 60 w 251"/>
                <a:gd name="T13" fmla="*/ 500 h 711"/>
                <a:gd name="T14" fmla="*/ 20 w 251"/>
                <a:gd name="T15" fmla="*/ 613 h 711"/>
                <a:gd name="T16" fmla="*/ 8 w 251"/>
                <a:gd name="T17" fmla="*/ 660 h 711"/>
                <a:gd name="T18" fmla="*/ 0 w 251"/>
                <a:gd name="T19" fmla="*/ 690 h 711"/>
                <a:gd name="T20" fmla="*/ 0 w 251"/>
                <a:gd name="T21" fmla="*/ 690 h 711"/>
                <a:gd name="T22" fmla="*/ 23 w 251"/>
                <a:gd name="T23" fmla="*/ 701 h 711"/>
                <a:gd name="T24" fmla="*/ 45 w 251"/>
                <a:gd name="T25" fmla="*/ 708 h 711"/>
                <a:gd name="T26" fmla="*/ 55 w 251"/>
                <a:gd name="T27" fmla="*/ 711 h 711"/>
                <a:gd name="T28" fmla="*/ 68 w 251"/>
                <a:gd name="T29" fmla="*/ 711 h 711"/>
                <a:gd name="T30" fmla="*/ 68 w 251"/>
                <a:gd name="T31" fmla="*/ 711 h 711"/>
                <a:gd name="T32" fmla="*/ 102 w 251"/>
                <a:gd name="T33" fmla="*/ 574 h 711"/>
                <a:gd name="T34" fmla="*/ 132 w 251"/>
                <a:gd name="T35" fmla="*/ 461 h 711"/>
                <a:gd name="T36" fmla="*/ 152 w 251"/>
                <a:gd name="T37" fmla="*/ 368 h 711"/>
                <a:gd name="T38" fmla="*/ 152 w 251"/>
                <a:gd name="T39" fmla="*/ 368 h 711"/>
                <a:gd name="T40" fmla="*/ 172 w 251"/>
                <a:gd name="T41" fmla="*/ 343 h 711"/>
                <a:gd name="T42" fmla="*/ 189 w 251"/>
                <a:gd name="T43" fmla="*/ 313 h 711"/>
                <a:gd name="T44" fmla="*/ 212 w 251"/>
                <a:gd name="T45" fmla="*/ 273 h 711"/>
                <a:gd name="T46" fmla="*/ 221 w 251"/>
                <a:gd name="T47" fmla="*/ 248 h 711"/>
                <a:gd name="T48" fmla="*/ 229 w 251"/>
                <a:gd name="T49" fmla="*/ 222 h 711"/>
                <a:gd name="T50" fmla="*/ 239 w 251"/>
                <a:gd name="T51" fmla="*/ 195 h 711"/>
                <a:gd name="T52" fmla="*/ 246 w 251"/>
                <a:gd name="T53" fmla="*/ 162 h 711"/>
                <a:gd name="T54" fmla="*/ 249 w 251"/>
                <a:gd name="T55" fmla="*/ 130 h 711"/>
                <a:gd name="T56" fmla="*/ 251 w 251"/>
                <a:gd name="T57" fmla="*/ 95 h 711"/>
                <a:gd name="T58" fmla="*/ 251 w 251"/>
                <a:gd name="T59" fmla="*/ 60 h 711"/>
                <a:gd name="T60" fmla="*/ 249 w 251"/>
                <a:gd name="T61" fmla="*/ 21 h 711"/>
                <a:gd name="T62" fmla="*/ 249 w 251"/>
                <a:gd name="T63" fmla="*/ 21 h 711"/>
                <a:gd name="T64" fmla="*/ 246 w 251"/>
                <a:gd name="T65" fmla="*/ 16 h 711"/>
                <a:gd name="T66" fmla="*/ 239 w 251"/>
                <a:gd name="T67" fmla="*/ 5 h 711"/>
                <a:gd name="T68" fmla="*/ 234 w 251"/>
                <a:gd name="T69" fmla="*/ 0 h 711"/>
                <a:gd name="T70" fmla="*/ 229 w 251"/>
                <a:gd name="T71" fmla="*/ 0 h 711"/>
                <a:gd name="T72" fmla="*/ 224 w 251"/>
                <a:gd name="T73" fmla="*/ 2 h 711"/>
                <a:gd name="T74" fmla="*/ 216 w 251"/>
                <a:gd name="T75" fmla="*/ 12 h 711"/>
                <a:gd name="T76" fmla="*/ 216 w 251"/>
                <a:gd name="T77" fmla="*/ 1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1" h="711">
                  <a:moveTo>
                    <a:pt x="216" y="12"/>
                  </a:moveTo>
                  <a:lnTo>
                    <a:pt x="216" y="12"/>
                  </a:lnTo>
                  <a:lnTo>
                    <a:pt x="172" y="160"/>
                  </a:lnTo>
                  <a:lnTo>
                    <a:pt x="137" y="276"/>
                  </a:lnTo>
                  <a:lnTo>
                    <a:pt x="115" y="354"/>
                  </a:lnTo>
                  <a:lnTo>
                    <a:pt x="115" y="354"/>
                  </a:lnTo>
                  <a:lnTo>
                    <a:pt x="60" y="500"/>
                  </a:lnTo>
                  <a:lnTo>
                    <a:pt x="20" y="613"/>
                  </a:lnTo>
                  <a:lnTo>
                    <a:pt x="8" y="660"/>
                  </a:lnTo>
                  <a:lnTo>
                    <a:pt x="0" y="690"/>
                  </a:lnTo>
                  <a:lnTo>
                    <a:pt x="0" y="690"/>
                  </a:lnTo>
                  <a:lnTo>
                    <a:pt x="23" y="701"/>
                  </a:lnTo>
                  <a:lnTo>
                    <a:pt x="45" y="708"/>
                  </a:lnTo>
                  <a:lnTo>
                    <a:pt x="55" y="711"/>
                  </a:lnTo>
                  <a:lnTo>
                    <a:pt x="68" y="711"/>
                  </a:lnTo>
                  <a:lnTo>
                    <a:pt x="68" y="711"/>
                  </a:lnTo>
                  <a:lnTo>
                    <a:pt x="102" y="574"/>
                  </a:lnTo>
                  <a:lnTo>
                    <a:pt x="132" y="461"/>
                  </a:lnTo>
                  <a:lnTo>
                    <a:pt x="152" y="368"/>
                  </a:lnTo>
                  <a:lnTo>
                    <a:pt x="152" y="368"/>
                  </a:lnTo>
                  <a:lnTo>
                    <a:pt x="172" y="343"/>
                  </a:lnTo>
                  <a:lnTo>
                    <a:pt x="189" y="313"/>
                  </a:lnTo>
                  <a:lnTo>
                    <a:pt x="212" y="273"/>
                  </a:lnTo>
                  <a:lnTo>
                    <a:pt x="221" y="248"/>
                  </a:lnTo>
                  <a:lnTo>
                    <a:pt x="229" y="222"/>
                  </a:lnTo>
                  <a:lnTo>
                    <a:pt x="239" y="195"/>
                  </a:lnTo>
                  <a:lnTo>
                    <a:pt x="246" y="162"/>
                  </a:lnTo>
                  <a:lnTo>
                    <a:pt x="249" y="130"/>
                  </a:lnTo>
                  <a:lnTo>
                    <a:pt x="251" y="95"/>
                  </a:lnTo>
                  <a:lnTo>
                    <a:pt x="251" y="60"/>
                  </a:lnTo>
                  <a:lnTo>
                    <a:pt x="249" y="21"/>
                  </a:lnTo>
                  <a:lnTo>
                    <a:pt x="249" y="21"/>
                  </a:lnTo>
                  <a:lnTo>
                    <a:pt x="246" y="16"/>
                  </a:lnTo>
                  <a:lnTo>
                    <a:pt x="239" y="5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2"/>
                  </a:lnTo>
                  <a:lnTo>
                    <a:pt x="216" y="12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AC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04" name="Freeform 48"/>
            <p:cNvSpPr>
              <a:spLocks/>
            </p:cNvSpPr>
            <p:nvPr/>
          </p:nvSpPr>
          <p:spPr bwMode="auto">
            <a:xfrm>
              <a:off x="5247" y="1515"/>
              <a:ext cx="117" cy="322"/>
            </a:xfrm>
            <a:custGeom>
              <a:avLst/>
              <a:gdLst>
                <a:gd name="T0" fmla="*/ 0 w 117"/>
                <a:gd name="T1" fmla="*/ 311 h 322"/>
                <a:gd name="T2" fmla="*/ 0 w 117"/>
                <a:gd name="T3" fmla="*/ 311 h 322"/>
                <a:gd name="T4" fmla="*/ 40 w 117"/>
                <a:gd name="T5" fmla="*/ 181 h 322"/>
                <a:gd name="T6" fmla="*/ 74 w 117"/>
                <a:gd name="T7" fmla="*/ 77 h 322"/>
                <a:gd name="T8" fmla="*/ 92 w 117"/>
                <a:gd name="T9" fmla="*/ 35 h 322"/>
                <a:gd name="T10" fmla="*/ 107 w 117"/>
                <a:gd name="T11" fmla="*/ 3 h 322"/>
                <a:gd name="T12" fmla="*/ 107 w 117"/>
                <a:gd name="T13" fmla="*/ 3 h 322"/>
                <a:gd name="T14" fmla="*/ 109 w 117"/>
                <a:gd name="T15" fmla="*/ 0 h 322"/>
                <a:gd name="T16" fmla="*/ 114 w 117"/>
                <a:gd name="T17" fmla="*/ 3 h 322"/>
                <a:gd name="T18" fmla="*/ 117 w 117"/>
                <a:gd name="T19" fmla="*/ 5 h 322"/>
                <a:gd name="T20" fmla="*/ 117 w 117"/>
                <a:gd name="T21" fmla="*/ 5 h 322"/>
                <a:gd name="T22" fmla="*/ 20 w 117"/>
                <a:gd name="T23" fmla="*/ 322 h 322"/>
                <a:gd name="T24" fmla="*/ 20 w 117"/>
                <a:gd name="T25" fmla="*/ 322 h 322"/>
                <a:gd name="T26" fmla="*/ 12 w 117"/>
                <a:gd name="T27" fmla="*/ 320 h 322"/>
                <a:gd name="T28" fmla="*/ 7 w 117"/>
                <a:gd name="T29" fmla="*/ 318 h 322"/>
                <a:gd name="T30" fmla="*/ 0 w 117"/>
                <a:gd name="T31" fmla="*/ 311 h 322"/>
                <a:gd name="T32" fmla="*/ 0 w 117"/>
                <a:gd name="T33" fmla="*/ 31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322">
                  <a:moveTo>
                    <a:pt x="0" y="311"/>
                  </a:moveTo>
                  <a:lnTo>
                    <a:pt x="0" y="311"/>
                  </a:lnTo>
                  <a:lnTo>
                    <a:pt x="40" y="181"/>
                  </a:lnTo>
                  <a:lnTo>
                    <a:pt x="74" y="77"/>
                  </a:lnTo>
                  <a:lnTo>
                    <a:pt x="92" y="3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9" y="0"/>
                  </a:lnTo>
                  <a:lnTo>
                    <a:pt x="114" y="3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12" y="320"/>
                  </a:lnTo>
                  <a:lnTo>
                    <a:pt x="7" y="318"/>
                  </a:lnTo>
                  <a:lnTo>
                    <a:pt x="0" y="311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05" name="Freeform 49"/>
            <p:cNvSpPr>
              <a:spLocks/>
            </p:cNvSpPr>
            <p:nvPr/>
          </p:nvSpPr>
          <p:spPr bwMode="auto">
            <a:xfrm>
              <a:off x="5364" y="1150"/>
              <a:ext cx="104" cy="345"/>
            </a:xfrm>
            <a:custGeom>
              <a:avLst/>
              <a:gdLst>
                <a:gd name="T0" fmla="*/ 0 w 104"/>
                <a:gd name="T1" fmla="*/ 342 h 345"/>
                <a:gd name="T2" fmla="*/ 0 w 104"/>
                <a:gd name="T3" fmla="*/ 342 h 345"/>
                <a:gd name="T4" fmla="*/ 42 w 104"/>
                <a:gd name="T5" fmla="*/ 183 h 345"/>
                <a:gd name="T6" fmla="*/ 74 w 104"/>
                <a:gd name="T7" fmla="*/ 67 h 345"/>
                <a:gd name="T8" fmla="*/ 86 w 104"/>
                <a:gd name="T9" fmla="*/ 28 h 345"/>
                <a:gd name="T10" fmla="*/ 91 w 104"/>
                <a:gd name="T11" fmla="*/ 9 h 345"/>
                <a:gd name="T12" fmla="*/ 91 w 104"/>
                <a:gd name="T13" fmla="*/ 9 h 345"/>
                <a:gd name="T14" fmla="*/ 99 w 104"/>
                <a:gd name="T15" fmla="*/ 0 h 345"/>
                <a:gd name="T16" fmla="*/ 101 w 104"/>
                <a:gd name="T17" fmla="*/ 0 h 345"/>
                <a:gd name="T18" fmla="*/ 104 w 104"/>
                <a:gd name="T19" fmla="*/ 2 h 345"/>
                <a:gd name="T20" fmla="*/ 7 w 104"/>
                <a:gd name="T21" fmla="*/ 345 h 345"/>
                <a:gd name="T22" fmla="*/ 0 w 104"/>
                <a:gd name="T23" fmla="*/ 34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345">
                  <a:moveTo>
                    <a:pt x="0" y="342"/>
                  </a:moveTo>
                  <a:lnTo>
                    <a:pt x="0" y="342"/>
                  </a:lnTo>
                  <a:lnTo>
                    <a:pt x="42" y="183"/>
                  </a:lnTo>
                  <a:lnTo>
                    <a:pt x="74" y="67"/>
                  </a:lnTo>
                  <a:lnTo>
                    <a:pt x="86" y="28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2"/>
                  </a:lnTo>
                  <a:lnTo>
                    <a:pt x="7" y="345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06" name="Freeform 50"/>
            <p:cNvSpPr>
              <a:spLocks/>
            </p:cNvSpPr>
            <p:nvPr/>
          </p:nvSpPr>
          <p:spPr bwMode="auto">
            <a:xfrm>
              <a:off x="5356" y="1499"/>
              <a:ext cx="25" cy="14"/>
            </a:xfrm>
            <a:custGeom>
              <a:avLst/>
              <a:gdLst>
                <a:gd name="T0" fmla="*/ 25 w 25"/>
                <a:gd name="T1" fmla="*/ 10 h 14"/>
                <a:gd name="T2" fmla="*/ 25 w 25"/>
                <a:gd name="T3" fmla="*/ 10 h 14"/>
                <a:gd name="T4" fmla="*/ 25 w 25"/>
                <a:gd name="T5" fmla="*/ 12 h 14"/>
                <a:gd name="T6" fmla="*/ 20 w 25"/>
                <a:gd name="T7" fmla="*/ 14 h 14"/>
                <a:gd name="T8" fmla="*/ 13 w 25"/>
                <a:gd name="T9" fmla="*/ 14 h 14"/>
                <a:gd name="T10" fmla="*/ 13 w 25"/>
                <a:gd name="T11" fmla="*/ 14 h 14"/>
                <a:gd name="T12" fmla="*/ 3 w 25"/>
                <a:gd name="T13" fmla="*/ 12 h 14"/>
                <a:gd name="T14" fmla="*/ 3 w 25"/>
                <a:gd name="T15" fmla="*/ 10 h 14"/>
                <a:gd name="T16" fmla="*/ 0 w 25"/>
                <a:gd name="T17" fmla="*/ 7 h 14"/>
                <a:gd name="T18" fmla="*/ 0 w 25"/>
                <a:gd name="T19" fmla="*/ 7 h 14"/>
                <a:gd name="T20" fmla="*/ 3 w 25"/>
                <a:gd name="T21" fmla="*/ 5 h 14"/>
                <a:gd name="T22" fmla="*/ 5 w 25"/>
                <a:gd name="T23" fmla="*/ 3 h 14"/>
                <a:gd name="T24" fmla="*/ 13 w 25"/>
                <a:gd name="T25" fmla="*/ 0 h 14"/>
                <a:gd name="T26" fmla="*/ 13 w 25"/>
                <a:gd name="T27" fmla="*/ 0 h 14"/>
                <a:gd name="T28" fmla="*/ 22 w 25"/>
                <a:gd name="T29" fmla="*/ 5 h 14"/>
                <a:gd name="T30" fmla="*/ 25 w 25"/>
                <a:gd name="T31" fmla="*/ 7 h 14"/>
                <a:gd name="T32" fmla="*/ 25 w 25"/>
                <a:gd name="T33" fmla="*/ 10 h 14"/>
                <a:gd name="T34" fmla="*/ 25 w 25"/>
                <a:gd name="T3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14">
                  <a:moveTo>
                    <a:pt x="25" y="10"/>
                  </a:moveTo>
                  <a:lnTo>
                    <a:pt x="25" y="10"/>
                  </a:lnTo>
                  <a:lnTo>
                    <a:pt x="25" y="12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07" name="Freeform 51"/>
            <p:cNvSpPr>
              <a:spLocks/>
            </p:cNvSpPr>
            <p:nvPr/>
          </p:nvSpPr>
          <p:spPr bwMode="auto">
            <a:xfrm>
              <a:off x="5297" y="1525"/>
              <a:ext cx="89" cy="326"/>
            </a:xfrm>
            <a:custGeom>
              <a:avLst/>
              <a:gdLst>
                <a:gd name="T0" fmla="*/ 0 w 89"/>
                <a:gd name="T1" fmla="*/ 321 h 326"/>
                <a:gd name="T2" fmla="*/ 0 w 89"/>
                <a:gd name="T3" fmla="*/ 321 h 326"/>
                <a:gd name="T4" fmla="*/ 2 w 89"/>
                <a:gd name="T5" fmla="*/ 326 h 326"/>
                <a:gd name="T6" fmla="*/ 5 w 89"/>
                <a:gd name="T7" fmla="*/ 326 h 326"/>
                <a:gd name="T8" fmla="*/ 9 w 89"/>
                <a:gd name="T9" fmla="*/ 321 h 326"/>
                <a:gd name="T10" fmla="*/ 9 w 89"/>
                <a:gd name="T11" fmla="*/ 321 h 326"/>
                <a:gd name="T12" fmla="*/ 47 w 89"/>
                <a:gd name="T13" fmla="*/ 173 h 326"/>
                <a:gd name="T14" fmla="*/ 74 w 89"/>
                <a:gd name="T15" fmla="*/ 67 h 326"/>
                <a:gd name="T16" fmla="*/ 89 w 89"/>
                <a:gd name="T17" fmla="*/ 4 h 326"/>
                <a:gd name="T18" fmla="*/ 89 w 89"/>
                <a:gd name="T19" fmla="*/ 4 h 326"/>
                <a:gd name="T20" fmla="*/ 86 w 89"/>
                <a:gd name="T21" fmla="*/ 2 h 326"/>
                <a:gd name="T22" fmla="*/ 84 w 89"/>
                <a:gd name="T23" fmla="*/ 0 h 326"/>
                <a:gd name="T24" fmla="*/ 81 w 89"/>
                <a:gd name="T25" fmla="*/ 4 h 326"/>
                <a:gd name="T26" fmla="*/ 81 w 89"/>
                <a:gd name="T27" fmla="*/ 4 h 326"/>
                <a:gd name="T28" fmla="*/ 39 w 89"/>
                <a:gd name="T29" fmla="*/ 157 h 326"/>
                <a:gd name="T30" fmla="*/ 12 w 89"/>
                <a:gd name="T31" fmla="*/ 266 h 326"/>
                <a:gd name="T32" fmla="*/ 0 w 89"/>
                <a:gd name="T33" fmla="*/ 321 h 326"/>
                <a:gd name="T34" fmla="*/ 0 w 89"/>
                <a:gd name="T35" fmla="*/ 32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326">
                  <a:moveTo>
                    <a:pt x="0" y="321"/>
                  </a:moveTo>
                  <a:lnTo>
                    <a:pt x="0" y="321"/>
                  </a:lnTo>
                  <a:lnTo>
                    <a:pt x="2" y="326"/>
                  </a:lnTo>
                  <a:lnTo>
                    <a:pt x="5" y="326"/>
                  </a:lnTo>
                  <a:lnTo>
                    <a:pt x="9" y="321"/>
                  </a:lnTo>
                  <a:lnTo>
                    <a:pt x="9" y="321"/>
                  </a:lnTo>
                  <a:lnTo>
                    <a:pt x="47" y="173"/>
                  </a:lnTo>
                  <a:lnTo>
                    <a:pt x="74" y="67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39" y="157"/>
                  </a:lnTo>
                  <a:lnTo>
                    <a:pt x="12" y="266"/>
                  </a:lnTo>
                  <a:lnTo>
                    <a:pt x="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E4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08" name="Freeform 52"/>
            <p:cNvSpPr>
              <a:spLocks/>
            </p:cNvSpPr>
            <p:nvPr/>
          </p:nvSpPr>
          <p:spPr bwMode="auto">
            <a:xfrm>
              <a:off x="5391" y="1178"/>
              <a:ext cx="94" cy="328"/>
            </a:xfrm>
            <a:custGeom>
              <a:avLst/>
              <a:gdLst>
                <a:gd name="T0" fmla="*/ 0 w 94"/>
                <a:gd name="T1" fmla="*/ 328 h 328"/>
                <a:gd name="T2" fmla="*/ 0 w 94"/>
                <a:gd name="T3" fmla="*/ 328 h 328"/>
                <a:gd name="T4" fmla="*/ 15 w 94"/>
                <a:gd name="T5" fmla="*/ 305 h 328"/>
                <a:gd name="T6" fmla="*/ 30 w 94"/>
                <a:gd name="T7" fmla="*/ 280 h 328"/>
                <a:gd name="T8" fmla="*/ 50 w 94"/>
                <a:gd name="T9" fmla="*/ 243 h 328"/>
                <a:gd name="T10" fmla="*/ 67 w 94"/>
                <a:gd name="T11" fmla="*/ 196 h 328"/>
                <a:gd name="T12" fmla="*/ 74 w 94"/>
                <a:gd name="T13" fmla="*/ 169 h 328"/>
                <a:gd name="T14" fmla="*/ 82 w 94"/>
                <a:gd name="T15" fmla="*/ 138 h 328"/>
                <a:gd name="T16" fmla="*/ 87 w 94"/>
                <a:gd name="T17" fmla="*/ 108 h 328"/>
                <a:gd name="T18" fmla="*/ 92 w 94"/>
                <a:gd name="T19" fmla="*/ 74 h 328"/>
                <a:gd name="T20" fmla="*/ 92 w 94"/>
                <a:gd name="T21" fmla="*/ 37 h 328"/>
                <a:gd name="T22" fmla="*/ 94 w 94"/>
                <a:gd name="T23" fmla="*/ 0 h 328"/>
                <a:gd name="T24" fmla="*/ 94 w 94"/>
                <a:gd name="T25" fmla="*/ 0 h 328"/>
                <a:gd name="T26" fmla="*/ 94 w 94"/>
                <a:gd name="T27" fmla="*/ 34 h 328"/>
                <a:gd name="T28" fmla="*/ 92 w 94"/>
                <a:gd name="T29" fmla="*/ 71 h 328"/>
                <a:gd name="T30" fmla="*/ 87 w 94"/>
                <a:gd name="T31" fmla="*/ 120 h 328"/>
                <a:gd name="T32" fmla="*/ 77 w 94"/>
                <a:gd name="T33" fmla="*/ 173 h 328"/>
                <a:gd name="T34" fmla="*/ 69 w 94"/>
                <a:gd name="T35" fmla="*/ 199 h 328"/>
                <a:gd name="T36" fmla="*/ 59 w 94"/>
                <a:gd name="T37" fmla="*/ 226 h 328"/>
                <a:gd name="T38" fmla="*/ 50 w 94"/>
                <a:gd name="T39" fmla="*/ 254 h 328"/>
                <a:gd name="T40" fmla="*/ 35 w 94"/>
                <a:gd name="T41" fmla="*/ 280 h 328"/>
                <a:gd name="T42" fmla="*/ 20 w 94"/>
                <a:gd name="T43" fmla="*/ 305 h 328"/>
                <a:gd name="T44" fmla="*/ 0 w 94"/>
                <a:gd name="T45" fmla="*/ 328 h 328"/>
                <a:gd name="T46" fmla="*/ 0 w 94"/>
                <a:gd name="T4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328">
                  <a:moveTo>
                    <a:pt x="0" y="328"/>
                  </a:moveTo>
                  <a:lnTo>
                    <a:pt x="0" y="328"/>
                  </a:lnTo>
                  <a:lnTo>
                    <a:pt x="15" y="305"/>
                  </a:lnTo>
                  <a:lnTo>
                    <a:pt x="30" y="280"/>
                  </a:lnTo>
                  <a:lnTo>
                    <a:pt x="50" y="243"/>
                  </a:lnTo>
                  <a:lnTo>
                    <a:pt x="67" y="196"/>
                  </a:lnTo>
                  <a:lnTo>
                    <a:pt x="74" y="169"/>
                  </a:lnTo>
                  <a:lnTo>
                    <a:pt x="82" y="138"/>
                  </a:lnTo>
                  <a:lnTo>
                    <a:pt x="87" y="108"/>
                  </a:lnTo>
                  <a:lnTo>
                    <a:pt x="92" y="74"/>
                  </a:lnTo>
                  <a:lnTo>
                    <a:pt x="92" y="37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34"/>
                  </a:lnTo>
                  <a:lnTo>
                    <a:pt x="92" y="71"/>
                  </a:lnTo>
                  <a:lnTo>
                    <a:pt x="87" y="120"/>
                  </a:lnTo>
                  <a:lnTo>
                    <a:pt x="77" y="173"/>
                  </a:lnTo>
                  <a:lnTo>
                    <a:pt x="69" y="199"/>
                  </a:lnTo>
                  <a:lnTo>
                    <a:pt x="59" y="226"/>
                  </a:lnTo>
                  <a:lnTo>
                    <a:pt x="50" y="254"/>
                  </a:lnTo>
                  <a:lnTo>
                    <a:pt x="35" y="280"/>
                  </a:lnTo>
                  <a:lnTo>
                    <a:pt x="20" y="305"/>
                  </a:lnTo>
                  <a:lnTo>
                    <a:pt x="0" y="328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E4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09" name="Freeform 53"/>
            <p:cNvSpPr>
              <a:spLocks/>
            </p:cNvSpPr>
            <p:nvPr/>
          </p:nvSpPr>
          <p:spPr bwMode="auto">
            <a:xfrm>
              <a:off x="4115" y="1293"/>
              <a:ext cx="206" cy="533"/>
            </a:xfrm>
            <a:custGeom>
              <a:avLst/>
              <a:gdLst>
                <a:gd name="T0" fmla="*/ 82 w 206"/>
                <a:gd name="T1" fmla="*/ 107 h 533"/>
                <a:gd name="T2" fmla="*/ 82 w 206"/>
                <a:gd name="T3" fmla="*/ 107 h 533"/>
                <a:gd name="T4" fmla="*/ 84 w 206"/>
                <a:gd name="T5" fmla="*/ 111 h 533"/>
                <a:gd name="T6" fmla="*/ 92 w 206"/>
                <a:gd name="T7" fmla="*/ 128 h 533"/>
                <a:gd name="T8" fmla="*/ 99 w 206"/>
                <a:gd name="T9" fmla="*/ 155 h 533"/>
                <a:gd name="T10" fmla="*/ 109 w 206"/>
                <a:gd name="T11" fmla="*/ 197 h 533"/>
                <a:gd name="T12" fmla="*/ 139 w 206"/>
                <a:gd name="T13" fmla="*/ 530 h 533"/>
                <a:gd name="T14" fmla="*/ 139 w 206"/>
                <a:gd name="T15" fmla="*/ 530 h 533"/>
                <a:gd name="T16" fmla="*/ 146 w 206"/>
                <a:gd name="T17" fmla="*/ 533 h 533"/>
                <a:gd name="T18" fmla="*/ 161 w 206"/>
                <a:gd name="T19" fmla="*/ 530 h 533"/>
                <a:gd name="T20" fmla="*/ 174 w 206"/>
                <a:gd name="T21" fmla="*/ 530 h 533"/>
                <a:gd name="T22" fmla="*/ 183 w 206"/>
                <a:gd name="T23" fmla="*/ 526 h 533"/>
                <a:gd name="T24" fmla="*/ 196 w 206"/>
                <a:gd name="T25" fmla="*/ 519 h 533"/>
                <a:gd name="T26" fmla="*/ 206 w 206"/>
                <a:gd name="T27" fmla="*/ 509 h 533"/>
                <a:gd name="T28" fmla="*/ 134 w 206"/>
                <a:gd name="T29" fmla="*/ 195 h 533"/>
                <a:gd name="T30" fmla="*/ 134 w 206"/>
                <a:gd name="T31" fmla="*/ 195 h 533"/>
                <a:gd name="T32" fmla="*/ 131 w 206"/>
                <a:gd name="T33" fmla="*/ 181 h 533"/>
                <a:gd name="T34" fmla="*/ 124 w 206"/>
                <a:gd name="T35" fmla="*/ 146 h 533"/>
                <a:gd name="T36" fmla="*/ 111 w 206"/>
                <a:gd name="T37" fmla="*/ 107 h 533"/>
                <a:gd name="T38" fmla="*/ 104 w 206"/>
                <a:gd name="T39" fmla="*/ 88 h 533"/>
                <a:gd name="T40" fmla="*/ 97 w 206"/>
                <a:gd name="T41" fmla="*/ 77 h 533"/>
                <a:gd name="T42" fmla="*/ 97 w 206"/>
                <a:gd name="T43" fmla="*/ 77 h 533"/>
                <a:gd name="T44" fmla="*/ 94 w 206"/>
                <a:gd name="T45" fmla="*/ 72 h 533"/>
                <a:gd name="T46" fmla="*/ 97 w 206"/>
                <a:gd name="T47" fmla="*/ 67 h 533"/>
                <a:gd name="T48" fmla="*/ 104 w 206"/>
                <a:gd name="T49" fmla="*/ 63 h 533"/>
                <a:gd name="T50" fmla="*/ 104 w 206"/>
                <a:gd name="T51" fmla="*/ 63 h 533"/>
                <a:gd name="T52" fmla="*/ 109 w 206"/>
                <a:gd name="T53" fmla="*/ 58 h 533"/>
                <a:gd name="T54" fmla="*/ 111 w 206"/>
                <a:gd name="T55" fmla="*/ 51 h 533"/>
                <a:gd name="T56" fmla="*/ 111 w 206"/>
                <a:gd name="T57" fmla="*/ 47 h 533"/>
                <a:gd name="T58" fmla="*/ 111 w 206"/>
                <a:gd name="T59" fmla="*/ 37 h 533"/>
                <a:gd name="T60" fmla="*/ 104 w 206"/>
                <a:gd name="T61" fmla="*/ 19 h 533"/>
                <a:gd name="T62" fmla="*/ 99 w 206"/>
                <a:gd name="T63" fmla="*/ 0 h 533"/>
                <a:gd name="T64" fmla="*/ 99 w 206"/>
                <a:gd name="T65" fmla="*/ 0 h 533"/>
                <a:gd name="T66" fmla="*/ 54 w 206"/>
                <a:gd name="T67" fmla="*/ 3 h 533"/>
                <a:gd name="T68" fmla="*/ 22 w 206"/>
                <a:gd name="T69" fmla="*/ 5 h 533"/>
                <a:gd name="T70" fmla="*/ 10 w 206"/>
                <a:gd name="T71" fmla="*/ 7 h 533"/>
                <a:gd name="T72" fmla="*/ 2 w 206"/>
                <a:gd name="T73" fmla="*/ 10 h 533"/>
                <a:gd name="T74" fmla="*/ 2 w 206"/>
                <a:gd name="T75" fmla="*/ 10 h 533"/>
                <a:gd name="T76" fmla="*/ 0 w 206"/>
                <a:gd name="T77" fmla="*/ 16 h 533"/>
                <a:gd name="T78" fmla="*/ 5 w 206"/>
                <a:gd name="T79" fmla="*/ 33 h 533"/>
                <a:gd name="T80" fmla="*/ 7 w 206"/>
                <a:gd name="T81" fmla="*/ 42 h 533"/>
                <a:gd name="T82" fmla="*/ 12 w 206"/>
                <a:gd name="T83" fmla="*/ 49 h 533"/>
                <a:gd name="T84" fmla="*/ 20 w 206"/>
                <a:gd name="T85" fmla="*/ 58 h 533"/>
                <a:gd name="T86" fmla="*/ 27 w 206"/>
                <a:gd name="T87" fmla="*/ 63 h 533"/>
                <a:gd name="T88" fmla="*/ 27 w 206"/>
                <a:gd name="T89" fmla="*/ 63 h 533"/>
                <a:gd name="T90" fmla="*/ 44 w 206"/>
                <a:gd name="T91" fmla="*/ 72 h 533"/>
                <a:gd name="T92" fmla="*/ 59 w 206"/>
                <a:gd name="T93" fmla="*/ 84 h 533"/>
                <a:gd name="T94" fmla="*/ 72 w 206"/>
                <a:gd name="T95" fmla="*/ 95 h 533"/>
                <a:gd name="T96" fmla="*/ 82 w 206"/>
                <a:gd name="T97" fmla="*/ 107 h 533"/>
                <a:gd name="T98" fmla="*/ 82 w 206"/>
                <a:gd name="T99" fmla="*/ 10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6" h="533">
                  <a:moveTo>
                    <a:pt x="82" y="107"/>
                  </a:moveTo>
                  <a:lnTo>
                    <a:pt x="82" y="107"/>
                  </a:lnTo>
                  <a:lnTo>
                    <a:pt x="84" y="111"/>
                  </a:lnTo>
                  <a:lnTo>
                    <a:pt x="92" y="128"/>
                  </a:lnTo>
                  <a:lnTo>
                    <a:pt x="99" y="155"/>
                  </a:lnTo>
                  <a:lnTo>
                    <a:pt x="109" y="197"/>
                  </a:lnTo>
                  <a:lnTo>
                    <a:pt x="139" y="530"/>
                  </a:lnTo>
                  <a:lnTo>
                    <a:pt x="139" y="530"/>
                  </a:lnTo>
                  <a:lnTo>
                    <a:pt x="146" y="533"/>
                  </a:lnTo>
                  <a:lnTo>
                    <a:pt x="161" y="530"/>
                  </a:lnTo>
                  <a:lnTo>
                    <a:pt x="174" y="530"/>
                  </a:lnTo>
                  <a:lnTo>
                    <a:pt x="183" y="526"/>
                  </a:lnTo>
                  <a:lnTo>
                    <a:pt x="196" y="519"/>
                  </a:lnTo>
                  <a:lnTo>
                    <a:pt x="206" y="509"/>
                  </a:lnTo>
                  <a:lnTo>
                    <a:pt x="134" y="195"/>
                  </a:lnTo>
                  <a:lnTo>
                    <a:pt x="134" y="195"/>
                  </a:lnTo>
                  <a:lnTo>
                    <a:pt x="131" y="181"/>
                  </a:lnTo>
                  <a:lnTo>
                    <a:pt x="124" y="146"/>
                  </a:lnTo>
                  <a:lnTo>
                    <a:pt x="111" y="107"/>
                  </a:lnTo>
                  <a:lnTo>
                    <a:pt x="104" y="88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4" y="72"/>
                  </a:lnTo>
                  <a:lnTo>
                    <a:pt x="97" y="67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9" y="58"/>
                  </a:lnTo>
                  <a:lnTo>
                    <a:pt x="111" y="51"/>
                  </a:lnTo>
                  <a:lnTo>
                    <a:pt x="111" y="47"/>
                  </a:lnTo>
                  <a:lnTo>
                    <a:pt x="111" y="37"/>
                  </a:lnTo>
                  <a:lnTo>
                    <a:pt x="104" y="19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4" y="3"/>
                  </a:lnTo>
                  <a:lnTo>
                    <a:pt x="22" y="5"/>
                  </a:lnTo>
                  <a:lnTo>
                    <a:pt x="10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5" y="33"/>
                  </a:lnTo>
                  <a:lnTo>
                    <a:pt x="7" y="42"/>
                  </a:lnTo>
                  <a:lnTo>
                    <a:pt x="12" y="49"/>
                  </a:lnTo>
                  <a:lnTo>
                    <a:pt x="20" y="58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44" y="72"/>
                  </a:lnTo>
                  <a:lnTo>
                    <a:pt x="59" y="84"/>
                  </a:lnTo>
                  <a:lnTo>
                    <a:pt x="72" y="95"/>
                  </a:lnTo>
                  <a:lnTo>
                    <a:pt x="82" y="107"/>
                  </a:lnTo>
                  <a:lnTo>
                    <a:pt x="82" y="107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10" name="Freeform 54"/>
            <p:cNvSpPr>
              <a:spLocks/>
            </p:cNvSpPr>
            <p:nvPr/>
          </p:nvSpPr>
          <p:spPr bwMode="auto">
            <a:xfrm>
              <a:off x="4105" y="1171"/>
              <a:ext cx="114" cy="157"/>
            </a:xfrm>
            <a:custGeom>
              <a:avLst/>
              <a:gdLst>
                <a:gd name="T0" fmla="*/ 15 w 114"/>
                <a:gd name="T1" fmla="*/ 157 h 157"/>
                <a:gd name="T2" fmla="*/ 5 w 114"/>
                <a:gd name="T3" fmla="*/ 104 h 157"/>
                <a:gd name="T4" fmla="*/ 0 w 114"/>
                <a:gd name="T5" fmla="*/ 55 h 157"/>
                <a:gd name="T6" fmla="*/ 5 w 114"/>
                <a:gd name="T7" fmla="*/ 4 h 157"/>
                <a:gd name="T8" fmla="*/ 10 w 114"/>
                <a:gd name="T9" fmla="*/ 0 h 157"/>
                <a:gd name="T10" fmla="*/ 17 w 114"/>
                <a:gd name="T11" fmla="*/ 4 h 157"/>
                <a:gd name="T12" fmla="*/ 17 w 114"/>
                <a:gd name="T13" fmla="*/ 16 h 157"/>
                <a:gd name="T14" fmla="*/ 15 w 114"/>
                <a:gd name="T15" fmla="*/ 64 h 157"/>
                <a:gd name="T16" fmla="*/ 20 w 114"/>
                <a:gd name="T17" fmla="*/ 104 h 157"/>
                <a:gd name="T18" fmla="*/ 25 w 114"/>
                <a:gd name="T19" fmla="*/ 120 h 157"/>
                <a:gd name="T20" fmla="*/ 35 w 114"/>
                <a:gd name="T21" fmla="*/ 125 h 157"/>
                <a:gd name="T22" fmla="*/ 40 w 114"/>
                <a:gd name="T23" fmla="*/ 120 h 157"/>
                <a:gd name="T24" fmla="*/ 30 w 114"/>
                <a:gd name="T25" fmla="*/ 81 h 157"/>
                <a:gd name="T26" fmla="*/ 27 w 114"/>
                <a:gd name="T27" fmla="*/ 44 h 157"/>
                <a:gd name="T28" fmla="*/ 32 w 114"/>
                <a:gd name="T29" fmla="*/ 4 h 157"/>
                <a:gd name="T30" fmla="*/ 35 w 114"/>
                <a:gd name="T31" fmla="*/ 0 h 157"/>
                <a:gd name="T32" fmla="*/ 42 w 114"/>
                <a:gd name="T33" fmla="*/ 4 h 157"/>
                <a:gd name="T34" fmla="*/ 40 w 114"/>
                <a:gd name="T35" fmla="*/ 14 h 157"/>
                <a:gd name="T36" fmla="*/ 40 w 114"/>
                <a:gd name="T37" fmla="*/ 57 h 157"/>
                <a:gd name="T38" fmla="*/ 47 w 114"/>
                <a:gd name="T39" fmla="*/ 97 h 157"/>
                <a:gd name="T40" fmla="*/ 54 w 114"/>
                <a:gd name="T41" fmla="*/ 118 h 157"/>
                <a:gd name="T42" fmla="*/ 62 w 114"/>
                <a:gd name="T43" fmla="*/ 120 h 157"/>
                <a:gd name="T44" fmla="*/ 64 w 114"/>
                <a:gd name="T45" fmla="*/ 115 h 157"/>
                <a:gd name="T46" fmla="*/ 57 w 114"/>
                <a:gd name="T47" fmla="*/ 76 h 157"/>
                <a:gd name="T48" fmla="*/ 54 w 114"/>
                <a:gd name="T49" fmla="*/ 20 h 157"/>
                <a:gd name="T50" fmla="*/ 59 w 114"/>
                <a:gd name="T51" fmla="*/ 4 h 157"/>
                <a:gd name="T52" fmla="*/ 64 w 114"/>
                <a:gd name="T53" fmla="*/ 0 h 157"/>
                <a:gd name="T54" fmla="*/ 69 w 114"/>
                <a:gd name="T55" fmla="*/ 4 h 157"/>
                <a:gd name="T56" fmla="*/ 67 w 114"/>
                <a:gd name="T57" fmla="*/ 39 h 157"/>
                <a:gd name="T58" fmla="*/ 69 w 114"/>
                <a:gd name="T59" fmla="*/ 74 h 157"/>
                <a:gd name="T60" fmla="*/ 82 w 114"/>
                <a:gd name="T61" fmla="*/ 113 h 157"/>
                <a:gd name="T62" fmla="*/ 84 w 114"/>
                <a:gd name="T63" fmla="*/ 118 h 157"/>
                <a:gd name="T64" fmla="*/ 89 w 114"/>
                <a:gd name="T65" fmla="*/ 113 h 157"/>
                <a:gd name="T66" fmla="*/ 87 w 114"/>
                <a:gd name="T67" fmla="*/ 104 h 157"/>
                <a:gd name="T68" fmla="*/ 77 w 114"/>
                <a:gd name="T69" fmla="*/ 60 h 157"/>
                <a:gd name="T70" fmla="*/ 77 w 114"/>
                <a:gd name="T71" fmla="*/ 23 h 157"/>
                <a:gd name="T72" fmla="*/ 79 w 114"/>
                <a:gd name="T73" fmla="*/ 4 h 157"/>
                <a:gd name="T74" fmla="*/ 87 w 114"/>
                <a:gd name="T75" fmla="*/ 0 h 157"/>
                <a:gd name="T76" fmla="*/ 89 w 114"/>
                <a:gd name="T77" fmla="*/ 4 h 157"/>
                <a:gd name="T78" fmla="*/ 89 w 114"/>
                <a:gd name="T79" fmla="*/ 34 h 157"/>
                <a:gd name="T80" fmla="*/ 99 w 114"/>
                <a:gd name="T81" fmla="*/ 90 h 157"/>
                <a:gd name="T82" fmla="*/ 107 w 114"/>
                <a:gd name="T83" fmla="*/ 113 h 157"/>
                <a:gd name="T84" fmla="*/ 114 w 114"/>
                <a:gd name="T85" fmla="*/ 136 h 157"/>
                <a:gd name="T86" fmla="*/ 114 w 114"/>
                <a:gd name="T87" fmla="*/ 143 h 157"/>
                <a:gd name="T88" fmla="*/ 99 w 114"/>
                <a:gd name="T89" fmla="*/ 148 h 157"/>
                <a:gd name="T90" fmla="*/ 15 w 114"/>
                <a:gd name="T9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7">
                  <a:moveTo>
                    <a:pt x="15" y="157"/>
                  </a:moveTo>
                  <a:lnTo>
                    <a:pt x="15" y="157"/>
                  </a:lnTo>
                  <a:lnTo>
                    <a:pt x="12" y="143"/>
                  </a:lnTo>
                  <a:lnTo>
                    <a:pt x="5" y="104"/>
                  </a:lnTo>
                  <a:lnTo>
                    <a:pt x="2" y="81"/>
                  </a:lnTo>
                  <a:lnTo>
                    <a:pt x="0" y="55"/>
                  </a:lnTo>
                  <a:lnTo>
                    <a:pt x="2" y="27"/>
                  </a:lnTo>
                  <a:lnTo>
                    <a:pt x="5" y="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6"/>
                  </a:lnTo>
                  <a:lnTo>
                    <a:pt x="15" y="46"/>
                  </a:lnTo>
                  <a:lnTo>
                    <a:pt x="15" y="64"/>
                  </a:lnTo>
                  <a:lnTo>
                    <a:pt x="15" y="85"/>
                  </a:lnTo>
                  <a:lnTo>
                    <a:pt x="20" y="104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30" y="125"/>
                  </a:lnTo>
                  <a:lnTo>
                    <a:pt x="35" y="125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35" y="111"/>
                  </a:lnTo>
                  <a:lnTo>
                    <a:pt x="30" y="81"/>
                  </a:lnTo>
                  <a:lnTo>
                    <a:pt x="27" y="64"/>
                  </a:lnTo>
                  <a:lnTo>
                    <a:pt x="27" y="44"/>
                  </a:lnTo>
                  <a:lnTo>
                    <a:pt x="27" y="2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14"/>
                  </a:lnTo>
                  <a:lnTo>
                    <a:pt x="40" y="41"/>
                  </a:lnTo>
                  <a:lnTo>
                    <a:pt x="40" y="57"/>
                  </a:lnTo>
                  <a:lnTo>
                    <a:pt x="42" y="76"/>
                  </a:lnTo>
                  <a:lnTo>
                    <a:pt x="47" y="97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9" y="120"/>
                  </a:lnTo>
                  <a:lnTo>
                    <a:pt x="62" y="120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2" y="104"/>
                  </a:lnTo>
                  <a:lnTo>
                    <a:pt x="57" y="76"/>
                  </a:lnTo>
                  <a:lnTo>
                    <a:pt x="54" y="39"/>
                  </a:lnTo>
                  <a:lnTo>
                    <a:pt x="54" y="2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67" y="14"/>
                  </a:lnTo>
                  <a:lnTo>
                    <a:pt x="67" y="39"/>
                  </a:lnTo>
                  <a:lnTo>
                    <a:pt x="67" y="55"/>
                  </a:lnTo>
                  <a:lnTo>
                    <a:pt x="69" y="74"/>
                  </a:lnTo>
                  <a:lnTo>
                    <a:pt x="74" y="95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4" y="118"/>
                  </a:lnTo>
                  <a:lnTo>
                    <a:pt x="87" y="118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87" y="104"/>
                  </a:lnTo>
                  <a:lnTo>
                    <a:pt x="79" y="76"/>
                  </a:lnTo>
                  <a:lnTo>
                    <a:pt x="77" y="60"/>
                  </a:lnTo>
                  <a:lnTo>
                    <a:pt x="77" y="41"/>
                  </a:lnTo>
                  <a:lnTo>
                    <a:pt x="77" y="23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11"/>
                  </a:lnTo>
                  <a:lnTo>
                    <a:pt x="89" y="34"/>
                  </a:lnTo>
                  <a:lnTo>
                    <a:pt x="94" y="69"/>
                  </a:lnTo>
                  <a:lnTo>
                    <a:pt x="99" y="90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12" y="125"/>
                  </a:lnTo>
                  <a:lnTo>
                    <a:pt x="114" y="136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5"/>
                  </a:lnTo>
                  <a:lnTo>
                    <a:pt x="99" y="148"/>
                  </a:lnTo>
                  <a:lnTo>
                    <a:pt x="64" y="152"/>
                  </a:lnTo>
                  <a:lnTo>
                    <a:pt x="15" y="157"/>
                  </a:lnTo>
                  <a:lnTo>
                    <a:pt x="15" y="157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11" name="Freeform 55"/>
            <p:cNvSpPr>
              <a:spLocks/>
            </p:cNvSpPr>
            <p:nvPr/>
          </p:nvSpPr>
          <p:spPr bwMode="auto">
            <a:xfrm>
              <a:off x="4122" y="1291"/>
              <a:ext cx="209" cy="532"/>
            </a:xfrm>
            <a:custGeom>
              <a:avLst/>
              <a:gdLst>
                <a:gd name="T0" fmla="*/ 80 w 209"/>
                <a:gd name="T1" fmla="*/ 109 h 532"/>
                <a:gd name="T2" fmla="*/ 80 w 209"/>
                <a:gd name="T3" fmla="*/ 109 h 532"/>
                <a:gd name="T4" fmla="*/ 85 w 209"/>
                <a:gd name="T5" fmla="*/ 113 h 532"/>
                <a:gd name="T6" fmla="*/ 90 w 209"/>
                <a:gd name="T7" fmla="*/ 130 h 532"/>
                <a:gd name="T8" fmla="*/ 100 w 209"/>
                <a:gd name="T9" fmla="*/ 157 h 532"/>
                <a:gd name="T10" fmla="*/ 109 w 209"/>
                <a:gd name="T11" fmla="*/ 199 h 532"/>
                <a:gd name="T12" fmla="*/ 142 w 209"/>
                <a:gd name="T13" fmla="*/ 532 h 532"/>
                <a:gd name="T14" fmla="*/ 142 w 209"/>
                <a:gd name="T15" fmla="*/ 532 h 532"/>
                <a:gd name="T16" fmla="*/ 149 w 209"/>
                <a:gd name="T17" fmla="*/ 532 h 532"/>
                <a:gd name="T18" fmla="*/ 167 w 209"/>
                <a:gd name="T19" fmla="*/ 532 h 532"/>
                <a:gd name="T20" fmla="*/ 176 w 209"/>
                <a:gd name="T21" fmla="*/ 530 h 532"/>
                <a:gd name="T22" fmla="*/ 189 w 209"/>
                <a:gd name="T23" fmla="*/ 525 h 532"/>
                <a:gd name="T24" fmla="*/ 199 w 209"/>
                <a:gd name="T25" fmla="*/ 518 h 532"/>
                <a:gd name="T26" fmla="*/ 209 w 209"/>
                <a:gd name="T27" fmla="*/ 509 h 532"/>
                <a:gd name="T28" fmla="*/ 134 w 209"/>
                <a:gd name="T29" fmla="*/ 194 h 532"/>
                <a:gd name="T30" fmla="*/ 134 w 209"/>
                <a:gd name="T31" fmla="*/ 194 h 532"/>
                <a:gd name="T32" fmla="*/ 132 w 209"/>
                <a:gd name="T33" fmla="*/ 180 h 532"/>
                <a:gd name="T34" fmla="*/ 124 w 209"/>
                <a:gd name="T35" fmla="*/ 146 h 532"/>
                <a:gd name="T36" fmla="*/ 112 w 209"/>
                <a:gd name="T37" fmla="*/ 106 h 532"/>
                <a:gd name="T38" fmla="*/ 104 w 209"/>
                <a:gd name="T39" fmla="*/ 90 h 532"/>
                <a:gd name="T40" fmla="*/ 95 w 209"/>
                <a:gd name="T41" fmla="*/ 79 h 532"/>
                <a:gd name="T42" fmla="*/ 95 w 209"/>
                <a:gd name="T43" fmla="*/ 79 h 532"/>
                <a:gd name="T44" fmla="*/ 95 w 209"/>
                <a:gd name="T45" fmla="*/ 72 h 532"/>
                <a:gd name="T46" fmla="*/ 95 w 209"/>
                <a:gd name="T47" fmla="*/ 67 h 532"/>
                <a:gd name="T48" fmla="*/ 102 w 209"/>
                <a:gd name="T49" fmla="*/ 62 h 532"/>
                <a:gd name="T50" fmla="*/ 102 w 209"/>
                <a:gd name="T51" fmla="*/ 62 h 532"/>
                <a:gd name="T52" fmla="*/ 107 w 209"/>
                <a:gd name="T53" fmla="*/ 58 h 532"/>
                <a:gd name="T54" fmla="*/ 109 w 209"/>
                <a:gd name="T55" fmla="*/ 53 h 532"/>
                <a:gd name="T56" fmla="*/ 109 w 209"/>
                <a:gd name="T57" fmla="*/ 46 h 532"/>
                <a:gd name="T58" fmla="*/ 109 w 209"/>
                <a:gd name="T59" fmla="*/ 39 h 532"/>
                <a:gd name="T60" fmla="*/ 104 w 209"/>
                <a:gd name="T61" fmla="*/ 21 h 532"/>
                <a:gd name="T62" fmla="*/ 95 w 209"/>
                <a:gd name="T63" fmla="*/ 0 h 532"/>
                <a:gd name="T64" fmla="*/ 95 w 209"/>
                <a:gd name="T65" fmla="*/ 0 h 532"/>
                <a:gd name="T66" fmla="*/ 52 w 209"/>
                <a:gd name="T67" fmla="*/ 2 h 532"/>
                <a:gd name="T68" fmla="*/ 20 w 209"/>
                <a:gd name="T69" fmla="*/ 7 h 532"/>
                <a:gd name="T70" fmla="*/ 8 w 209"/>
                <a:gd name="T71" fmla="*/ 9 h 532"/>
                <a:gd name="T72" fmla="*/ 0 w 209"/>
                <a:gd name="T73" fmla="*/ 12 h 532"/>
                <a:gd name="T74" fmla="*/ 0 w 209"/>
                <a:gd name="T75" fmla="*/ 12 h 532"/>
                <a:gd name="T76" fmla="*/ 0 w 209"/>
                <a:gd name="T77" fmla="*/ 18 h 532"/>
                <a:gd name="T78" fmla="*/ 3 w 209"/>
                <a:gd name="T79" fmla="*/ 35 h 532"/>
                <a:gd name="T80" fmla="*/ 8 w 209"/>
                <a:gd name="T81" fmla="*/ 44 h 532"/>
                <a:gd name="T82" fmla="*/ 13 w 209"/>
                <a:gd name="T83" fmla="*/ 51 h 532"/>
                <a:gd name="T84" fmla="*/ 18 w 209"/>
                <a:gd name="T85" fmla="*/ 58 h 532"/>
                <a:gd name="T86" fmla="*/ 25 w 209"/>
                <a:gd name="T87" fmla="*/ 65 h 532"/>
                <a:gd name="T88" fmla="*/ 25 w 209"/>
                <a:gd name="T89" fmla="*/ 65 h 532"/>
                <a:gd name="T90" fmla="*/ 45 w 209"/>
                <a:gd name="T91" fmla="*/ 74 h 532"/>
                <a:gd name="T92" fmla="*/ 60 w 209"/>
                <a:gd name="T93" fmla="*/ 86 h 532"/>
                <a:gd name="T94" fmla="*/ 72 w 209"/>
                <a:gd name="T95" fmla="*/ 97 h 532"/>
                <a:gd name="T96" fmla="*/ 80 w 209"/>
                <a:gd name="T97" fmla="*/ 109 h 532"/>
                <a:gd name="T98" fmla="*/ 80 w 209"/>
                <a:gd name="T99" fmla="*/ 109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9" h="532">
                  <a:moveTo>
                    <a:pt x="80" y="109"/>
                  </a:moveTo>
                  <a:lnTo>
                    <a:pt x="80" y="109"/>
                  </a:lnTo>
                  <a:lnTo>
                    <a:pt x="85" y="113"/>
                  </a:lnTo>
                  <a:lnTo>
                    <a:pt x="90" y="130"/>
                  </a:lnTo>
                  <a:lnTo>
                    <a:pt x="100" y="157"/>
                  </a:lnTo>
                  <a:lnTo>
                    <a:pt x="109" y="199"/>
                  </a:lnTo>
                  <a:lnTo>
                    <a:pt x="142" y="532"/>
                  </a:lnTo>
                  <a:lnTo>
                    <a:pt x="142" y="532"/>
                  </a:lnTo>
                  <a:lnTo>
                    <a:pt x="149" y="532"/>
                  </a:lnTo>
                  <a:lnTo>
                    <a:pt x="167" y="532"/>
                  </a:lnTo>
                  <a:lnTo>
                    <a:pt x="176" y="530"/>
                  </a:lnTo>
                  <a:lnTo>
                    <a:pt x="189" y="525"/>
                  </a:lnTo>
                  <a:lnTo>
                    <a:pt x="199" y="518"/>
                  </a:lnTo>
                  <a:lnTo>
                    <a:pt x="209" y="509"/>
                  </a:lnTo>
                  <a:lnTo>
                    <a:pt x="134" y="194"/>
                  </a:lnTo>
                  <a:lnTo>
                    <a:pt x="134" y="194"/>
                  </a:lnTo>
                  <a:lnTo>
                    <a:pt x="132" y="180"/>
                  </a:lnTo>
                  <a:lnTo>
                    <a:pt x="124" y="146"/>
                  </a:lnTo>
                  <a:lnTo>
                    <a:pt x="112" y="106"/>
                  </a:lnTo>
                  <a:lnTo>
                    <a:pt x="104" y="90"/>
                  </a:lnTo>
                  <a:lnTo>
                    <a:pt x="95" y="79"/>
                  </a:lnTo>
                  <a:lnTo>
                    <a:pt x="95" y="79"/>
                  </a:lnTo>
                  <a:lnTo>
                    <a:pt x="95" y="72"/>
                  </a:lnTo>
                  <a:lnTo>
                    <a:pt x="95" y="67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7" y="58"/>
                  </a:lnTo>
                  <a:lnTo>
                    <a:pt x="109" y="53"/>
                  </a:lnTo>
                  <a:lnTo>
                    <a:pt x="109" y="46"/>
                  </a:lnTo>
                  <a:lnTo>
                    <a:pt x="109" y="39"/>
                  </a:lnTo>
                  <a:lnTo>
                    <a:pt x="104" y="2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52" y="2"/>
                  </a:lnTo>
                  <a:lnTo>
                    <a:pt x="20" y="7"/>
                  </a:lnTo>
                  <a:lnTo>
                    <a:pt x="8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35"/>
                  </a:lnTo>
                  <a:lnTo>
                    <a:pt x="8" y="44"/>
                  </a:lnTo>
                  <a:lnTo>
                    <a:pt x="13" y="51"/>
                  </a:lnTo>
                  <a:lnTo>
                    <a:pt x="18" y="58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45" y="74"/>
                  </a:lnTo>
                  <a:lnTo>
                    <a:pt x="60" y="86"/>
                  </a:lnTo>
                  <a:lnTo>
                    <a:pt x="72" y="97"/>
                  </a:lnTo>
                  <a:lnTo>
                    <a:pt x="80" y="109"/>
                  </a:lnTo>
                  <a:lnTo>
                    <a:pt x="80" y="109"/>
                  </a:lnTo>
                  <a:close/>
                </a:path>
              </a:pathLst>
            </a:custGeom>
            <a:solidFill>
              <a:srgbClr val="AC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12" name="Freeform 56"/>
            <p:cNvSpPr>
              <a:spLocks/>
            </p:cNvSpPr>
            <p:nvPr/>
          </p:nvSpPr>
          <p:spPr bwMode="auto">
            <a:xfrm>
              <a:off x="4110" y="1171"/>
              <a:ext cx="114" cy="157"/>
            </a:xfrm>
            <a:custGeom>
              <a:avLst/>
              <a:gdLst>
                <a:gd name="T0" fmla="*/ 15 w 114"/>
                <a:gd name="T1" fmla="*/ 157 h 157"/>
                <a:gd name="T2" fmla="*/ 5 w 114"/>
                <a:gd name="T3" fmla="*/ 104 h 157"/>
                <a:gd name="T4" fmla="*/ 0 w 114"/>
                <a:gd name="T5" fmla="*/ 55 h 157"/>
                <a:gd name="T6" fmla="*/ 5 w 114"/>
                <a:gd name="T7" fmla="*/ 4 h 157"/>
                <a:gd name="T8" fmla="*/ 7 w 114"/>
                <a:gd name="T9" fmla="*/ 0 h 157"/>
                <a:gd name="T10" fmla="*/ 17 w 114"/>
                <a:gd name="T11" fmla="*/ 4 h 157"/>
                <a:gd name="T12" fmla="*/ 15 w 114"/>
                <a:gd name="T13" fmla="*/ 16 h 157"/>
                <a:gd name="T14" fmla="*/ 12 w 114"/>
                <a:gd name="T15" fmla="*/ 64 h 157"/>
                <a:gd name="T16" fmla="*/ 20 w 114"/>
                <a:gd name="T17" fmla="*/ 104 h 157"/>
                <a:gd name="T18" fmla="*/ 25 w 114"/>
                <a:gd name="T19" fmla="*/ 120 h 157"/>
                <a:gd name="T20" fmla="*/ 35 w 114"/>
                <a:gd name="T21" fmla="*/ 125 h 157"/>
                <a:gd name="T22" fmla="*/ 40 w 114"/>
                <a:gd name="T23" fmla="*/ 120 h 157"/>
                <a:gd name="T24" fmla="*/ 30 w 114"/>
                <a:gd name="T25" fmla="*/ 81 h 157"/>
                <a:gd name="T26" fmla="*/ 25 w 114"/>
                <a:gd name="T27" fmla="*/ 44 h 157"/>
                <a:gd name="T28" fmla="*/ 32 w 114"/>
                <a:gd name="T29" fmla="*/ 4 h 157"/>
                <a:gd name="T30" fmla="*/ 35 w 114"/>
                <a:gd name="T31" fmla="*/ 0 h 157"/>
                <a:gd name="T32" fmla="*/ 40 w 114"/>
                <a:gd name="T33" fmla="*/ 4 h 157"/>
                <a:gd name="T34" fmla="*/ 40 w 114"/>
                <a:gd name="T35" fmla="*/ 14 h 157"/>
                <a:gd name="T36" fmla="*/ 40 w 114"/>
                <a:gd name="T37" fmla="*/ 57 h 157"/>
                <a:gd name="T38" fmla="*/ 47 w 114"/>
                <a:gd name="T39" fmla="*/ 97 h 157"/>
                <a:gd name="T40" fmla="*/ 54 w 114"/>
                <a:gd name="T41" fmla="*/ 115 h 157"/>
                <a:gd name="T42" fmla="*/ 62 w 114"/>
                <a:gd name="T43" fmla="*/ 118 h 157"/>
                <a:gd name="T44" fmla="*/ 64 w 114"/>
                <a:gd name="T45" fmla="*/ 113 h 157"/>
                <a:gd name="T46" fmla="*/ 57 w 114"/>
                <a:gd name="T47" fmla="*/ 76 h 157"/>
                <a:gd name="T48" fmla="*/ 54 w 114"/>
                <a:gd name="T49" fmla="*/ 20 h 157"/>
                <a:gd name="T50" fmla="*/ 57 w 114"/>
                <a:gd name="T51" fmla="*/ 4 h 157"/>
                <a:gd name="T52" fmla="*/ 64 w 114"/>
                <a:gd name="T53" fmla="*/ 0 h 157"/>
                <a:gd name="T54" fmla="*/ 67 w 114"/>
                <a:gd name="T55" fmla="*/ 4 h 157"/>
                <a:gd name="T56" fmla="*/ 64 w 114"/>
                <a:gd name="T57" fmla="*/ 39 h 157"/>
                <a:gd name="T58" fmla="*/ 69 w 114"/>
                <a:gd name="T59" fmla="*/ 74 h 157"/>
                <a:gd name="T60" fmla="*/ 79 w 114"/>
                <a:gd name="T61" fmla="*/ 113 h 157"/>
                <a:gd name="T62" fmla="*/ 82 w 114"/>
                <a:gd name="T63" fmla="*/ 115 h 157"/>
                <a:gd name="T64" fmla="*/ 89 w 114"/>
                <a:gd name="T65" fmla="*/ 113 h 157"/>
                <a:gd name="T66" fmla="*/ 87 w 114"/>
                <a:gd name="T67" fmla="*/ 101 h 157"/>
                <a:gd name="T68" fmla="*/ 77 w 114"/>
                <a:gd name="T69" fmla="*/ 60 h 157"/>
                <a:gd name="T70" fmla="*/ 77 w 114"/>
                <a:gd name="T71" fmla="*/ 23 h 157"/>
                <a:gd name="T72" fmla="*/ 79 w 114"/>
                <a:gd name="T73" fmla="*/ 4 h 157"/>
                <a:gd name="T74" fmla="*/ 87 w 114"/>
                <a:gd name="T75" fmla="*/ 0 h 157"/>
                <a:gd name="T76" fmla="*/ 89 w 114"/>
                <a:gd name="T77" fmla="*/ 2 h 157"/>
                <a:gd name="T78" fmla="*/ 89 w 114"/>
                <a:gd name="T79" fmla="*/ 34 h 157"/>
                <a:gd name="T80" fmla="*/ 99 w 114"/>
                <a:gd name="T81" fmla="*/ 90 h 157"/>
                <a:gd name="T82" fmla="*/ 107 w 114"/>
                <a:gd name="T83" fmla="*/ 113 h 157"/>
                <a:gd name="T84" fmla="*/ 114 w 114"/>
                <a:gd name="T85" fmla="*/ 134 h 157"/>
                <a:gd name="T86" fmla="*/ 114 w 114"/>
                <a:gd name="T87" fmla="*/ 141 h 157"/>
                <a:gd name="T88" fmla="*/ 99 w 114"/>
                <a:gd name="T89" fmla="*/ 148 h 157"/>
                <a:gd name="T90" fmla="*/ 15 w 114"/>
                <a:gd name="T9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7">
                  <a:moveTo>
                    <a:pt x="15" y="157"/>
                  </a:moveTo>
                  <a:lnTo>
                    <a:pt x="15" y="157"/>
                  </a:lnTo>
                  <a:lnTo>
                    <a:pt x="12" y="143"/>
                  </a:lnTo>
                  <a:lnTo>
                    <a:pt x="5" y="104"/>
                  </a:lnTo>
                  <a:lnTo>
                    <a:pt x="2" y="81"/>
                  </a:lnTo>
                  <a:lnTo>
                    <a:pt x="0" y="55"/>
                  </a:lnTo>
                  <a:lnTo>
                    <a:pt x="0" y="27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16"/>
                  </a:lnTo>
                  <a:lnTo>
                    <a:pt x="12" y="46"/>
                  </a:lnTo>
                  <a:lnTo>
                    <a:pt x="12" y="64"/>
                  </a:lnTo>
                  <a:lnTo>
                    <a:pt x="15" y="85"/>
                  </a:lnTo>
                  <a:lnTo>
                    <a:pt x="20" y="104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30" y="125"/>
                  </a:lnTo>
                  <a:lnTo>
                    <a:pt x="35" y="125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35" y="108"/>
                  </a:lnTo>
                  <a:lnTo>
                    <a:pt x="30" y="81"/>
                  </a:lnTo>
                  <a:lnTo>
                    <a:pt x="27" y="64"/>
                  </a:lnTo>
                  <a:lnTo>
                    <a:pt x="25" y="44"/>
                  </a:lnTo>
                  <a:lnTo>
                    <a:pt x="27" y="2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14"/>
                  </a:lnTo>
                  <a:lnTo>
                    <a:pt x="37" y="41"/>
                  </a:lnTo>
                  <a:lnTo>
                    <a:pt x="40" y="57"/>
                  </a:lnTo>
                  <a:lnTo>
                    <a:pt x="42" y="76"/>
                  </a:lnTo>
                  <a:lnTo>
                    <a:pt x="47" y="97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9" y="118"/>
                  </a:lnTo>
                  <a:lnTo>
                    <a:pt x="62" y="118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2" y="104"/>
                  </a:lnTo>
                  <a:lnTo>
                    <a:pt x="57" y="76"/>
                  </a:lnTo>
                  <a:lnTo>
                    <a:pt x="52" y="39"/>
                  </a:lnTo>
                  <a:lnTo>
                    <a:pt x="54" y="20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14"/>
                  </a:lnTo>
                  <a:lnTo>
                    <a:pt x="64" y="39"/>
                  </a:lnTo>
                  <a:lnTo>
                    <a:pt x="67" y="55"/>
                  </a:lnTo>
                  <a:lnTo>
                    <a:pt x="69" y="74"/>
                  </a:lnTo>
                  <a:lnTo>
                    <a:pt x="74" y="92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82" y="115"/>
                  </a:lnTo>
                  <a:lnTo>
                    <a:pt x="87" y="118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87" y="101"/>
                  </a:lnTo>
                  <a:lnTo>
                    <a:pt x="79" y="76"/>
                  </a:lnTo>
                  <a:lnTo>
                    <a:pt x="77" y="60"/>
                  </a:lnTo>
                  <a:lnTo>
                    <a:pt x="74" y="41"/>
                  </a:lnTo>
                  <a:lnTo>
                    <a:pt x="77" y="23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11"/>
                  </a:lnTo>
                  <a:lnTo>
                    <a:pt x="89" y="34"/>
                  </a:lnTo>
                  <a:lnTo>
                    <a:pt x="92" y="69"/>
                  </a:lnTo>
                  <a:lnTo>
                    <a:pt x="99" y="90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12" y="125"/>
                  </a:lnTo>
                  <a:lnTo>
                    <a:pt x="114" y="134"/>
                  </a:lnTo>
                  <a:lnTo>
                    <a:pt x="114" y="141"/>
                  </a:lnTo>
                  <a:lnTo>
                    <a:pt x="114" y="141"/>
                  </a:lnTo>
                  <a:lnTo>
                    <a:pt x="109" y="143"/>
                  </a:lnTo>
                  <a:lnTo>
                    <a:pt x="99" y="148"/>
                  </a:lnTo>
                  <a:lnTo>
                    <a:pt x="64" y="152"/>
                  </a:lnTo>
                  <a:lnTo>
                    <a:pt x="15" y="157"/>
                  </a:lnTo>
                  <a:lnTo>
                    <a:pt x="15" y="157"/>
                  </a:lnTo>
                  <a:close/>
                </a:path>
              </a:pathLst>
            </a:custGeom>
            <a:solidFill>
              <a:srgbClr val="AC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13" name="Freeform 57"/>
            <p:cNvSpPr>
              <a:spLocks/>
            </p:cNvSpPr>
            <p:nvPr/>
          </p:nvSpPr>
          <p:spPr bwMode="auto">
            <a:xfrm>
              <a:off x="4231" y="1448"/>
              <a:ext cx="92" cy="352"/>
            </a:xfrm>
            <a:custGeom>
              <a:avLst/>
              <a:gdLst>
                <a:gd name="T0" fmla="*/ 0 w 92"/>
                <a:gd name="T1" fmla="*/ 7 h 352"/>
                <a:gd name="T2" fmla="*/ 63 w 92"/>
                <a:gd name="T3" fmla="*/ 352 h 352"/>
                <a:gd name="T4" fmla="*/ 63 w 92"/>
                <a:gd name="T5" fmla="*/ 352 h 352"/>
                <a:gd name="T6" fmla="*/ 75 w 92"/>
                <a:gd name="T7" fmla="*/ 352 h 352"/>
                <a:gd name="T8" fmla="*/ 85 w 92"/>
                <a:gd name="T9" fmla="*/ 350 h 352"/>
                <a:gd name="T10" fmla="*/ 90 w 92"/>
                <a:gd name="T11" fmla="*/ 345 h 352"/>
                <a:gd name="T12" fmla="*/ 92 w 92"/>
                <a:gd name="T13" fmla="*/ 341 h 352"/>
                <a:gd name="T14" fmla="*/ 8 w 92"/>
                <a:gd name="T15" fmla="*/ 3 h 352"/>
                <a:gd name="T16" fmla="*/ 8 w 92"/>
                <a:gd name="T17" fmla="*/ 3 h 352"/>
                <a:gd name="T18" fmla="*/ 5 w 92"/>
                <a:gd name="T19" fmla="*/ 0 h 352"/>
                <a:gd name="T20" fmla="*/ 0 w 92"/>
                <a:gd name="T21" fmla="*/ 0 h 352"/>
                <a:gd name="T22" fmla="*/ 0 w 92"/>
                <a:gd name="T23" fmla="*/ 7 h 352"/>
                <a:gd name="T24" fmla="*/ 0 w 92"/>
                <a:gd name="T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52">
                  <a:moveTo>
                    <a:pt x="0" y="7"/>
                  </a:moveTo>
                  <a:lnTo>
                    <a:pt x="63" y="352"/>
                  </a:lnTo>
                  <a:lnTo>
                    <a:pt x="63" y="352"/>
                  </a:lnTo>
                  <a:lnTo>
                    <a:pt x="75" y="352"/>
                  </a:lnTo>
                  <a:lnTo>
                    <a:pt x="85" y="350"/>
                  </a:lnTo>
                  <a:lnTo>
                    <a:pt x="90" y="345"/>
                  </a:lnTo>
                  <a:lnTo>
                    <a:pt x="92" y="341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8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14" name="Freeform 58"/>
            <p:cNvSpPr>
              <a:spLocks/>
            </p:cNvSpPr>
            <p:nvPr/>
          </p:nvSpPr>
          <p:spPr bwMode="auto">
            <a:xfrm>
              <a:off x="4140" y="1182"/>
              <a:ext cx="84" cy="169"/>
            </a:xfrm>
            <a:custGeom>
              <a:avLst/>
              <a:gdLst>
                <a:gd name="T0" fmla="*/ 0 w 84"/>
                <a:gd name="T1" fmla="*/ 125 h 169"/>
                <a:gd name="T2" fmla="*/ 0 w 84"/>
                <a:gd name="T3" fmla="*/ 125 h 169"/>
                <a:gd name="T4" fmla="*/ 5 w 84"/>
                <a:gd name="T5" fmla="*/ 146 h 169"/>
                <a:gd name="T6" fmla="*/ 12 w 84"/>
                <a:gd name="T7" fmla="*/ 160 h 169"/>
                <a:gd name="T8" fmla="*/ 17 w 84"/>
                <a:gd name="T9" fmla="*/ 165 h 169"/>
                <a:gd name="T10" fmla="*/ 22 w 84"/>
                <a:gd name="T11" fmla="*/ 169 h 169"/>
                <a:gd name="T12" fmla="*/ 22 w 84"/>
                <a:gd name="T13" fmla="*/ 169 h 169"/>
                <a:gd name="T14" fmla="*/ 29 w 84"/>
                <a:gd name="T15" fmla="*/ 169 h 169"/>
                <a:gd name="T16" fmla="*/ 39 w 84"/>
                <a:gd name="T17" fmla="*/ 169 h 169"/>
                <a:gd name="T18" fmla="*/ 59 w 84"/>
                <a:gd name="T19" fmla="*/ 167 h 169"/>
                <a:gd name="T20" fmla="*/ 74 w 84"/>
                <a:gd name="T21" fmla="*/ 162 h 169"/>
                <a:gd name="T22" fmla="*/ 82 w 84"/>
                <a:gd name="T23" fmla="*/ 158 h 169"/>
                <a:gd name="T24" fmla="*/ 84 w 84"/>
                <a:gd name="T25" fmla="*/ 155 h 169"/>
                <a:gd name="T26" fmla="*/ 84 w 84"/>
                <a:gd name="T27" fmla="*/ 155 h 169"/>
                <a:gd name="T28" fmla="*/ 82 w 84"/>
                <a:gd name="T29" fmla="*/ 146 h 169"/>
                <a:gd name="T30" fmla="*/ 77 w 84"/>
                <a:gd name="T31" fmla="*/ 130 h 169"/>
                <a:gd name="T32" fmla="*/ 69 w 84"/>
                <a:gd name="T33" fmla="*/ 104 h 169"/>
                <a:gd name="T34" fmla="*/ 69 w 84"/>
                <a:gd name="T35" fmla="*/ 104 h 169"/>
                <a:gd name="T36" fmla="*/ 64 w 84"/>
                <a:gd name="T37" fmla="*/ 88 h 169"/>
                <a:gd name="T38" fmla="*/ 57 w 84"/>
                <a:gd name="T39" fmla="*/ 58 h 169"/>
                <a:gd name="T40" fmla="*/ 54 w 84"/>
                <a:gd name="T41" fmla="*/ 26 h 169"/>
                <a:gd name="T42" fmla="*/ 54 w 84"/>
                <a:gd name="T43" fmla="*/ 12 h 169"/>
                <a:gd name="T44" fmla="*/ 54 w 84"/>
                <a:gd name="T45" fmla="*/ 0 h 169"/>
                <a:gd name="T46" fmla="*/ 54 w 84"/>
                <a:gd name="T47" fmla="*/ 0 h 169"/>
                <a:gd name="T48" fmla="*/ 54 w 84"/>
                <a:gd name="T49" fmla="*/ 7 h 169"/>
                <a:gd name="T50" fmla="*/ 52 w 84"/>
                <a:gd name="T51" fmla="*/ 28 h 169"/>
                <a:gd name="T52" fmla="*/ 52 w 84"/>
                <a:gd name="T53" fmla="*/ 63 h 169"/>
                <a:gd name="T54" fmla="*/ 57 w 84"/>
                <a:gd name="T55" fmla="*/ 84 h 169"/>
                <a:gd name="T56" fmla="*/ 62 w 84"/>
                <a:gd name="T57" fmla="*/ 104 h 169"/>
                <a:gd name="T58" fmla="*/ 62 w 84"/>
                <a:gd name="T59" fmla="*/ 104 h 169"/>
                <a:gd name="T60" fmla="*/ 62 w 84"/>
                <a:gd name="T61" fmla="*/ 107 h 169"/>
                <a:gd name="T62" fmla="*/ 62 w 84"/>
                <a:gd name="T63" fmla="*/ 111 h 169"/>
                <a:gd name="T64" fmla="*/ 62 w 84"/>
                <a:gd name="T65" fmla="*/ 111 h 169"/>
                <a:gd name="T66" fmla="*/ 54 w 84"/>
                <a:gd name="T67" fmla="*/ 114 h 169"/>
                <a:gd name="T68" fmla="*/ 37 w 84"/>
                <a:gd name="T69" fmla="*/ 116 h 169"/>
                <a:gd name="T70" fmla="*/ 17 w 84"/>
                <a:gd name="T71" fmla="*/ 118 h 169"/>
                <a:gd name="T72" fmla="*/ 7 w 84"/>
                <a:gd name="T73" fmla="*/ 121 h 169"/>
                <a:gd name="T74" fmla="*/ 0 w 84"/>
                <a:gd name="T75" fmla="*/ 125 h 169"/>
                <a:gd name="T76" fmla="*/ 0 w 84"/>
                <a:gd name="T77" fmla="*/ 12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69">
                  <a:moveTo>
                    <a:pt x="0" y="125"/>
                  </a:moveTo>
                  <a:lnTo>
                    <a:pt x="0" y="125"/>
                  </a:lnTo>
                  <a:lnTo>
                    <a:pt x="5" y="146"/>
                  </a:lnTo>
                  <a:lnTo>
                    <a:pt x="12" y="160"/>
                  </a:lnTo>
                  <a:lnTo>
                    <a:pt x="17" y="165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9" y="169"/>
                  </a:lnTo>
                  <a:lnTo>
                    <a:pt x="39" y="169"/>
                  </a:lnTo>
                  <a:lnTo>
                    <a:pt x="59" y="167"/>
                  </a:lnTo>
                  <a:lnTo>
                    <a:pt x="74" y="162"/>
                  </a:lnTo>
                  <a:lnTo>
                    <a:pt x="82" y="158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2" y="146"/>
                  </a:lnTo>
                  <a:lnTo>
                    <a:pt x="77" y="130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4" y="88"/>
                  </a:lnTo>
                  <a:lnTo>
                    <a:pt x="57" y="58"/>
                  </a:lnTo>
                  <a:lnTo>
                    <a:pt x="54" y="26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7"/>
                  </a:lnTo>
                  <a:lnTo>
                    <a:pt x="52" y="28"/>
                  </a:lnTo>
                  <a:lnTo>
                    <a:pt x="52" y="63"/>
                  </a:lnTo>
                  <a:lnTo>
                    <a:pt x="57" y="84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2" y="107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54" y="114"/>
                  </a:lnTo>
                  <a:lnTo>
                    <a:pt x="37" y="116"/>
                  </a:lnTo>
                  <a:lnTo>
                    <a:pt x="17" y="118"/>
                  </a:lnTo>
                  <a:lnTo>
                    <a:pt x="7" y="121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C8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15" name="Freeform 59"/>
            <p:cNvSpPr>
              <a:spLocks/>
            </p:cNvSpPr>
            <p:nvPr/>
          </p:nvSpPr>
          <p:spPr bwMode="auto">
            <a:xfrm>
              <a:off x="4229" y="1432"/>
              <a:ext cx="12" cy="19"/>
            </a:xfrm>
            <a:custGeom>
              <a:avLst/>
              <a:gdLst>
                <a:gd name="T0" fmla="*/ 12 w 12"/>
                <a:gd name="T1" fmla="*/ 9 h 19"/>
                <a:gd name="T2" fmla="*/ 12 w 12"/>
                <a:gd name="T3" fmla="*/ 9 h 19"/>
                <a:gd name="T4" fmla="*/ 12 w 12"/>
                <a:gd name="T5" fmla="*/ 16 h 19"/>
                <a:gd name="T6" fmla="*/ 7 w 12"/>
                <a:gd name="T7" fmla="*/ 19 h 19"/>
                <a:gd name="T8" fmla="*/ 7 w 12"/>
                <a:gd name="T9" fmla="*/ 19 h 19"/>
                <a:gd name="T10" fmla="*/ 2 w 12"/>
                <a:gd name="T11" fmla="*/ 16 h 19"/>
                <a:gd name="T12" fmla="*/ 0 w 12"/>
                <a:gd name="T13" fmla="*/ 9 h 19"/>
                <a:gd name="T14" fmla="*/ 0 w 12"/>
                <a:gd name="T15" fmla="*/ 9 h 19"/>
                <a:gd name="T16" fmla="*/ 0 w 12"/>
                <a:gd name="T17" fmla="*/ 2 h 19"/>
                <a:gd name="T18" fmla="*/ 5 w 12"/>
                <a:gd name="T19" fmla="*/ 0 h 19"/>
                <a:gd name="T20" fmla="*/ 5 w 12"/>
                <a:gd name="T21" fmla="*/ 0 h 19"/>
                <a:gd name="T22" fmla="*/ 10 w 12"/>
                <a:gd name="T23" fmla="*/ 2 h 19"/>
                <a:gd name="T24" fmla="*/ 12 w 12"/>
                <a:gd name="T25" fmla="*/ 9 h 19"/>
                <a:gd name="T26" fmla="*/ 12 w 12"/>
                <a:gd name="T2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9">
                  <a:moveTo>
                    <a:pt x="12" y="9"/>
                  </a:moveTo>
                  <a:lnTo>
                    <a:pt x="12" y="9"/>
                  </a:lnTo>
                  <a:lnTo>
                    <a:pt x="12" y="16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F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16" name="Freeform 60"/>
            <p:cNvSpPr>
              <a:spLocks/>
            </p:cNvSpPr>
            <p:nvPr/>
          </p:nvSpPr>
          <p:spPr bwMode="auto">
            <a:xfrm>
              <a:off x="4219" y="1402"/>
              <a:ext cx="12" cy="14"/>
            </a:xfrm>
            <a:custGeom>
              <a:avLst/>
              <a:gdLst>
                <a:gd name="T0" fmla="*/ 12 w 12"/>
                <a:gd name="T1" fmla="*/ 7 h 14"/>
                <a:gd name="T2" fmla="*/ 12 w 12"/>
                <a:gd name="T3" fmla="*/ 7 h 14"/>
                <a:gd name="T4" fmla="*/ 10 w 12"/>
                <a:gd name="T5" fmla="*/ 12 h 14"/>
                <a:gd name="T6" fmla="*/ 7 w 12"/>
                <a:gd name="T7" fmla="*/ 14 h 14"/>
                <a:gd name="T8" fmla="*/ 7 w 12"/>
                <a:gd name="T9" fmla="*/ 14 h 14"/>
                <a:gd name="T10" fmla="*/ 3 w 12"/>
                <a:gd name="T11" fmla="*/ 12 h 14"/>
                <a:gd name="T12" fmla="*/ 0 w 12"/>
                <a:gd name="T13" fmla="*/ 7 h 14"/>
                <a:gd name="T14" fmla="*/ 0 w 12"/>
                <a:gd name="T15" fmla="*/ 7 h 14"/>
                <a:gd name="T16" fmla="*/ 0 w 12"/>
                <a:gd name="T17" fmla="*/ 2 h 14"/>
                <a:gd name="T18" fmla="*/ 5 w 12"/>
                <a:gd name="T19" fmla="*/ 0 h 14"/>
                <a:gd name="T20" fmla="*/ 5 w 12"/>
                <a:gd name="T21" fmla="*/ 0 h 14"/>
                <a:gd name="T22" fmla="*/ 10 w 12"/>
                <a:gd name="T23" fmla="*/ 2 h 14"/>
                <a:gd name="T24" fmla="*/ 12 w 12"/>
                <a:gd name="T25" fmla="*/ 7 h 14"/>
                <a:gd name="T26" fmla="*/ 12 w 12"/>
                <a:gd name="T2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12" y="7"/>
                  </a:moveTo>
                  <a:lnTo>
                    <a:pt x="12" y="7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F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17" name="Freeform 61"/>
            <p:cNvSpPr>
              <a:spLocks/>
            </p:cNvSpPr>
            <p:nvPr/>
          </p:nvSpPr>
          <p:spPr bwMode="auto">
            <a:xfrm>
              <a:off x="4249" y="1478"/>
              <a:ext cx="74" cy="315"/>
            </a:xfrm>
            <a:custGeom>
              <a:avLst/>
              <a:gdLst>
                <a:gd name="T0" fmla="*/ 0 w 74"/>
                <a:gd name="T1" fmla="*/ 0 h 315"/>
                <a:gd name="T2" fmla="*/ 74 w 74"/>
                <a:gd name="T3" fmla="*/ 313 h 315"/>
                <a:gd name="T4" fmla="*/ 69 w 74"/>
                <a:gd name="T5" fmla="*/ 315 h 315"/>
                <a:gd name="T6" fmla="*/ 0 w 74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315">
                  <a:moveTo>
                    <a:pt x="0" y="0"/>
                  </a:moveTo>
                  <a:lnTo>
                    <a:pt x="74" y="313"/>
                  </a:lnTo>
                  <a:lnTo>
                    <a:pt x="69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18" name="Freeform 62"/>
            <p:cNvSpPr>
              <a:spLocks/>
            </p:cNvSpPr>
            <p:nvPr/>
          </p:nvSpPr>
          <p:spPr bwMode="auto">
            <a:xfrm>
              <a:off x="4889" y="1659"/>
              <a:ext cx="95" cy="37"/>
            </a:xfrm>
            <a:custGeom>
              <a:avLst/>
              <a:gdLst>
                <a:gd name="T0" fmla="*/ 95 w 95"/>
                <a:gd name="T1" fmla="*/ 37 h 37"/>
                <a:gd name="T2" fmla="*/ 95 w 95"/>
                <a:gd name="T3" fmla="*/ 37 h 37"/>
                <a:gd name="T4" fmla="*/ 90 w 95"/>
                <a:gd name="T5" fmla="*/ 30 h 37"/>
                <a:gd name="T6" fmla="*/ 82 w 95"/>
                <a:gd name="T7" fmla="*/ 25 h 37"/>
                <a:gd name="T8" fmla="*/ 72 w 95"/>
                <a:gd name="T9" fmla="*/ 18 h 37"/>
                <a:gd name="T10" fmla="*/ 60 w 95"/>
                <a:gd name="T11" fmla="*/ 12 h 37"/>
                <a:gd name="T12" fmla="*/ 43 w 95"/>
                <a:gd name="T13" fmla="*/ 9 h 37"/>
                <a:gd name="T14" fmla="*/ 23 w 95"/>
                <a:gd name="T15" fmla="*/ 7 h 37"/>
                <a:gd name="T16" fmla="*/ 0 w 95"/>
                <a:gd name="T17" fmla="*/ 9 h 37"/>
                <a:gd name="T18" fmla="*/ 0 w 95"/>
                <a:gd name="T19" fmla="*/ 9 h 37"/>
                <a:gd name="T20" fmla="*/ 13 w 95"/>
                <a:gd name="T21" fmla="*/ 5 h 37"/>
                <a:gd name="T22" fmla="*/ 25 w 95"/>
                <a:gd name="T23" fmla="*/ 2 h 37"/>
                <a:gd name="T24" fmla="*/ 40 w 95"/>
                <a:gd name="T25" fmla="*/ 0 h 37"/>
                <a:gd name="T26" fmla="*/ 55 w 95"/>
                <a:gd name="T27" fmla="*/ 2 h 37"/>
                <a:gd name="T28" fmla="*/ 70 w 95"/>
                <a:gd name="T29" fmla="*/ 7 h 37"/>
                <a:gd name="T30" fmla="*/ 77 w 95"/>
                <a:gd name="T31" fmla="*/ 12 h 37"/>
                <a:gd name="T32" fmla="*/ 85 w 95"/>
                <a:gd name="T33" fmla="*/ 18 h 37"/>
                <a:gd name="T34" fmla="*/ 90 w 95"/>
                <a:gd name="T35" fmla="*/ 25 h 37"/>
                <a:gd name="T36" fmla="*/ 95 w 95"/>
                <a:gd name="T37" fmla="*/ 37 h 37"/>
                <a:gd name="T38" fmla="*/ 95 w 95"/>
                <a:gd name="T3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37">
                  <a:moveTo>
                    <a:pt x="95" y="37"/>
                  </a:moveTo>
                  <a:lnTo>
                    <a:pt x="95" y="37"/>
                  </a:lnTo>
                  <a:lnTo>
                    <a:pt x="90" y="30"/>
                  </a:lnTo>
                  <a:lnTo>
                    <a:pt x="82" y="25"/>
                  </a:lnTo>
                  <a:lnTo>
                    <a:pt x="72" y="18"/>
                  </a:lnTo>
                  <a:lnTo>
                    <a:pt x="60" y="12"/>
                  </a:lnTo>
                  <a:lnTo>
                    <a:pt x="43" y="9"/>
                  </a:lnTo>
                  <a:lnTo>
                    <a:pt x="23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13" y="5"/>
                  </a:lnTo>
                  <a:lnTo>
                    <a:pt x="25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70" y="7"/>
                  </a:lnTo>
                  <a:lnTo>
                    <a:pt x="77" y="12"/>
                  </a:lnTo>
                  <a:lnTo>
                    <a:pt x="85" y="18"/>
                  </a:lnTo>
                  <a:lnTo>
                    <a:pt x="90" y="25"/>
                  </a:lnTo>
                  <a:lnTo>
                    <a:pt x="95" y="37"/>
                  </a:lnTo>
                  <a:lnTo>
                    <a:pt x="95" y="37"/>
                  </a:lnTo>
                  <a:close/>
                </a:path>
              </a:pathLst>
            </a:custGeom>
            <a:solidFill>
              <a:srgbClr val="B8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19" name="Freeform 63"/>
            <p:cNvSpPr>
              <a:spLocks/>
            </p:cNvSpPr>
            <p:nvPr/>
          </p:nvSpPr>
          <p:spPr bwMode="auto">
            <a:xfrm>
              <a:off x="4591" y="1652"/>
              <a:ext cx="70" cy="32"/>
            </a:xfrm>
            <a:custGeom>
              <a:avLst/>
              <a:gdLst>
                <a:gd name="T0" fmla="*/ 70 w 70"/>
                <a:gd name="T1" fmla="*/ 7 h 32"/>
                <a:gd name="T2" fmla="*/ 70 w 70"/>
                <a:gd name="T3" fmla="*/ 7 h 32"/>
                <a:gd name="T4" fmla="*/ 60 w 70"/>
                <a:gd name="T5" fmla="*/ 7 h 32"/>
                <a:gd name="T6" fmla="*/ 40 w 70"/>
                <a:gd name="T7" fmla="*/ 12 h 32"/>
                <a:gd name="T8" fmla="*/ 28 w 70"/>
                <a:gd name="T9" fmla="*/ 14 h 32"/>
                <a:gd name="T10" fmla="*/ 18 w 70"/>
                <a:gd name="T11" fmla="*/ 19 h 32"/>
                <a:gd name="T12" fmla="*/ 8 w 70"/>
                <a:gd name="T13" fmla="*/ 23 h 32"/>
                <a:gd name="T14" fmla="*/ 0 w 70"/>
                <a:gd name="T15" fmla="*/ 32 h 32"/>
                <a:gd name="T16" fmla="*/ 0 w 70"/>
                <a:gd name="T17" fmla="*/ 32 h 32"/>
                <a:gd name="T18" fmla="*/ 3 w 70"/>
                <a:gd name="T19" fmla="*/ 23 h 32"/>
                <a:gd name="T20" fmla="*/ 8 w 70"/>
                <a:gd name="T21" fmla="*/ 16 h 32"/>
                <a:gd name="T22" fmla="*/ 15 w 70"/>
                <a:gd name="T23" fmla="*/ 9 h 32"/>
                <a:gd name="T24" fmla="*/ 25 w 70"/>
                <a:gd name="T25" fmla="*/ 5 h 32"/>
                <a:gd name="T26" fmla="*/ 38 w 70"/>
                <a:gd name="T27" fmla="*/ 0 h 32"/>
                <a:gd name="T28" fmla="*/ 53 w 70"/>
                <a:gd name="T29" fmla="*/ 0 h 32"/>
                <a:gd name="T30" fmla="*/ 70 w 70"/>
                <a:gd name="T31" fmla="*/ 7 h 32"/>
                <a:gd name="T32" fmla="*/ 70 w 70"/>
                <a:gd name="T3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32">
                  <a:moveTo>
                    <a:pt x="70" y="7"/>
                  </a:moveTo>
                  <a:lnTo>
                    <a:pt x="70" y="7"/>
                  </a:lnTo>
                  <a:lnTo>
                    <a:pt x="60" y="7"/>
                  </a:lnTo>
                  <a:lnTo>
                    <a:pt x="40" y="12"/>
                  </a:lnTo>
                  <a:lnTo>
                    <a:pt x="28" y="14"/>
                  </a:lnTo>
                  <a:lnTo>
                    <a:pt x="18" y="19"/>
                  </a:lnTo>
                  <a:lnTo>
                    <a:pt x="8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6"/>
                  </a:lnTo>
                  <a:lnTo>
                    <a:pt x="15" y="9"/>
                  </a:lnTo>
                  <a:lnTo>
                    <a:pt x="25" y="5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70" y="7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B8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20" name="Freeform 64"/>
            <p:cNvSpPr>
              <a:spLocks/>
            </p:cNvSpPr>
            <p:nvPr/>
          </p:nvSpPr>
          <p:spPr bwMode="auto">
            <a:xfrm>
              <a:off x="4721" y="1786"/>
              <a:ext cx="139" cy="47"/>
            </a:xfrm>
            <a:custGeom>
              <a:avLst/>
              <a:gdLst>
                <a:gd name="T0" fmla="*/ 139 w 139"/>
                <a:gd name="T1" fmla="*/ 0 h 47"/>
                <a:gd name="T2" fmla="*/ 139 w 139"/>
                <a:gd name="T3" fmla="*/ 0 h 47"/>
                <a:gd name="T4" fmla="*/ 129 w 139"/>
                <a:gd name="T5" fmla="*/ 7 h 47"/>
                <a:gd name="T6" fmla="*/ 116 w 139"/>
                <a:gd name="T7" fmla="*/ 14 h 47"/>
                <a:gd name="T8" fmla="*/ 101 w 139"/>
                <a:gd name="T9" fmla="*/ 23 h 47"/>
                <a:gd name="T10" fmla="*/ 81 w 139"/>
                <a:gd name="T11" fmla="*/ 30 h 47"/>
                <a:gd name="T12" fmla="*/ 57 w 139"/>
                <a:gd name="T13" fmla="*/ 37 h 47"/>
                <a:gd name="T14" fmla="*/ 29 w 139"/>
                <a:gd name="T15" fmla="*/ 40 h 47"/>
                <a:gd name="T16" fmla="*/ 0 w 139"/>
                <a:gd name="T17" fmla="*/ 40 h 47"/>
                <a:gd name="T18" fmla="*/ 0 w 139"/>
                <a:gd name="T19" fmla="*/ 40 h 47"/>
                <a:gd name="T20" fmla="*/ 14 w 139"/>
                <a:gd name="T21" fmla="*/ 44 h 47"/>
                <a:gd name="T22" fmla="*/ 32 w 139"/>
                <a:gd name="T23" fmla="*/ 47 h 47"/>
                <a:gd name="T24" fmla="*/ 52 w 139"/>
                <a:gd name="T25" fmla="*/ 47 h 47"/>
                <a:gd name="T26" fmla="*/ 74 w 139"/>
                <a:gd name="T27" fmla="*/ 44 h 47"/>
                <a:gd name="T28" fmla="*/ 84 w 139"/>
                <a:gd name="T29" fmla="*/ 42 h 47"/>
                <a:gd name="T30" fmla="*/ 96 w 139"/>
                <a:gd name="T31" fmla="*/ 37 h 47"/>
                <a:gd name="T32" fmla="*/ 109 w 139"/>
                <a:gd name="T33" fmla="*/ 30 h 47"/>
                <a:gd name="T34" fmla="*/ 119 w 139"/>
                <a:gd name="T35" fmla="*/ 23 h 47"/>
                <a:gd name="T36" fmla="*/ 129 w 139"/>
                <a:gd name="T37" fmla="*/ 12 h 47"/>
                <a:gd name="T38" fmla="*/ 139 w 139"/>
                <a:gd name="T39" fmla="*/ 0 h 47"/>
                <a:gd name="T40" fmla="*/ 139 w 139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47">
                  <a:moveTo>
                    <a:pt x="139" y="0"/>
                  </a:moveTo>
                  <a:lnTo>
                    <a:pt x="139" y="0"/>
                  </a:lnTo>
                  <a:lnTo>
                    <a:pt x="129" y="7"/>
                  </a:lnTo>
                  <a:lnTo>
                    <a:pt x="116" y="14"/>
                  </a:lnTo>
                  <a:lnTo>
                    <a:pt x="101" y="23"/>
                  </a:lnTo>
                  <a:lnTo>
                    <a:pt x="81" y="30"/>
                  </a:lnTo>
                  <a:lnTo>
                    <a:pt x="57" y="37"/>
                  </a:lnTo>
                  <a:lnTo>
                    <a:pt x="29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4" y="44"/>
                  </a:lnTo>
                  <a:lnTo>
                    <a:pt x="32" y="47"/>
                  </a:lnTo>
                  <a:lnTo>
                    <a:pt x="52" y="47"/>
                  </a:lnTo>
                  <a:lnTo>
                    <a:pt x="74" y="44"/>
                  </a:lnTo>
                  <a:lnTo>
                    <a:pt x="84" y="42"/>
                  </a:lnTo>
                  <a:lnTo>
                    <a:pt x="96" y="37"/>
                  </a:lnTo>
                  <a:lnTo>
                    <a:pt x="109" y="30"/>
                  </a:lnTo>
                  <a:lnTo>
                    <a:pt x="119" y="23"/>
                  </a:lnTo>
                  <a:lnTo>
                    <a:pt x="129" y="12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433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21" name="Freeform 65"/>
            <p:cNvSpPr>
              <a:spLocks/>
            </p:cNvSpPr>
            <p:nvPr/>
          </p:nvSpPr>
          <p:spPr bwMode="auto">
            <a:xfrm>
              <a:off x="4850" y="1687"/>
              <a:ext cx="89" cy="88"/>
            </a:xfrm>
            <a:custGeom>
              <a:avLst/>
              <a:gdLst>
                <a:gd name="T0" fmla="*/ 77 w 89"/>
                <a:gd name="T1" fmla="*/ 88 h 88"/>
                <a:gd name="T2" fmla="*/ 77 w 89"/>
                <a:gd name="T3" fmla="*/ 88 h 88"/>
                <a:gd name="T4" fmla="*/ 82 w 89"/>
                <a:gd name="T5" fmla="*/ 74 h 88"/>
                <a:gd name="T6" fmla="*/ 87 w 89"/>
                <a:gd name="T7" fmla="*/ 60 h 88"/>
                <a:gd name="T8" fmla="*/ 89 w 89"/>
                <a:gd name="T9" fmla="*/ 44 h 88"/>
                <a:gd name="T10" fmla="*/ 89 w 89"/>
                <a:gd name="T11" fmla="*/ 28 h 88"/>
                <a:gd name="T12" fmla="*/ 87 w 89"/>
                <a:gd name="T13" fmla="*/ 21 h 88"/>
                <a:gd name="T14" fmla="*/ 82 w 89"/>
                <a:gd name="T15" fmla="*/ 14 h 88"/>
                <a:gd name="T16" fmla="*/ 77 w 89"/>
                <a:gd name="T17" fmla="*/ 9 h 88"/>
                <a:gd name="T18" fmla="*/ 69 w 89"/>
                <a:gd name="T19" fmla="*/ 4 h 88"/>
                <a:gd name="T20" fmla="*/ 59 w 89"/>
                <a:gd name="T21" fmla="*/ 2 h 88"/>
                <a:gd name="T22" fmla="*/ 49 w 89"/>
                <a:gd name="T23" fmla="*/ 0 h 88"/>
                <a:gd name="T24" fmla="*/ 49 w 89"/>
                <a:gd name="T25" fmla="*/ 0 h 88"/>
                <a:gd name="T26" fmla="*/ 39 w 89"/>
                <a:gd name="T27" fmla="*/ 2 h 88"/>
                <a:gd name="T28" fmla="*/ 29 w 89"/>
                <a:gd name="T29" fmla="*/ 4 h 88"/>
                <a:gd name="T30" fmla="*/ 20 w 89"/>
                <a:gd name="T31" fmla="*/ 11 h 88"/>
                <a:gd name="T32" fmla="*/ 10 w 89"/>
                <a:gd name="T33" fmla="*/ 21 h 88"/>
                <a:gd name="T34" fmla="*/ 2 w 89"/>
                <a:gd name="T35" fmla="*/ 34 h 88"/>
                <a:gd name="T36" fmla="*/ 0 w 89"/>
                <a:gd name="T37" fmla="*/ 46 h 88"/>
                <a:gd name="T38" fmla="*/ 0 w 89"/>
                <a:gd name="T39" fmla="*/ 55 h 88"/>
                <a:gd name="T40" fmla="*/ 0 w 89"/>
                <a:gd name="T41" fmla="*/ 69 h 88"/>
                <a:gd name="T42" fmla="*/ 2 w 89"/>
                <a:gd name="T43" fmla="*/ 83 h 88"/>
                <a:gd name="T44" fmla="*/ 2 w 89"/>
                <a:gd name="T45" fmla="*/ 83 h 88"/>
                <a:gd name="T46" fmla="*/ 10 w 89"/>
                <a:gd name="T47" fmla="*/ 83 h 88"/>
                <a:gd name="T48" fmla="*/ 27 w 89"/>
                <a:gd name="T49" fmla="*/ 81 h 88"/>
                <a:gd name="T50" fmla="*/ 52 w 89"/>
                <a:gd name="T51" fmla="*/ 81 h 88"/>
                <a:gd name="T52" fmla="*/ 64 w 89"/>
                <a:gd name="T53" fmla="*/ 83 h 88"/>
                <a:gd name="T54" fmla="*/ 77 w 89"/>
                <a:gd name="T55" fmla="*/ 88 h 88"/>
                <a:gd name="T56" fmla="*/ 77 w 89"/>
                <a:gd name="T5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88">
                  <a:moveTo>
                    <a:pt x="77" y="88"/>
                  </a:moveTo>
                  <a:lnTo>
                    <a:pt x="77" y="88"/>
                  </a:lnTo>
                  <a:lnTo>
                    <a:pt x="82" y="74"/>
                  </a:lnTo>
                  <a:lnTo>
                    <a:pt x="87" y="60"/>
                  </a:lnTo>
                  <a:lnTo>
                    <a:pt x="89" y="44"/>
                  </a:lnTo>
                  <a:lnTo>
                    <a:pt x="89" y="28"/>
                  </a:lnTo>
                  <a:lnTo>
                    <a:pt x="87" y="21"/>
                  </a:lnTo>
                  <a:lnTo>
                    <a:pt x="82" y="14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2"/>
                  </a:lnTo>
                  <a:lnTo>
                    <a:pt x="29" y="4"/>
                  </a:lnTo>
                  <a:lnTo>
                    <a:pt x="20" y="11"/>
                  </a:lnTo>
                  <a:lnTo>
                    <a:pt x="10" y="21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10" y="83"/>
                  </a:lnTo>
                  <a:lnTo>
                    <a:pt x="27" y="81"/>
                  </a:lnTo>
                  <a:lnTo>
                    <a:pt x="52" y="81"/>
                  </a:lnTo>
                  <a:lnTo>
                    <a:pt x="64" y="83"/>
                  </a:lnTo>
                  <a:lnTo>
                    <a:pt x="77" y="88"/>
                  </a:lnTo>
                  <a:lnTo>
                    <a:pt x="77" y="8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22" name="Freeform 66"/>
            <p:cNvSpPr>
              <a:spLocks/>
            </p:cNvSpPr>
            <p:nvPr/>
          </p:nvSpPr>
          <p:spPr bwMode="auto">
            <a:xfrm>
              <a:off x="4855" y="1691"/>
              <a:ext cx="79" cy="74"/>
            </a:xfrm>
            <a:custGeom>
              <a:avLst/>
              <a:gdLst>
                <a:gd name="T0" fmla="*/ 69 w 79"/>
                <a:gd name="T1" fmla="*/ 74 h 74"/>
                <a:gd name="T2" fmla="*/ 69 w 79"/>
                <a:gd name="T3" fmla="*/ 74 h 74"/>
                <a:gd name="T4" fmla="*/ 74 w 79"/>
                <a:gd name="T5" fmla="*/ 65 h 74"/>
                <a:gd name="T6" fmla="*/ 77 w 79"/>
                <a:gd name="T7" fmla="*/ 54 h 74"/>
                <a:gd name="T8" fmla="*/ 79 w 79"/>
                <a:gd name="T9" fmla="*/ 40 h 74"/>
                <a:gd name="T10" fmla="*/ 79 w 79"/>
                <a:gd name="T11" fmla="*/ 26 h 74"/>
                <a:gd name="T12" fmla="*/ 77 w 79"/>
                <a:gd name="T13" fmla="*/ 19 h 74"/>
                <a:gd name="T14" fmla="*/ 74 w 79"/>
                <a:gd name="T15" fmla="*/ 14 h 74"/>
                <a:gd name="T16" fmla="*/ 69 w 79"/>
                <a:gd name="T17" fmla="*/ 7 h 74"/>
                <a:gd name="T18" fmla="*/ 62 w 79"/>
                <a:gd name="T19" fmla="*/ 5 h 74"/>
                <a:gd name="T20" fmla="*/ 54 w 79"/>
                <a:gd name="T21" fmla="*/ 3 h 74"/>
                <a:gd name="T22" fmla="*/ 42 w 79"/>
                <a:gd name="T23" fmla="*/ 0 h 74"/>
                <a:gd name="T24" fmla="*/ 42 w 79"/>
                <a:gd name="T25" fmla="*/ 0 h 74"/>
                <a:gd name="T26" fmla="*/ 34 w 79"/>
                <a:gd name="T27" fmla="*/ 3 h 74"/>
                <a:gd name="T28" fmla="*/ 24 w 79"/>
                <a:gd name="T29" fmla="*/ 5 h 74"/>
                <a:gd name="T30" fmla="*/ 17 w 79"/>
                <a:gd name="T31" fmla="*/ 10 h 74"/>
                <a:gd name="T32" fmla="*/ 7 w 79"/>
                <a:gd name="T33" fmla="*/ 19 h 74"/>
                <a:gd name="T34" fmla="*/ 2 w 79"/>
                <a:gd name="T35" fmla="*/ 33 h 74"/>
                <a:gd name="T36" fmla="*/ 0 w 79"/>
                <a:gd name="T37" fmla="*/ 51 h 74"/>
                <a:gd name="T38" fmla="*/ 2 w 79"/>
                <a:gd name="T39" fmla="*/ 74 h 74"/>
                <a:gd name="T40" fmla="*/ 2 w 79"/>
                <a:gd name="T41" fmla="*/ 74 h 74"/>
                <a:gd name="T42" fmla="*/ 24 w 79"/>
                <a:gd name="T43" fmla="*/ 72 h 74"/>
                <a:gd name="T44" fmla="*/ 44 w 79"/>
                <a:gd name="T45" fmla="*/ 72 h 74"/>
                <a:gd name="T46" fmla="*/ 69 w 79"/>
                <a:gd name="T47" fmla="*/ 74 h 74"/>
                <a:gd name="T48" fmla="*/ 69 w 79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74">
                  <a:moveTo>
                    <a:pt x="69" y="74"/>
                  </a:moveTo>
                  <a:lnTo>
                    <a:pt x="69" y="74"/>
                  </a:lnTo>
                  <a:lnTo>
                    <a:pt x="74" y="65"/>
                  </a:lnTo>
                  <a:lnTo>
                    <a:pt x="77" y="54"/>
                  </a:lnTo>
                  <a:lnTo>
                    <a:pt x="79" y="40"/>
                  </a:lnTo>
                  <a:lnTo>
                    <a:pt x="79" y="26"/>
                  </a:lnTo>
                  <a:lnTo>
                    <a:pt x="77" y="19"/>
                  </a:lnTo>
                  <a:lnTo>
                    <a:pt x="74" y="14"/>
                  </a:lnTo>
                  <a:lnTo>
                    <a:pt x="69" y="7"/>
                  </a:lnTo>
                  <a:lnTo>
                    <a:pt x="62" y="5"/>
                  </a:lnTo>
                  <a:lnTo>
                    <a:pt x="54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24" y="5"/>
                  </a:lnTo>
                  <a:lnTo>
                    <a:pt x="17" y="10"/>
                  </a:lnTo>
                  <a:lnTo>
                    <a:pt x="7" y="19"/>
                  </a:lnTo>
                  <a:lnTo>
                    <a:pt x="2" y="33"/>
                  </a:lnTo>
                  <a:lnTo>
                    <a:pt x="0" y="51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4" y="72"/>
                  </a:lnTo>
                  <a:lnTo>
                    <a:pt x="44" y="72"/>
                  </a:lnTo>
                  <a:lnTo>
                    <a:pt x="69" y="74"/>
                  </a:lnTo>
                  <a:lnTo>
                    <a:pt x="6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23" name="Freeform 67"/>
            <p:cNvSpPr>
              <a:spLocks/>
            </p:cNvSpPr>
            <p:nvPr/>
          </p:nvSpPr>
          <p:spPr bwMode="auto">
            <a:xfrm>
              <a:off x="4909" y="1768"/>
              <a:ext cx="35" cy="14"/>
            </a:xfrm>
            <a:custGeom>
              <a:avLst/>
              <a:gdLst>
                <a:gd name="T0" fmla="*/ 0 w 35"/>
                <a:gd name="T1" fmla="*/ 2 h 14"/>
                <a:gd name="T2" fmla="*/ 0 w 35"/>
                <a:gd name="T3" fmla="*/ 2 h 14"/>
                <a:gd name="T4" fmla="*/ 15 w 35"/>
                <a:gd name="T5" fmla="*/ 4 h 14"/>
                <a:gd name="T6" fmla="*/ 28 w 35"/>
                <a:gd name="T7" fmla="*/ 9 h 14"/>
                <a:gd name="T8" fmla="*/ 35 w 35"/>
                <a:gd name="T9" fmla="*/ 14 h 14"/>
                <a:gd name="T10" fmla="*/ 35 w 35"/>
                <a:gd name="T11" fmla="*/ 14 h 14"/>
                <a:gd name="T12" fmla="*/ 28 w 35"/>
                <a:gd name="T13" fmla="*/ 7 h 14"/>
                <a:gd name="T14" fmla="*/ 18 w 35"/>
                <a:gd name="T15" fmla="*/ 2 h 14"/>
                <a:gd name="T16" fmla="*/ 5 w 35"/>
                <a:gd name="T17" fmla="*/ 0 h 14"/>
                <a:gd name="T18" fmla="*/ 0 w 35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4">
                  <a:moveTo>
                    <a:pt x="0" y="2"/>
                  </a:moveTo>
                  <a:lnTo>
                    <a:pt x="0" y="2"/>
                  </a:lnTo>
                  <a:lnTo>
                    <a:pt x="15" y="4"/>
                  </a:lnTo>
                  <a:lnTo>
                    <a:pt x="28" y="9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28" y="7"/>
                  </a:lnTo>
                  <a:lnTo>
                    <a:pt x="1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24" name="Freeform 68"/>
            <p:cNvSpPr>
              <a:spLocks/>
            </p:cNvSpPr>
            <p:nvPr/>
          </p:nvSpPr>
          <p:spPr bwMode="auto">
            <a:xfrm>
              <a:off x="4874" y="1712"/>
              <a:ext cx="63" cy="56"/>
            </a:xfrm>
            <a:custGeom>
              <a:avLst/>
              <a:gdLst>
                <a:gd name="T0" fmla="*/ 3 w 63"/>
                <a:gd name="T1" fmla="*/ 51 h 56"/>
                <a:gd name="T2" fmla="*/ 3 w 63"/>
                <a:gd name="T3" fmla="*/ 51 h 56"/>
                <a:gd name="T4" fmla="*/ 3 w 63"/>
                <a:gd name="T5" fmla="*/ 44 h 56"/>
                <a:gd name="T6" fmla="*/ 0 w 63"/>
                <a:gd name="T7" fmla="*/ 28 h 56"/>
                <a:gd name="T8" fmla="*/ 0 w 63"/>
                <a:gd name="T9" fmla="*/ 21 h 56"/>
                <a:gd name="T10" fmla="*/ 5 w 63"/>
                <a:gd name="T11" fmla="*/ 12 h 56"/>
                <a:gd name="T12" fmla="*/ 13 w 63"/>
                <a:gd name="T13" fmla="*/ 5 h 56"/>
                <a:gd name="T14" fmla="*/ 25 w 63"/>
                <a:gd name="T15" fmla="*/ 0 h 56"/>
                <a:gd name="T16" fmla="*/ 25 w 63"/>
                <a:gd name="T17" fmla="*/ 0 h 56"/>
                <a:gd name="T18" fmla="*/ 35 w 63"/>
                <a:gd name="T19" fmla="*/ 0 h 56"/>
                <a:gd name="T20" fmla="*/ 43 w 63"/>
                <a:gd name="T21" fmla="*/ 0 h 56"/>
                <a:gd name="T22" fmla="*/ 50 w 63"/>
                <a:gd name="T23" fmla="*/ 3 h 56"/>
                <a:gd name="T24" fmla="*/ 55 w 63"/>
                <a:gd name="T25" fmla="*/ 7 h 56"/>
                <a:gd name="T26" fmla="*/ 60 w 63"/>
                <a:gd name="T27" fmla="*/ 12 h 56"/>
                <a:gd name="T28" fmla="*/ 63 w 63"/>
                <a:gd name="T29" fmla="*/ 16 h 56"/>
                <a:gd name="T30" fmla="*/ 63 w 63"/>
                <a:gd name="T31" fmla="*/ 16 h 56"/>
                <a:gd name="T32" fmla="*/ 60 w 63"/>
                <a:gd name="T33" fmla="*/ 30 h 56"/>
                <a:gd name="T34" fmla="*/ 55 w 63"/>
                <a:gd name="T35" fmla="*/ 44 h 56"/>
                <a:gd name="T36" fmla="*/ 50 w 63"/>
                <a:gd name="T37" fmla="*/ 56 h 56"/>
                <a:gd name="T38" fmla="*/ 50 w 63"/>
                <a:gd name="T39" fmla="*/ 56 h 56"/>
                <a:gd name="T40" fmla="*/ 38 w 63"/>
                <a:gd name="T41" fmla="*/ 53 h 56"/>
                <a:gd name="T42" fmla="*/ 3 w 63"/>
                <a:gd name="T43" fmla="*/ 51 h 56"/>
                <a:gd name="T44" fmla="*/ 3 w 63"/>
                <a:gd name="T45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6">
                  <a:moveTo>
                    <a:pt x="3" y="51"/>
                  </a:moveTo>
                  <a:lnTo>
                    <a:pt x="3" y="51"/>
                  </a:lnTo>
                  <a:lnTo>
                    <a:pt x="3" y="4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5" y="12"/>
                  </a:lnTo>
                  <a:lnTo>
                    <a:pt x="13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3"/>
                  </a:lnTo>
                  <a:lnTo>
                    <a:pt x="55" y="7"/>
                  </a:lnTo>
                  <a:lnTo>
                    <a:pt x="60" y="12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0" y="30"/>
                  </a:lnTo>
                  <a:lnTo>
                    <a:pt x="55" y="44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38" y="53"/>
                  </a:lnTo>
                  <a:lnTo>
                    <a:pt x="3" y="51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0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25" name="Freeform 69"/>
            <p:cNvSpPr>
              <a:spLocks/>
            </p:cNvSpPr>
            <p:nvPr/>
          </p:nvSpPr>
          <p:spPr bwMode="auto">
            <a:xfrm>
              <a:off x="4884" y="1721"/>
              <a:ext cx="28" cy="28"/>
            </a:xfrm>
            <a:custGeom>
              <a:avLst/>
              <a:gdLst>
                <a:gd name="T0" fmla="*/ 0 w 28"/>
                <a:gd name="T1" fmla="*/ 26 h 28"/>
                <a:gd name="T2" fmla="*/ 15 w 28"/>
                <a:gd name="T3" fmla="*/ 28 h 28"/>
                <a:gd name="T4" fmla="*/ 15 w 28"/>
                <a:gd name="T5" fmla="*/ 28 h 28"/>
                <a:gd name="T6" fmla="*/ 15 w 28"/>
                <a:gd name="T7" fmla="*/ 21 h 28"/>
                <a:gd name="T8" fmla="*/ 20 w 28"/>
                <a:gd name="T9" fmla="*/ 19 h 28"/>
                <a:gd name="T10" fmla="*/ 28 w 28"/>
                <a:gd name="T11" fmla="*/ 14 h 28"/>
                <a:gd name="T12" fmla="*/ 28 w 28"/>
                <a:gd name="T13" fmla="*/ 0 h 28"/>
                <a:gd name="T14" fmla="*/ 28 w 28"/>
                <a:gd name="T15" fmla="*/ 0 h 28"/>
                <a:gd name="T16" fmla="*/ 23 w 28"/>
                <a:gd name="T17" fmla="*/ 0 h 28"/>
                <a:gd name="T18" fmla="*/ 13 w 28"/>
                <a:gd name="T19" fmla="*/ 3 h 28"/>
                <a:gd name="T20" fmla="*/ 8 w 28"/>
                <a:gd name="T21" fmla="*/ 7 h 28"/>
                <a:gd name="T22" fmla="*/ 5 w 28"/>
                <a:gd name="T23" fmla="*/ 12 h 28"/>
                <a:gd name="T24" fmla="*/ 3 w 28"/>
                <a:gd name="T25" fmla="*/ 19 h 28"/>
                <a:gd name="T26" fmla="*/ 0 w 28"/>
                <a:gd name="T27" fmla="*/ 26 h 28"/>
                <a:gd name="T28" fmla="*/ 0 w 28"/>
                <a:gd name="T2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8">
                  <a:moveTo>
                    <a:pt x="0" y="26"/>
                  </a:moveTo>
                  <a:lnTo>
                    <a:pt x="15" y="28"/>
                  </a:lnTo>
                  <a:lnTo>
                    <a:pt x="15" y="28"/>
                  </a:lnTo>
                  <a:lnTo>
                    <a:pt x="15" y="21"/>
                  </a:lnTo>
                  <a:lnTo>
                    <a:pt x="20" y="19"/>
                  </a:lnTo>
                  <a:lnTo>
                    <a:pt x="28" y="1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3" y="3"/>
                  </a:lnTo>
                  <a:lnTo>
                    <a:pt x="8" y="7"/>
                  </a:lnTo>
                  <a:lnTo>
                    <a:pt x="5" y="12"/>
                  </a:lnTo>
                  <a:lnTo>
                    <a:pt x="3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E4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26" name="Freeform 70"/>
            <p:cNvSpPr>
              <a:spLocks/>
            </p:cNvSpPr>
            <p:nvPr/>
          </p:nvSpPr>
          <p:spPr bwMode="auto">
            <a:xfrm>
              <a:off x="4879" y="1712"/>
              <a:ext cx="20" cy="19"/>
            </a:xfrm>
            <a:custGeom>
              <a:avLst/>
              <a:gdLst>
                <a:gd name="T0" fmla="*/ 20 w 20"/>
                <a:gd name="T1" fmla="*/ 9 h 19"/>
                <a:gd name="T2" fmla="*/ 20 w 20"/>
                <a:gd name="T3" fmla="*/ 9 h 19"/>
                <a:gd name="T4" fmla="*/ 20 w 20"/>
                <a:gd name="T5" fmla="*/ 12 h 19"/>
                <a:gd name="T6" fmla="*/ 20 w 20"/>
                <a:gd name="T7" fmla="*/ 16 h 19"/>
                <a:gd name="T8" fmla="*/ 15 w 20"/>
                <a:gd name="T9" fmla="*/ 19 h 19"/>
                <a:gd name="T10" fmla="*/ 13 w 20"/>
                <a:gd name="T11" fmla="*/ 19 h 19"/>
                <a:gd name="T12" fmla="*/ 13 w 20"/>
                <a:gd name="T13" fmla="*/ 19 h 19"/>
                <a:gd name="T14" fmla="*/ 8 w 20"/>
                <a:gd name="T15" fmla="*/ 19 h 19"/>
                <a:gd name="T16" fmla="*/ 3 w 20"/>
                <a:gd name="T17" fmla="*/ 16 h 19"/>
                <a:gd name="T18" fmla="*/ 0 w 20"/>
                <a:gd name="T19" fmla="*/ 14 h 19"/>
                <a:gd name="T20" fmla="*/ 0 w 20"/>
                <a:gd name="T21" fmla="*/ 12 h 19"/>
                <a:gd name="T22" fmla="*/ 0 w 20"/>
                <a:gd name="T23" fmla="*/ 12 h 19"/>
                <a:gd name="T24" fmla="*/ 0 w 20"/>
                <a:gd name="T25" fmla="*/ 7 h 19"/>
                <a:gd name="T26" fmla="*/ 3 w 20"/>
                <a:gd name="T27" fmla="*/ 5 h 19"/>
                <a:gd name="T28" fmla="*/ 5 w 20"/>
                <a:gd name="T29" fmla="*/ 3 h 19"/>
                <a:gd name="T30" fmla="*/ 10 w 20"/>
                <a:gd name="T31" fmla="*/ 0 h 19"/>
                <a:gd name="T32" fmla="*/ 10 w 20"/>
                <a:gd name="T33" fmla="*/ 0 h 19"/>
                <a:gd name="T34" fmla="*/ 13 w 20"/>
                <a:gd name="T35" fmla="*/ 3 h 19"/>
                <a:gd name="T36" fmla="*/ 18 w 20"/>
                <a:gd name="T37" fmla="*/ 3 h 19"/>
                <a:gd name="T38" fmla="*/ 20 w 20"/>
                <a:gd name="T39" fmla="*/ 5 h 19"/>
                <a:gd name="T40" fmla="*/ 20 w 20"/>
                <a:gd name="T41" fmla="*/ 9 h 19"/>
                <a:gd name="T42" fmla="*/ 2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lnTo>
                    <a:pt x="20" y="9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27" name="Freeform 71"/>
            <p:cNvSpPr>
              <a:spLocks/>
            </p:cNvSpPr>
            <p:nvPr/>
          </p:nvSpPr>
          <p:spPr bwMode="auto">
            <a:xfrm>
              <a:off x="4743" y="1756"/>
              <a:ext cx="45" cy="30"/>
            </a:xfrm>
            <a:custGeom>
              <a:avLst/>
              <a:gdLst>
                <a:gd name="T0" fmla="*/ 45 w 45"/>
                <a:gd name="T1" fmla="*/ 16 h 30"/>
                <a:gd name="T2" fmla="*/ 45 w 45"/>
                <a:gd name="T3" fmla="*/ 16 h 30"/>
                <a:gd name="T4" fmla="*/ 42 w 45"/>
                <a:gd name="T5" fmla="*/ 23 h 30"/>
                <a:gd name="T6" fmla="*/ 37 w 45"/>
                <a:gd name="T7" fmla="*/ 28 h 30"/>
                <a:gd name="T8" fmla="*/ 30 w 45"/>
                <a:gd name="T9" fmla="*/ 30 h 30"/>
                <a:gd name="T10" fmla="*/ 20 w 45"/>
                <a:gd name="T11" fmla="*/ 30 h 30"/>
                <a:gd name="T12" fmla="*/ 20 w 45"/>
                <a:gd name="T13" fmla="*/ 30 h 30"/>
                <a:gd name="T14" fmla="*/ 12 w 45"/>
                <a:gd name="T15" fmla="*/ 28 h 30"/>
                <a:gd name="T16" fmla="*/ 5 w 45"/>
                <a:gd name="T17" fmla="*/ 26 h 30"/>
                <a:gd name="T18" fmla="*/ 0 w 45"/>
                <a:gd name="T19" fmla="*/ 21 h 30"/>
                <a:gd name="T20" fmla="*/ 0 w 45"/>
                <a:gd name="T21" fmla="*/ 14 h 30"/>
                <a:gd name="T22" fmla="*/ 0 w 45"/>
                <a:gd name="T23" fmla="*/ 14 h 30"/>
                <a:gd name="T24" fmla="*/ 2 w 45"/>
                <a:gd name="T25" fmla="*/ 7 h 30"/>
                <a:gd name="T26" fmla="*/ 7 w 45"/>
                <a:gd name="T27" fmla="*/ 2 h 30"/>
                <a:gd name="T28" fmla="*/ 15 w 45"/>
                <a:gd name="T29" fmla="*/ 0 h 30"/>
                <a:gd name="T30" fmla="*/ 22 w 45"/>
                <a:gd name="T31" fmla="*/ 0 h 30"/>
                <a:gd name="T32" fmla="*/ 22 w 45"/>
                <a:gd name="T33" fmla="*/ 0 h 30"/>
                <a:gd name="T34" fmla="*/ 32 w 45"/>
                <a:gd name="T35" fmla="*/ 2 h 30"/>
                <a:gd name="T36" fmla="*/ 40 w 45"/>
                <a:gd name="T37" fmla="*/ 5 h 30"/>
                <a:gd name="T38" fmla="*/ 42 w 45"/>
                <a:gd name="T39" fmla="*/ 9 h 30"/>
                <a:gd name="T40" fmla="*/ 45 w 45"/>
                <a:gd name="T41" fmla="*/ 16 h 30"/>
                <a:gd name="T42" fmla="*/ 45 w 45"/>
                <a:gd name="T4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0">
                  <a:moveTo>
                    <a:pt x="45" y="16"/>
                  </a:moveTo>
                  <a:lnTo>
                    <a:pt x="45" y="16"/>
                  </a:lnTo>
                  <a:lnTo>
                    <a:pt x="42" y="23"/>
                  </a:lnTo>
                  <a:lnTo>
                    <a:pt x="37" y="28"/>
                  </a:lnTo>
                  <a:lnTo>
                    <a:pt x="3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2" y="28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7"/>
                  </a:lnTo>
                  <a:lnTo>
                    <a:pt x="7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5"/>
                  </a:lnTo>
                  <a:lnTo>
                    <a:pt x="42" y="9"/>
                  </a:lnTo>
                  <a:lnTo>
                    <a:pt x="45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28" name="Freeform 72"/>
            <p:cNvSpPr>
              <a:spLocks/>
            </p:cNvSpPr>
            <p:nvPr/>
          </p:nvSpPr>
          <p:spPr bwMode="auto">
            <a:xfrm>
              <a:off x="4621" y="1696"/>
              <a:ext cx="80" cy="79"/>
            </a:xfrm>
            <a:custGeom>
              <a:avLst/>
              <a:gdLst>
                <a:gd name="T0" fmla="*/ 5 w 80"/>
                <a:gd name="T1" fmla="*/ 79 h 79"/>
                <a:gd name="T2" fmla="*/ 5 w 80"/>
                <a:gd name="T3" fmla="*/ 79 h 79"/>
                <a:gd name="T4" fmla="*/ 0 w 80"/>
                <a:gd name="T5" fmla="*/ 67 h 79"/>
                <a:gd name="T6" fmla="*/ 0 w 80"/>
                <a:gd name="T7" fmla="*/ 56 h 79"/>
                <a:gd name="T8" fmla="*/ 0 w 80"/>
                <a:gd name="T9" fmla="*/ 39 h 79"/>
                <a:gd name="T10" fmla="*/ 3 w 80"/>
                <a:gd name="T11" fmla="*/ 25 h 79"/>
                <a:gd name="T12" fmla="*/ 5 w 80"/>
                <a:gd name="T13" fmla="*/ 19 h 79"/>
                <a:gd name="T14" fmla="*/ 10 w 80"/>
                <a:gd name="T15" fmla="*/ 14 h 79"/>
                <a:gd name="T16" fmla="*/ 15 w 80"/>
                <a:gd name="T17" fmla="*/ 9 h 79"/>
                <a:gd name="T18" fmla="*/ 23 w 80"/>
                <a:gd name="T19" fmla="*/ 5 h 79"/>
                <a:gd name="T20" fmla="*/ 30 w 80"/>
                <a:gd name="T21" fmla="*/ 2 h 79"/>
                <a:gd name="T22" fmla="*/ 42 w 80"/>
                <a:gd name="T23" fmla="*/ 0 h 79"/>
                <a:gd name="T24" fmla="*/ 42 w 80"/>
                <a:gd name="T25" fmla="*/ 0 h 79"/>
                <a:gd name="T26" fmla="*/ 50 w 80"/>
                <a:gd name="T27" fmla="*/ 2 h 79"/>
                <a:gd name="T28" fmla="*/ 60 w 80"/>
                <a:gd name="T29" fmla="*/ 7 h 79"/>
                <a:gd name="T30" fmla="*/ 67 w 80"/>
                <a:gd name="T31" fmla="*/ 12 h 79"/>
                <a:gd name="T32" fmla="*/ 75 w 80"/>
                <a:gd name="T33" fmla="*/ 21 h 79"/>
                <a:gd name="T34" fmla="*/ 80 w 80"/>
                <a:gd name="T35" fmla="*/ 35 h 79"/>
                <a:gd name="T36" fmla="*/ 80 w 80"/>
                <a:gd name="T37" fmla="*/ 53 h 79"/>
                <a:gd name="T38" fmla="*/ 72 w 80"/>
                <a:gd name="T39" fmla="*/ 79 h 79"/>
                <a:gd name="T40" fmla="*/ 72 w 80"/>
                <a:gd name="T41" fmla="*/ 79 h 79"/>
                <a:gd name="T42" fmla="*/ 50 w 80"/>
                <a:gd name="T43" fmla="*/ 76 h 79"/>
                <a:gd name="T44" fmla="*/ 28 w 80"/>
                <a:gd name="T45" fmla="*/ 76 h 79"/>
                <a:gd name="T46" fmla="*/ 5 w 80"/>
                <a:gd name="T47" fmla="*/ 79 h 79"/>
                <a:gd name="T48" fmla="*/ 5 w 80"/>
                <a:gd name="T4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9">
                  <a:moveTo>
                    <a:pt x="5" y="79"/>
                  </a:move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5" y="19"/>
                  </a:lnTo>
                  <a:lnTo>
                    <a:pt x="10" y="14"/>
                  </a:lnTo>
                  <a:lnTo>
                    <a:pt x="15" y="9"/>
                  </a:lnTo>
                  <a:lnTo>
                    <a:pt x="23" y="5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60" y="7"/>
                  </a:lnTo>
                  <a:lnTo>
                    <a:pt x="67" y="12"/>
                  </a:lnTo>
                  <a:lnTo>
                    <a:pt x="75" y="21"/>
                  </a:lnTo>
                  <a:lnTo>
                    <a:pt x="80" y="35"/>
                  </a:lnTo>
                  <a:lnTo>
                    <a:pt x="80" y="53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50" y="76"/>
                  </a:lnTo>
                  <a:lnTo>
                    <a:pt x="28" y="76"/>
                  </a:lnTo>
                  <a:lnTo>
                    <a:pt x="5" y="79"/>
                  </a:lnTo>
                  <a:lnTo>
                    <a:pt x="5" y="7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29" name="Freeform 73"/>
            <p:cNvSpPr>
              <a:spLocks/>
            </p:cNvSpPr>
            <p:nvPr/>
          </p:nvSpPr>
          <p:spPr bwMode="auto">
            <a:xfrm>
              <a:off x="4624" y="1701"/>
              <a:ext cx="72" cy="69"/>
            </a:xfrm>
            <a:custGeom>
              <a:avLst/>
              <a:gdLst>
                <a:gd name="T0" fmla="*/ 5 w 72"/>
                <a:gd name="T1" fmla="*/ 67 h 69"/>
                <a:gd name="T2" fmla="*/ 5 w 72"/>
                <a:gd name="T3" fmla="*/ 67 h 69"/>
                <a:gd name="T4" fmla="*/ 2 w 72"/>
                <a:gd name="T5" fmla="*/ 57 h 69"/>
                <a:gd name="T6" fmla="*/ 0 w 72"/>
                <a:gd name="T7" fmla="*/ 46 h 69"/>
                <a:gd name="T8" fmla="*/ 0 w 72"/>
                <a:gd name="T9" fmla="*/ 34 h 69"/>
                <a:gd name="T10" fmla="*/ 2 w 72"/>
                <a:gd name="T11" fmla="*/ 23 h 69"/>
                <a:gd name="T12" fmla="*/ 10 w 72"/>
                <a:gd name="T13" fmla="*/ 11 h 69"/>
                <a:gd name="T14" fmla="*/ 15 w 72"/>
                <a:gd name="T15" fmla="*/ 7 h 69"/>
                <a:gd name="T16" fmla="*/ 20 w 72"/>
                <a:gd name="T17" fmla="*/ 4 h 69"/>
                <a:gd name="T18" fmla="*/ 30 w 72"/>
                <a:gd name="T19" fmla="*/ 2 h 69"/>
                <a:gd name="T20" fmla="*/ 39 w 72"/>
                <a:gd name="T21" fmla="*/ 0 h 69"/>
                <a:gd name="T22" fmla="*/ 39 w 72"/>
                <a:gd name="T23" fmla="*/ 0 h 69"/>
                <a:gd name="T24" fmla="*/ 47 w 72"/>
                <a:gd name="T25" fmla="*/ 2 h 69"/>
                <a:gd name="T26" fmla="*/ 54 w 72"/>
                <a:gd name="T27" fmla="*/ 4 h 69"/>
                <a:gd name="T28" fmla="*/ 62 w 72"/>
                <a:gd name="T29" fmla="*/ 11 h 69"/>
                <a:gd name="T30" fmla="*/ 67 w 72"/>
                <a:gd name="T31" fmla="*/ 18 h 69"/>
                <a:gd name="T32" fmla="*/ 72 w 72"/>
                <a:gd name="T33" fmla="*/ 32 h 69"/>
                <a:gd name="T34" fmla="*/ 72 w 72"/>
                <a:gd name="T35" fmla="*/ 48 h 69"/>
                <a:gd name="T36" fmla="*/ 64 w 72"/>
                <a:gd name="T37" fmla="*/ 69 h 69"/>
                <a:gd name="T38" fmla="*/ 64 w 72"/>
                <a:gd name="T39" fmla="*/ 69 h 69"/>
                <a:gd name="T40" fmla="*/ 47 w 72"/>
                <a:gd name="T41" fmla="*/ 67 h 69"/>
                <a:gd name="T42" fmla="*/ 27 w 72"/>
                <a:gd name="T43" fmla="*/ 67 h 69"/>
                <a:gd name="T44" fmla="*/ 5 w 72"/>
                <a:gd name="T45" fmla="*/ 67 h 69"/>
                <a:gd name="T46" fmla="*/ 5 w 72"/>
                <a:gd name="T4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69">
                  <a:moveTo>
                    <a:pt x="5" y="67"/>
                  </a:moveTo>
                  <a:lnTo>
                    <a:pt x="5" y="67"/>
                  </a:lnTo>
                  <a:lnTo>
                    <a:pt x="2" y="57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3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2" y="11"/>
                  </a:lnTo>
                  <a:lnTo>
                    <a:pt x="67" y="18"/>
                  </a:lnTo>
                  <a:lnTo>
                    <a:pt x="72" y="32"/>
                  </a:lnTo>
                  <a:lnTo>
                    <a:pt x="72" y="48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47" y="67"/>
                  </a:lnTo>
                  <a:lnTo>
                    <a:pt x="27" y="67"/>
                  </a:lnTo>
                  <a:lnTo>
                    <a:pt x="5" y="67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30" name="Freeform 74"/>
            <p:cNvSpPr>
              <a:spLocks/>
            </p:cNvSpPr>
            <p:nvPr/>
          </p:nvSpPr>
          <p:spPr bwMode="auto">
            <a:xfrm>
              <a:off x="4644" y="1724"/>
              <a:ext cx="52" cy="48"/>
            </a:xfrm>
            <a:custGeom>
              <a:avLst/>
              <a:gdLst>
                <a:gd name="T0" fmla="*/ 5 w 52"/>
                <a:gd name="T1" fmla="*/ 44 h 48"/>
                <a:gd name="T2" fmla="*/ 5 w 52"/>
                <a:gd name="T3" fmla="*/ 44 h 48"/>
                <a:gd name="T4" fmla="*/ 2 w 52"/>
                <a:gd name="T5" fmla="*/ 39 h 48"/>
                <a:gd name="T6" fmla="*/ 0 w 52"/>
                <a:gd name="T7" fmla="*/ 25 h 48"/>
                <a:gd name="T8" fmla="*/ 0 w 52"/>
                <a:gd name="T9" fmla="*/ 18 h 48"/>
                <a:gd name="T10" fmla="*/ 5 w 52"/>
                <a:gd name="T11" fmla="*/ 9 h 48"/>
                <a:gd name="T12" fmla="*/ 10 w 52"/>
                <a:gd name="T13" fmla="*/ 4 h 48"/>
                <a:gd name="T14" fmla="*/ 22 w 52"/>
                <a:gd name="T15" fmla="*/ 0 h 48"/>
                <a:gd name="T16" fmla="*/ 22 w 52"/>
                <a:gd name="T17" fmla="*/ 0 h 48"/>
                <a:gd name="T18" fmla="*/ 29 w 52"/>
                <a:gd name="T19" fmla="*/ 0 h 48"/>
                <a:gd name="T20" fmla="*/ 37 w 52"/>
                <a:gd name="T21" fmla="*/ 0 h 48"/>
                <a:gd name="T22" fmla="*/ 47 w 52"/>
                <a:gd name="T23" fmla="*/ 2 h 48"/>
                <a:gd name="T24" fmla="*/ 52 w 52"/>
                <a:gd name="T25" fmla="*/ 7 h 48"/>
                <a:gd name="T26" fmla="*/ 52 w 52"/>
                <a:gd name="T27" fmla="*/ 9 h 48"/>
                <a:gd name="T28" fmla="*/ 52 w 52"/>
                <a:gd name="T29" fmla="*/ 9 h 48"/>
                <a:gd name="T30" fmla="*/ 52 w 52"/>
                <a:gd name="T31" fmla="*/ 25 h 48"/>
                <a:gd name="T32" fmla="*/ 49 w 52"/>
                <a:gd name="T33" fmla="*/ 39 h 48"/>
                <a:gd name="T34" fmla="*/ 44 w 52"/>
                <a:gd name="T35" fmla="*/ 48 h 48"/>
                <a:gd name="T36" fmla="*/ 44 w 52"/>
                <a:gd name="T37" fmla="*/ 48 h 48"/>
                <a:gd name="T38" fmla="*/ 34 w 52"/>
                <a:gd name="T39" fmla="*/ 46 h 48"/>
                <a:gd name="T40" fmla="*/ 5 w 52"/>
                <a:gd name="T41" fmla="*/ 44 h 48"/>
                <a:gd name="T42" fmla="*/ 5 w 52"/>
                <a:gd name="T4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48">
                  <a:moveTo>
                    <a:pt x="5" y="44"/>
                  </a:moveTo>
                  <a:lnTo>
                    <a:pt x="5" y="44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5" y="9"/>
                  </a:lnTo>
                  <a:lnTo>
                    <a:pt x="1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7" y="2"/>
                  </a:lnTo>
                  <a:lnTo>
                    <a:pt x="52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25"/>
                  </a:lnTo>
                  <a:lnTo>
                    <a:pt x="49" y="39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34" y="46"/>
                  </a:lnTo>
                  <a:lnTo>
                    <a:pt x="5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5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31" name="Freeform 75"/>
            <p:cNvSpPr>
              <a:spLocks/>
            </p:cNvSpPr>
            <p:nvPr/>
          </p:nvSpPr>
          <p:spPr bwMode="auto">
            <a:xfrm>
              <a:off x="4609" y="1770"/>
              <a:ext cx="32" cy="12"/>
            </a:xfrm>
            <a:custGeom>
              <a:avLst/>
              <a:gdLst>
                <a:gd name="T0" fmla="*/ 32 w 32"/>
                <a:gd name="T1" fmla="*/ 2 h 12"/>
                <a:gd name="T2" fmla="*/ 32 w 32"/>
                <a:gd name="T3" fmla="*/ 2 h 12"/>
                <a:gd name="T4" fmla="*/ 20 w 32"/>
                <a:gd name="T5" fmla="*/ 5 h 12"/>
                <a:gd name="T6" fmla="*/ 7 w 32"/>
                <a:gd name="T7" fmla="*/ 7 h 12"/>
                <a:gd name="T8" fmla="*/ 0 w 32"/>
                <a:gd name="T9" fmla="*/ 12 h 12"/>
                <a:gd name="T10" fmla="*/ 0 w 32"/>
                <a:gd name="T11" fmla="*/ 12 h 12"/>
                <a:gd name="T12" fmla="*/ 7 w 32"/>
                <a:gd name="T13" fmla="*/ 5 h 12"/>
                <a:gd name="T14" fmla="*/ 17 w 32"/>
                <a:gd name="T15" fmla="*/ 2 h 12"/>
                <a:gd name="T16" fmla="*/ 30 w 32"/>
                <a:gd name="T17" fmla="*/ 0 h 12"/>
                <a:gd name="T18" fmla="*/ 32 w 32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2">
                  <a:moveTo>
                    <a:pt x="32" y="2"/>
                  </a:moveTo>
                  <a:lnTo>
                    <a:pt x="32" y="2"/>
                  </a:lnTo>
                  <a:lnTo>
                    <a:pt x="20" y="5"/>
                  </a:lnTo>
                  <a:lnTo>
                    <a:pt x="7" y="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" y="5"/>
                  </a:lnTo>
                  <a:lnTo>
                    <a:pt x="17" y="2"/>
                  </a:lnTo>
                  <a:lnTo>
                    <a:pt x="30" y="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32" name="Freeform 76"/>
            <p:cNvSpPr>
              <a:spLocks/>
            </p:cNvSpPr>
            <p:nvPr/>
          </p:nvSpPr>
          <p:spPr bwMode="auto">
            <a:xfrm>
              <a:off x="4654" y="1728"/>
              <a:ext cx="24" cy="28"/>
            </a:xfrm>
            <a:custGeom>
              <a:avLst/>
              <a:gdLst>
                <a:gd name="T0" fmla="*/ 0 w 24"/>
                <a:gd name="T1" fmla="*/ 26 h 28"/>
                <a:gd name="T2" fmla="*/ 9 w 24"/>
                <a:gd name="T3" fmla="*/ 28 h 28"/>
                <a:gd name="T4" fmla="*/ 9 w 24"/>
                <a:gd name="T5" fmla="*/ 28 h 28"/>
                <a:gd name="T6" fmla="*/ 12 w 24"/>
                <a:gd name="T7" fmla="*/ 21 h 28"/>
                <a:gd name="T8" fmla="*/ 14 w 24"/>
                <a:gd name="T9" fmla="*/ 19 h 28"/>
                <a:gd name="T10" fmla="*/ 22 w 24"/>
                <a:gd name="T11" fmla="*/ 17 h 28"/>
                <a:gd name="T12" fmla="*/ 24 w 24"/>
                <a:gd name="T13" fmla="*/ 0 h 28"/>
                <a:gd name="T14" fmla="*/ 24 w 24"/>
                <a:gd name="T15" fmla="*/ 0 h 28"/>
                <a:gd name="T16" fmla="*/ 19 w 24"/>
                <a:gd name="T17" fmla="*/ 3 h 28"/>
                <a:gd name="T18" fmla="*/ 9 w 24"/>
                <a:gd name="T19" fmla="*/ 5 h 28"/>
                <a:gd name="T20" fmla="*/ 4 w 24"/>
                <a:gd name="T21" fmla="*/ 7 h 28"/>
                <a:gd name="T22" fmla="*/ 2 w 24"/>
                <a:gd name="T23" fmla="*/ 12 h 28"/>
                <a:gd name="T24" fmla="*/ 0 w 24"/>
                <a:gd name="T25" fmla="*/ 19 h 28"/>
                <a:gd name="T26" fmla="*/ 0 w 24"/>
                <a:gd name="T27" fmla="*/ 26 h 28"/>
                <a:gd name="T28" fmla="*/ 0 w 24"/>
                <a:gd name="T2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8">
                  <a:moveTo>
                    <a:pt x="0" y="26"/>
                  </a:moveTo>
                  <a:lnTo>
                    <a:pt x="9" y="28"/>
                  </a:lnTo>
                  <a:lnTo>
                    <a:pt x="9" y="28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22" y="17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3"/>
                  </a:lnTo>
                  <a:lnTo>
                    <a:pt x="9" y="5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E4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33" name="Freeform 77"/>
            <p:cNvSpPr>
              <a:spLocks/>
            </p:cNvSpPr>
            <p:nvPr/>
          </p:nvSpPr>
          <p:spPr bwMode="auto">
            <a:xfrm>
              <a:off x="4644" y="1728"/>
              <a:ext cx="17" cy="17"/>
            </a:xfrm>
            <a:custGeom>
              <a:avLst/>
              <a:gdLst>
                <a:gd name="T0" fmla="*/ 17 w 17"/>
                <a:gd name="T1" fmla="*/ 7 h 17"/>
                <a:gd name="T2" fmla="*/ 17 w 17"/>
                <a:gd name="T3" fmla="*/ 7 h 17"/>
                <a:gd name="T4" fmla="*/ 17 w 17"/>
                <a:gd name="T5" fmla="*/ 12 h 17"/>
                <a:gd name="T6" fmla="*/ 10 w 17"/>
                <a:gd name="T7" fmla="*/ 17 h 17"/>
                <a:gd name="T8" fmla="*/ 10 w 17"/>
                <a:gd name="T9" fmla="*/ 17 h 17"/>
                <a:gd name="T10" fmla="*/ 5 w 17"/>
                <a:gd name="T11" fmla="*/ 14 h 17"/>
                <a:gd name="T12" fmla="*/ 0 w 17"/>
                <a:gd name="T13" fmla="*/ 10 h 17"/>
                <a:gd name="T14" fmla="*/ 0 w 17"/>
                <a:gd name="T15" fmla="*/ 10 h 17"/>
                <a:gd name="T16" fmla="*/ 2 w 17"/>
                <a:gd name="T17" fmla="*/ 3 h 17"/>
                <a:gd name="T18" fmla="*/ 7 w 17"/>
                <a:gd name="T19" fmla="*/ 0 h 17"/>
                <a:gd name="T20" fmla="*/ 7 w 17"/>
                <a:gd name="T21" fmla="*/ 0 h 17"/>
                <a:gd name="T22" fmla="*/ 14 w 17"/>
                <a:gd name="T23" fmla="*/ 3 h 17"/>
                <a:gd name="T24" fmla="*/ 17 w 17"/>
                <a:gd name="T25" fmla="*/ 7 h 17"/>
                <a:gd name="T26" fmla="*/ 17 w 17"/>
                <a:gd name="T2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7" y="7"/>
                  </a:lnTo>
                  <a:lnTo>
                    <a:pt x="17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5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34" name="Freeform 78"/>
            <p:cNvSpPr>
              <a:spLocks/>
            </p:cNvSpPr>
            <p:nvPr/>
          </p:nvSpPr>
          <p:spPr bwMode="auto">
            <a:xfrm>
              <a:off x="4802" y="1835"/>
              <a:ext cx="45" cy="21"/>
            </a:xfrm>
            <a:custGeom>
              <a:avLst/>
              <a:gdLst>
                <a:gd name="T0" fmla="*/ 35 w 45"/>
                <a:gd name="T1" fmla="*/ 0 h 21"/>
                <a:gd name="T2" fmla="*/ 35 w 45"/>
                <a:gd name="T3" fmla="*/ 0 h 21"/>
                <a:gd name="T4" fmla="*/ 23 w 45"/>
                <a:gd name="T5" fmla="*/ 4 h 21"/>
                <a:gd name="T6" fmla="*/ 13 w 45"/>
                <a:gd name="T7" fmla="*/ 7 h 21"/>
                <a:gd name="T8" fmla="*/ 5 w 45"/>
                <a:gd name="T9" fmla="*/ 9 h 21"/>
                <a:gd name="T10" fmla="*/ 5 w 45"/>
                <a:gd name="T11" fmla="*/ 9 h 21"/>
                <a:gd name="T12" fmla="*/ 0 w 45"/>
                <a:gd name="T13" fmla="*/ 11 h 21"/>
                <a:gd name="T14" fmla="*/ 0 w 45"/>
                <a:gd name="T15" fmla="*/ 14 h 21"/>
                <a:gd name="T16" fmla="*/ 3 w 45"/>
                <a:gd name="T17" fmla="*/ 18 h 21"/>
                <a:gd name="T18" fmla="*/ 8 w 45"/>
                <a:gd name="T19" fmla="*/ 21 h 21"/>
                <a:gd name="T20" fmla="*/ 8 w 45"/>
                <a:gd name="T21" fmla="*/ 21 h 21"/>
                <a:gd name="T22" fmla="*/ 23 w 45"/>
                <a:gd name="T23" fmla="*/ 18 h 21"/>
                <a:gd name="T24" fmla="*/ 30 w 45"/>
                <a:gd name="T25" fmla="*/ 18 h 21"/>
                <a:gd name="T26" fmla="*/ 40 w 45"/>
                <a:gd name="T27" fmla="*/ 14 h 21"/>
                <a:gd name="T28" fmla="*/ 40 w 45"/>
                <a:gd name="T29" fmla="*/ 14 h 21"/>
                <a:gd name="T30" fmla="*/ 45 w 45"/>
                <a:gd name="T31" fmla="*/ 9 h 21"/>
                <a:gd name="T32" fmla="*/ 45 w 45"/>
                <a:gd name="T33" fmla="*/ 4 h 21"/>
                <a:gd name="T34" fmla="*/ 43 w 45"/>
                <a:gd name="T35" fmla="*/ 0 h 21"/>
                <a:gd name="T36" fmla="*/ 35 w 45"/>
                <a:gd name="T37" fmla="*/ 0 h 21"/>
                <a:gd name="T38" fmla="*/ 35 w 45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21">
                  <a:moveTo>
                    <a:pt x="35" y="0"/>
                  </a:moveTo>
                  <a:lnTo>
                    <a:pt x="35" y="0"/>
                  </a:lnTo>
                  <a:lnTo>
                    <a:pt x="23" y="4"/>
                  </a:lnTo>
                  <a:lnTo>
                    <a:pt x="13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23" y="18"/>
                  </a:lnTo>
                  <a:lnTo>
                    <a:pt x="30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5" y="9"/>
                  </a:lnTo>
                  <a:lnTo>
                    <a:pt x="45" y="4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35" name="Freeform 79"/>
            <p:cNvSpPr>
              <a:spLocks/>
            </p:cNvSpPr>
            <p:nvPr/>
          </p:nvSpPr>
          <p:spPr bwMode="auto">
            <a:xfrm>
              <a:off x="4807" y="1775"/>
              <a:ext cx="48" cy="46"/>
            </a:xfrm>
            <a:custGeom>
              <a:avLst/>
              <a:gdLst>
                <a:gd name="T0" fmla="*/ 0 w 48"/>
                <a:gd name="T1" fmla="*/ 46 h 46"/>
                <a:gd name="T2" fmla="*/ 0 w 48"/>
                <a:gd name="T3" fmla="*/ 46 h 46"/>
                <a:gd name="T4" fmla="*/ 10 w 48"/>
                <a:gd name="T5" fmla="*/ 21 h 46"/>
                <a:gd name="T6" fmla="*/ 10 w 48"/>
                <a:gd name="T7" fmla="*/ 21 h 46"/>
                <a:gd name="T8" fmla="*/ 15 w 48"/>
                <a:gd name="T9" fmla="*/ 14 h 46"/>
                <a:gd name="T10" fmla="*/ 18 w 48"/>
                <a:gd name="T11" fmla="*/ 7 h 46"/>
                <a:gd name="T12" fmla="*/ 25 w 48"/>
                <a:gd name="T13" fmla="*/ 0 h 46"/>
                <a:gd name="T14" fmla="*/ 33 w 48"/>
                <a:gd name="T15" fmla="*/ 0 h 46"/>
                <a:gd name="T16" fmla="*/ 33 w 48"/>
                <a:gd name="T17" fmla="*/ 0 h 46"/>
                <a:gd name="T18" fmla="*/ 40 w 48"/>
                <a:gd name="T19" fmla="*/ 2 h 46"/>
                <a:gd name="T20" fmla="*/ 45 w 48"/>
                <a:gd name="T21" fmla="*/ 7 h 46"/>
                <a:gd name="T22" fmla="*/ 48 w 48"/>
                <a:gd name="T23" fmla="*/ 11 h 46"/>
                <a:gd name="T24" fmla="*/ 48 w 48"/>
                <a:gd name="T25" fmla="*/ 16 h 46"/>
                <a:gd name="T26" fmla="*/ 48 w 48"/>
                <a:gd name="T27" fmla="*/ 16 h 46"/>
                <a:gd name="T28" fmla="*/ 43 w 48"/>
                <a:gd name="T29" fmla="*/ 25 h 46"/>
                <a:gd name="T30" fmla="*/ 30 w 48"/>
                <a:gd name="T31" fmla="*/ 34 h 46"/>
                <a:gd name="T32" fmla="*/ 15 w 48"/>
                <a:gd name="T33" fmla="*/ 44 h 46"/>
                <a:gd name="T34" fmla="*/ 8 w 48"/>
                <a:gd name="T35" fmla="*/ 46 h 46"/>
                <a:gd name="T36" fmla="*/ 0 w 48"/>
                <a:gd name="T37" fmla="*/ 46 h 46"/>
                <a:gd name="T38" fmla="*/ 0 w 48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46">
                  <a:moveTo>
                    <a:pt x="0" y="46"/>
                  </a:moveTo>
                  <a:lnTo>
                    <a:pt x="0" y="4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18" y="7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5" y="7"/>
                  </a:lnTo>
                  <a:lnTo>
                    <a:pt x="48" y="11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3" y="25"/>
                  </a:lnTo>
                  <a:lnTo>
                    <a:pt x="30" y="34"/>
                  </a:lnTo>
                  <a:lnTo>
                    <a:pt x="15" y="44"/>
                  </a:lnTo>
                  <a:lnTo>
                    <a:pt x="8" y="4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AA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136" name="Freeform 80"/>
            <p:cNvSpPr>
              <a:spLocks/>
            </p:cNvSpPr>
            <p:nvPr/>
          </p:nvSpPr>
          <p:spPr bwMode="auto">
            <a:xfrm>
              <a:off x="4805" y="1791"/>
              <a:ext cx="50" cy="35"/>
            </a:xfrm>
            <a:custGeom>
              <a:avLst/>
              <a:gdLst>
                <a:gd name="T0" fmla="*/ 7 w 50"/>
                <a:gd name="T1" fmla="*/ 18 h 35"/>
                <a:gd name="T2" fmla="*/ 7 w 50"/>
                <a:gd name="T3" fmla="*/ 18 h 35"/>
                <a:gd name="T4" fmla="*/ 0 w 50"/>
                <a:gd name="T5" fmla="*/ 35 h 35"/>
                <a:gd name="T6" fmla="*/ 0 w 50"/>
                <a:gd name="T7" fmla="*/ 35 h 35"/>
                <a:gd name="T8" fmla="*/ 17 w 50"/>
                <a:gd name="T9" fmla="*/ 28 h 35"/>
                <a:gd name="T10" fmla="*/ 32 w 50"/>
                <a:gd name="T11" fmla="*/ 18 h 35"/>
                <a:gd name="T12" fmla="*/ 45 w 50"/>
                <a:gd name="T13" fmla="*/ 9 h 35"/>
                <a:gd name="T14" fmla="*/ 50 w 50"/>
                <a:gd name="T15" fmla="*/ 0 h 35"/>
                <a:gd name="T16" fmla="*/ 50 w 50"/>
                <a:gd name="T17" fmla="*/ 0 h 35"/>
                <a:gd name="T18" fmla="*/ 50 w 50"/>
                <a:gd name="T19" fmla="*/ 0 h 35"/>
                <a:gd name="T20" fmla="*/ 50 w 50"/>
                <a:gd name="T21" fmla="*/ 0 h 35"/>
                <a:gd name="T22" fmla="*/ 30 w 50"/>
                <a:gd name="T23" fmla="*/ 11 h 35"/>
                <a:gd name="T24" fmla="*/ 20 w 50"/>
                <a:gd name="T25" fmla="*/ 16 h 35"/>
                <a:gd name="T26" fmla="*/ 7 w 50"/>
                <a:gd name="T27" fmla="*/ 18 h 35"/>
                <a:gd name="T28" fmla="*/ 7 w 50"/>
                <a:gd name="T2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5">
                  <a:moveTo>
                    <a:pt x="7" y="18"/>
                  </a:moveTo>
                  <a:lnTo>
                    <a:pt x="7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28"/>
                  </a:lnTo>
                  <a:lnTo>
                    <a:pt x="32" y="18"/>
                  </a:lnTo>
                  <a:lnTo>
                    <a:pt x="45" y="9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0" y="11"/>
                  </a:lnTo>
                  <a:lnTo>
                    <a:pt x="20" y="16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DC9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246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9" y="1843926"/>
            <a:ext cx="2986262" cy="22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 descr="P:\Graphics\Pictures\ANC 2013\Lunch Speed - Recognizing a Reimbursable Meal\iStock_000012377292Mediu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9375" r="-4425" b="-3125"/>
          <a:stretch/>
        </p:blipFill>
        <p:spPr bwMode="auto">
          <a:xfrm>
            <a:off x="1155595" y="2180974"/>
            <a:ext cx="1198916" cy="7957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 descr="P:\Graphics\Pictures\ANC 2013\Lunch Speed - Recognizing a Reimbursable Meal\iStock_000020671184Mediu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6667" r="-4425" b="-6667"/>
          <a:stretch/>
        </p:blipFill>
        <p:spPr bwMode="auto">
          <a:xfrm>
            <a:off x="1182293" y="3159483"/>
            <a:ext cx="1145521" cy="76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277076" y="4109529"/>
            <a:ext cx="2784148" cy="707886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Hamburger/WW Bun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1/2 c Carrots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246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66" y="1646525"/>
            <a:ext cx="2986262" cy="22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246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63" y="3539640"/>
            <a:ext cx="2986262" cy="22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60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Menu Example 9-12 </a:t>
            </a:r>
            <a:endParaRPr lang="en-US" sz="2000" b="1" kern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Choose </a:t>
            </a: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1:</a:t>
            </a:r>
            <a:r>
              <a:rPr lang="en-US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1700" kern="0" dirty="0" smtClean="0">
                <a:solidFill>
                  <a:srgbClr val="000000"/>
                </a:solidFill>
                <a:latin typeface="Arial"/>
              </a:rPr>
              <a:t>Hamburger/WW Bun </a:t>
            </a:r>
            <a:r>
              <a:rPr lang="en-US" sz="1700" kern="0" dirty="0">
                <a:solidFill>
                  <a:srgbClr val="000000"/>
                </a:solidFill>
                <a:latin typeface="Arial"/>
              </a:rPr>
              <a:t>or </a:t>
            </a:r>
            <a:r>
              <a:rPr lang="en-US" sz="1700" kern="0" dirty="0" smtClean="0">
                <a:solidFill>
                  <a:srgbClr val="000000"/>
                </a:solidFill>
                <a:latin typeface="Arial"/>
              </a:rPr>
              <a:t>1/2 c Spaghetti </a:t>
            </a:r>
            <a:r>
              <a:rPr lang="en-US" sz="1700" kern="0" dirty="0">
                <a:solidFill>
                  <a:srgbClr val="000000"/>
                </a:solidFill>
                <a:latin typeface="Arial"/>
              </a:rPr>
              <a:t>w/2 oz. Meat Sauce &amp; WW Roll 1 oz</a:t>
            </a:r>
            <a:r>
              <a:rPr lang="en-US" sz="1700" kern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2: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Corn, Broccoli, Carrots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(1/2 c each)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2: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Orange, Banana, Apple Juice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(1/2 c each)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1:</a:t>
            </a:r>
            <a:r>
              <a:rPr lang="en-US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FF Choc Milk or 1% White Milk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3603882" y="1918860"/>
            <a:ext cx="2358832" cy="860466"/>
          </a:xfrm>
          <a:prstGeom prst="wedgeEllipseCallout">
            <a:avLst>
              <a:gd name="adj1" fmla="val -118920"/>
              <a:gd name="adj2" fmla="val 847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518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#1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6251" y="131869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#2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30841" y="315948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#3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23" name="Picture 3" descr="C:\Users\agmceli\AppData\Local\Microsoft\Windows\Temporary Internet Files\Content.IE5\OO0W5GFX\824608884_c02e6978bd_b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19" y="3658502"/>
            <a:ext cx="1306202" cy="9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79" y="4799516"/>
            <a:ext cx="814388" cy="81438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113742" y="5206710"/>
            <a:ext cx="2358832" cy="860466"/>
          </a:xfrm>
          <a:prstGeom prst="wedgeEllipseCallout">
            <a:avLst>
              <a:gd name="adj1" fmla="val 118260"/>
              <a:gd name="adj2" fmla="val -1260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Non-Reimbursable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6" name="Picture 4" descr="P:\Graphics\Pictures\ANC 2013\Lunch Speed - Recognizing a Reimbursable Meal\iStock_000011698689Mediu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6667" r="-4434" b="-6667"/>
          <a:stretch/>
        </p:blipFill>
        <p:spPr bwMode="auto">
          <a:xfrm>
            <a:off x="7006492" y="1932711"/>
            <a:ext cx="1272918" cy="8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03" y="2952344"/>
            <a:ext cx="814388" cy="8143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55065" y="3831514"/>
            <a:ext cx="2844045" cy="1015663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Milk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1/2 c Broccoli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Banana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6511406" y="5116574"/>
            <a:ext cx="2358832" cy="860466"/>
          </a:xfrm>
          <a:prstGeom prst="wedgeEllipseCallout">
            <a:avLst>
              <a:gd name="adj1" fmla="val -3271"/>
              <a:gd name="adj2" fmla="val -23450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Non-Reimbursable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9" name="Picture 2" descr="C:\Users\tstretch\AppData\Local\Microsoft\Windows\Temporary Internet Files\Content.Outlook\EYE61X5K\fat-free-milk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65" y="1824431"/>
            <a:ext cx="722579" cy="10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218550" y="5805243"/>
            <a:ext cx="2844045" cy="1015663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1/2 c Spaghetti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2 oz. Eq. Meat Sauce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Banana</a:t>
            </a:r>
          </a:p>
        </p:txBody>
      </p:sp>
    </p:spTree>
    <p:extLst>
      <p:ext uri="{BB962C8B-B14F-4D97-AF65-F5344CB8AC3E}">
        <p14:creationId xmlns:p14="http://schemas.microsoft.com/office/powerpoint/2010/main" val="8737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246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9" y="1612342"/>
            <a:ext cx="2986262" cy="22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 descr="P:\Graphics\Pictures\ANC 2013\Lunch Speed - Recognizing a Reimbursable Meal\iStock_000012377292Mediu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9375" r="-4425" b="-3125"/>
          <a:stretch/>
        </p:blipFill>
        <p:spPr bwMode="auto">
          <a:xfrm>
            <a:off x="1132598" y="1949390"/>
            <a:ext cx="1198916" cy="7957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277076" y="3866033"/>
            <a:ext cx="2784148" cy="707886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Hamburger/WW Bun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246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50" y="1586599"/>
            <a:ext cx="2986262" cy="22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 descr="C:\Users\tstretch\AppData\Local\Microsoft\Windows\Temporary Internet Files\Content.Outlook\EYE61X5K\fat-free-mil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0" y="1719710"/>
            <a:ext cx="722579" cy="10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60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Menu Example 9-12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18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1:</a:t>
            </a:r>
            <a:r>
              <a:rPr lang="en-US" sz="18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Hamburger/WW Bun or Hot Dog on WW Bun</a:t>
            </a:r>
            <a:endParaRPr lang="en-US" sz="1800" kern="0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18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2: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 Corn, Broccoli, Carrots </a:t>
            </a:r>
            <a:r>
              <a:rPr lang="en-US" sz="1800" i="1" kern="0" dirty="0">
                <a:solidFill>
                  <a:srgbClr val="000000"/>
                </a:solidFill>
                <a:latin typeface="Arial"/>
              </a:rPr>
              <a:t>(1/2 c each)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18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2: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 Orange, Banana, Apple Juice </a:t>
            </a:r>
            <a:r>
              <a:rPr lang="en-US" sz="1800" i="1" kern="0" dirty="0">
                <a:solidFill>
                  <a:srgbClr val="000000"/>
                </a:solidFill>
                <a:latin typeface="Arial"/>
              </a:rPr>
              <a:t>(1/2 c each)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18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1:</a:t>
            </a:r>
            <a:r>
              <a:rPr lang="en-US" sz="18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FF Choc Milk or 1% White Milk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552640" y="5367311"/>
            <a:ext cx="2358832" cy="860466"/>
          </a:xfrm>
          <a:prstGeom prst="wedgeEllipseCallout">
            <a:avLst>
              <a:gd name="adj1" fmla="val -1168"/>
              <a:gd name="adj2" fmla="val -3575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Non-Reimbursable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23" y="3450694"/>
            <a:ext cx="2930355" cy="221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62281" y="5669481"/>
            <a:ext cx="2896515" cy="1015663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Milk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1/2 c Broccoli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Banana &amp; Orange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Picture 4" descr="P:\Graphics\Pictures\ANC 2013\Lunch Speed - Recognizing a Reimbursable Meal\iStock_000011698689Medium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6667" r="-4434" b="-6667"/>
          <a:stretch/>
        </p:blipFill>
        <p:spPr bwMode="auto">
          <a:xfrm>
            <a:off x="4038600" y="3773242"/>
            <a:ext cx="1272918" cy="8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P:\Graphics\Pictures\ANC 2013\Lunch Speed - Recognizing a Reimbursable Meal\iStock_000016375832Mediu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3334" r="-4425" b="-3334"/>
          <a:stretch/>
        </p:blipFill>
        <p:spPr bwMode="auto">
          <a:xfrm>
            <a:off x="3375524" y="4762975"/>
            <a:ext cx="933514" cy="7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65580"/>
            <a:ext cx="814388" cy="814388"/>
          </a:xfrm>
          <a:prstGeom prst="rect">
            <a:avLst/>
          </a:prstGeom>
        </p:spPr>
      </p:pic>
      <p:pic>
        <p:nvPicPr>
          <p:cNvPr id="26" name="Picture 2" descr="C:\Users\tstretch\AppData\Local\Microsoft\Windows\Temporary Internet Files\Content.Outlook\EYE61X5K\fat-free-mil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71" y="3488299"/>
            <a:ext cx="722579" cy="10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gmceli\AppData\Local\Microsoft\Windows\Temporary Internet Files\Content.IE5\RP1XD9D3\Food1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20" y="1905789"/>
            <a:ext cx="1125020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0" y="2866467"/>
            <a:ext cx="865475" cy="8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159040" y="3842606"/>
            <a:ext cx="2784148" cy="707886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Hot Dog/WW Bun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4 oz. Apple Juice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371698" y="5357478"/>
            <a:ext cx="2358832" cy="860466"/>
          </a:xfrm>
          <a:prstGeom prst="wedgeEllipseCallout">
            <a:avLst>
              <a:gd name="adj1" fmla="val -1994"/>
              <a:gd name="adj2" fmla="val -35296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5356" y="130509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#4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5830" y="1300156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#5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3600" y="308818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#6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3153762" y="1961216"/>
            <a:ext cx="2358832" cy="860466"/>
          </a:xfrm>
          <a:prstGeom prst="wedgeEllipseCallout">
            <a:avLst>
              <a:gd name="adj1" fmla="val 2207"/>
              <a:gd name="adj2" fmla="val 17555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246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9" y="1843926"/>
            <a:ext cx="2986262" cy="22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 descr="P:\Graphics\Pictures\ANC 2013\Lunch Speed - Recognizing a Reimbursable Meal\iStock_000012377292Mediu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9375" r="-4425" b="-3125"/>
          <a:stretch/>
        </p:blipFill>
        <p:spPr bwMode="auto">
          <a:xfrm>
            <a:off x="6963939" y="2024139"/>
            <a:ext cx="1198916" cy="7957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277076" y="4109529"/>
            <a:ext cx="2784148" cy="707886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1/2 c Broccoli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246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66" y="1723369"/>
            <a:ext cx="2986262" cy="22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246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63" y="3539640"/>
            <a:ext cx="2986262" cy="22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6188644" y="3988972"/>
            <a:ext cx="2784148" cy="707886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Hamburger/WW Bun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1/2 c Applesauce </a:t>
            </a:r>
          </a:p>
        </p:txBody>
      </p:sp>
      <p:pic>
        <p:nvPicPr>
          <p:cNvPr id="82" name="Picture 4" descr="P:\Graphics\Pictures\ANC 2013\Lunch Speed - Recognizing a Reimbursable Meal\iStock_000011698689Mediu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6667" r="-4434" b="-6667"/>
          <a:stretch/>
        </p:blipFill>
        <p:spPr bwMode="auto">
          <a:xfrm>
            <a:off x="1044161" y="3065513"/>
            <a:ext cx="1272918" cy="8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2820139" y="5817789"/>
            <a:ext cx="3634109" cy="707886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Milk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1/2 c Broccoli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&amp; 1/2 c Carrots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603882" y="1918860"/>
            <a:ext cx="2358832" cy="860466"/>
          </a:xfrm>
          <a:prstGeom prst="wedgeEllipseCallout">
            <a:avLst>
              <a:gd name="adj1" fmla="val -118920"/>
              <a:gd name="adj2" fmla="val 847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556790" y="5741499"/>
            <a:ext cx="2358832" cy="860466"/>
          </a:xfrm>
          <a:prstGeom prst="wedgeEllipseCallout">
            <a:avLst>
              <a:gd name="adj1" fmla="val -889"/>
              <a:gd name="adj2" fmla="val -38946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-4618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Menu Example K-5 &amp; 6-8 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1:</a:t>
            </a:r>
            <a:r>
              <a:rPr lang="en-US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Hamburger/WW Bun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or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Pizza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</a:t>
            </a:r>
            <a:r>
              <a:rPr lang="en-US" sz="2000" b="1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2: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Corn, Broccoli,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Carrots, Green Beans  </a:t>
            </a:r>
            <a:r>
              <a:rPr lang="en-US" sz="2000" i="1" kern="0" dirty="0" smtClean="0">
                <a:solidFill>
                  <a:srgbClr val="000000"/>
                </a:solidFill>
                <a:latin typeface="Arial"/>
              </a:rPr>
              <a:t>(1/2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c each)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</a:t>
            </a:r>
            <a:r>
              <a:rPr lang="en-US" sz="2000" b="1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1: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Peaches, Applesauce,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Orange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i="1" kern="0" dirty="0" smtClean="0">
                <a:solidFill>
                  <a:srgbClr val="000000"/>
                </a:solidFill>
                <a:latin typeface="Arial"/>
              </a:rPr>
              <a:t>1/2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c each)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1:</a:t>
            </a:r>
            <a:r>
              <a:rPr lang="en-US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FF Choc Milk or 1% White Milk</a:t>
            </a:r>
          </a:p>
        </p:txBody>
      </p:sp>
      <p:pic>
        <p:nvPicPr>
          <p:cNvPr id="2054" name="Picture 6" descr="C:\Users\agmceli\AppData\Local\Microsoft\Windows\Temporary Internet Files\Content.IE5\RP1XD9D3\pizza-slice-cheese--15979-lar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" y="2031509"/>
            <a:ext cx="1862321" cy="7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70" y="2064008"/>
            <a:ext cx="11953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agmceli\AppData\Local\Microsoft\Windows\Temporary Internet Files\Content.IE5\RP1XD9D3\apple-sauce-2-300x24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64" y="2976727"/>
            <a:ext cx="1077716" cy="8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:\Graphics\Pictures\ANC 2013\Lunch Speed - Recognizing a Reimbursable Meal\iStock_000011698689Mediu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6667" r="-4434" b="-6667"/>
          <a:stretch/>
        </p:blipFill>
        <p:spPr bwMode="auto">
          <a:xfrm>
            <a:off x="4046635" y="3850243"/>
            <a:ext cx="1272918" cy="8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P:\Graphics\Pictures\ANC 2013\Lunch Speed - Recognizing a Reimbursable Meal\iStock_000020671184Medium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6667" r="-4425" b="-6667"/>
          <a:stretch/>
        </p:blipFill>
        <p:spPr bwMode="auto">
          <a:xfrm>
            <a:off x="4124780" y="4894839"/>
            <a:ext cx="1145521" cy="76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stretch\AppData\Local\Microsoft\Windows\Temporary Internet Files\Content.Outlook\EYE61X5K\fat-free-milk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88" y="3750292"/>
            <a:ext cx="722579" cy="10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40309" y="1443816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#1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4018" y="131764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#2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30841" y="313953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#3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381000" y="5210185"/>
            <a:ext cx="2358832" cy="860466"/>
          </a:xfrm>
          <a:prstGeom prst="wedgeEllipseCallout">
            <a:avLst>
              <a:gd name="adj1" fmla="val 110453"/>
              <a:gd name="adj2" fmla="val -1334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Non-Reimbursable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246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7" y="1887841"/>
            <a:ext cx="2986262" cy="22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 descr="P:\Graphics\Pictures\ANC 2013\Lunch Speed - Recognizing a Reimbursable Meal\iStock_000012377292Mediu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9375" r="-4425" b="-3125"/>
          <a:stretch/>
        </p:blipFill>
        <p:spPr bwMode="auto">
          <a:xfrm>
            <a:off x="6963939" y="2024139"/>
            <a:ext cx="1198916" cy="7957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277076" y="4109529"/>
            <a:ext cx="2784148" cy="400110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 &amp; Pizza</a:t>
            </a:r>
          </a:p>
        </p:txBody>
      </p:sp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246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66" y="1646525"/>
            <a:ext cx="2986262" cy="22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246000"/>
                    </a14:imgEffect>
                    <a14:imgEffect>
                      <a14:brightnessContrast bright="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63" y="3539640"/>
            <a:ext cx="2986262" cy="22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6188644" y="3988972"/>
            <a:ext cx="2784148" cy="1015663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1/2 c Spaghetti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w/Sauce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1/2 c Broccoli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37553" y="5805243"/>
            <a:ext cx="3536388" cy="1015663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Milk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1/2 c Corn &amp; 1/2 c Broccoli 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Orange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603882" y="1918860"/>
            <a:ext cx="2358832" cy="860466"/>
          </a:xfrm>
          <a:prstGeom prst="wedgeEllipseCallout">
            <a:avLst>
              <a:gd name="adj1" fmla="val -118920"/>
              <a:gd name="adj2" fmla="val 974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Non-Reimbursable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592877" y="5728953"/>
            <a:ext cx="2358832" cy="860466"/>
          </a:xfrm>
          <a:prstGeom prst="wedgeEllipseCallout">
            <a:avLst>
              <a:gd name="adj1" fmla="val -310"/>
              <a:gd name="adj2" fmla="val -3815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Non-Reimbursable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381000" y="5210185"/>
            <a:ext cx="2358832" cy="860466"/>
          </a:xfrm>
          <a:prstGeom prst="wedgeEllipseCallout">
            <a:avLst>
              <a:gd name="adj1" fmla="val 104412"/>
              <a:gd name="adj2" fmla="val -1293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Reimbursable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-4618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Menu Example K-5 &amp; 6-8 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1:</a:t>
            </a:r>
            <a:r>
              <a:rPr lang="en-US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Pizza or ½ c Spaghetti w/ 2 oz. of Meatballs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</a:t>
            </a:r>
            <a:r>
              <a:rPr lang="en-US" sz="2000" b="1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2: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Corn, Broccoli,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Carrots, Green Beans  </a:t>
            </a:r>
            <a:r>
              <a:rPr lang="en-US" sz="2000" i="1" kern="0" dirty="0" smtClean="0">
                <a:solidFill>
                  <a:srgbClr val="000000"/>
                </a:solidFill>
                <a:latin typeface="Arial"/>
              </a:rPr>
              <a:t>(1/2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c each)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</a:t>
            </a:r>
            <a:r>
              <a:rPr lang="en-US" sz="2000" b="1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1: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Peaches, Applesauce,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Orange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i="1" kern="0" dirty="0" smtClean="0">
                <a:solidFill>
                  <a:srgbClr val="000000"/>
                </a:solidFill>
                <a:latin typeface="Arial"/>
              </a:rPr>
              <a:t>1/2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c each)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CC00FF"/>
              </a:buClr>
              <a:buSzPct val="95000"/>
            </a:pPr>
            <a:r>
              <a:rPr lang="en-US" sz="20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Choose 1:</a:t>
            </a:r>
            <a:r>
              <a:rPr lang="en-US" sz="2000" kern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FF Choc Milk or 1% White Milk</a:t>
            </a:r>
          </a:p>
        </p:txBody>
      </p:sp>
      <p:pic>
        <p:nvPicPr>
          <p:cNvPr id="2054" name="Picture 6" descr="C:\Users\agmceli\AppData\Local\Microsoft\Windows\Temporary Internet Files\Content.IE5\RP1XD9D3\pizza-slice-cheese--15979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2" y="2100836"/>
            <a:ext cx="1862321" cy="7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stretch\AppData\Local\Microsoft\Windows\Temporary Internet Files\Content.Outlook\EYE61X5K\fat-free-milk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2" y="2819892"/>
            <a:ext cx="722579" cy="10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mceli\AppData\Local\Microsoft\Windows\Temporary Internet Files\Content.IE5\YQU5JARA\blockpage[8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gmceli\AppData\Local\Microsoft\Windows\Temporary Internet Files\Content.IE5\0LZ13A6T\blockpage[9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gmceli\AppData\Local\Microsoft\Windows\Temporary Internet Files\Content.IE5\KPG4O10C\blockpageCAS74AUD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3463"/>
            <a:ext cx="1905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725863"/>
            <a:ext cx="1905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C:\Users\agmceli\AppData\Local\Microsoft\Windows\Temporary Internet Files\Content.IE5\XGCUP3TB\blockpage[11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agmceli\AppData\Local\Microsoft\Windows\Temporary Internet Files\Content.IE5\R67WP7CJ\blockpage[8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paghetti with Tomato Sauc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61" y="1826620"/>
            <a:ext cx="1268918" cy="9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P:\Graphics\Pictures\ANC 2013\Lunch Speed - Recognizing a Reimbursable Meal\iStock_000011698689Medium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6667" r="-4434" b="-6667"/>
          <a:stretch/>
        </p:blipFill>
        <p:spPr bwMode="auto">
          <a:xfrm>
            <a:off x="6188644" y="3020643"/>
            <a:ext cx="1074647" cy="7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gmceli\AppData\Local\Microsoft\Windows\Temporary Internet Files\Content.IE5\RP1XD9D3\depositphotos_44806221-Heart-shape-made-of-corn-kernels-isolated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52" y="3808648"/>
            <a:ext cx="852284" cy="70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P:\Graphics\Pictures\ANC 2013\Lunch Speed - Recognizing a Reimbursable Meal\iStock_000011698689Medium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6667" r="-4434" b="-6667"/>
          <a:stretch/>
        </p:blipFill>
        <p:spPr bwMode="auto">
          <a:xfrm>
            <a:off x="3435277" y="4858891"/>
            <a:ext cx="1272918" cy="8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P:\Graphics\Pictures\ANC 2013\Lunch Speed - Recognizing a Reimbursable Meal\iStock_000016375832Mediu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3334" r="-4425" b="-3334"/>
          <a:stretch/>
        </p:blipFill>
        <p:spPr bwMode="auto">
          <a:xfrm>
            <a:off x="5071253" y="4923425"/>
            <a:ext cx="933514" cy="7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stretch\AppData\Local\Microsoft\Windows\Temporary Internet Files\Content.Outlook\EYE61X5K\fat-free-milk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92" y="3573463"/>
            <a:ext cx="722579" cy="10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40309" y="1443816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#4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4018" y="127143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#5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70494" y="315339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#6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600200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sz="3600" b="1" u="sng" dirty="0" smtClean="0">
                <a:solidFill>
                  <a:srgbClr val="FF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WEB</a:t>
            </a:r>
            <a:r>
              <a:rPr lang="en-US" sz="5400" b="1" u="sng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SITES</a:t>
            </a:r>
            <a:r>
              <a:rPr lang="en-US" sz="6000" b="1" u="sng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5400" b="1" u="sng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5400" b="1" u="sng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endParaRPr lang="en-US" sz="5400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8006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9900FF"/>
              </a:buClr>
              <a:buSzPct val="120000"/>
              <a:buFont typeface="Wingdings" pitchFamily="2" charset="2"/>
              <a:buChar char="Ø"/>
            </a:pPr>
            <a:endParaRPr lang="en-US" sz="2400" b="1" dirty="0" smtClean="0">
              <a:solidFill>
                <a:srgbClr val="9900FF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400" b="1" dirty="0">
                <a:solidFill>
                  <a:srgbClr val="9933FF"/>
                </a:solidFill>
                <a:latin typeface="+mj-lt"/>
                <a:hlinkClick r:id="rId3"/>
              </a:rPr>
              <a:t>http://</a:t>
            </a:r>
            <a:r>
              <a:rPr lang="en-US" sz="2400" b="1" dirty="0" smtClean="0">
                <a:solidFill>
                  <a:srgbClr val="9933FF"/>
                </a:solidFill>
                <a:latin typeface="+mj-lt"/>
                <a:hlinkClick r:id="rId3"/>
              </a:rPr>
              <a:t>www.fns.usda.gov/updated-offer-versus-serve-guidance-national-school-lunch-program-and-school-breakfast-program</a:t>
            </a:r>
            <a:r>
              <a:rPr lang="en-US" sz="2400" b="1" dirty="0">
                <a:solidFill>
                  <a:srgbClr val="9933FF"/>
                </a:solidFill>
                <a:latin typeface="+mj-lt"/>
              </a:rPr>
              <a:t> </a:t>
            </a:r>
            <a:endParaRPr lang="en-US" sz="2400" b="1" dirty="0" smtClean="0">
              <a:solidFill>
                <a:srgbClr val="9933FF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Clr>
                <a:srgbClr val="9900FF"/>
              </a:buClr>
              <a:buSzPct val="120000"/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80000"/>
              </a:lnSpc>
              <a:buClr>
                <a:srgbClr val="9900FF"/>
              </a:buClr>
              <a:buSzPct val="120000"/>
              <a:buNone/>
            </a:pPr>
            <a:endParaRPr lang="en-US" sz="2000" b="1" dirty="0" smtClean="0">
              <a:latin typeface="+mj-lt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</a:rPr>
              <a:t>For Examples of Signage Check Out Best Practices Sharing Center:</a:t>
            </a:r>
          </a:p>
          <a:p>
            <a:pPr marL="0" indent="0">
              <a:lnSpc>
                <a:spcPct val="80000"/>
              </a:lnSpc>
              <a:buClr>
                <a:srgbClr val="9900FF"/>
              </a:buClr>
              <a:buSzPct val="120000"/>
              <a:buNone/>
            </a:pPr>
            <a:endParaRPr lang="en-US" sz="2400" b="1" dirty="0" smtClean="0">
              <a:latin typeface="+mj-lt"/>
            </a:endParaRPr>
          </a:p>
          <a:p>
            <a:pPr marL="0" indent="0">
              <a:lnSpc>
                <a:spcPct val="80000"/>
              </a:lnSpc>
              <a:buClr>
                <a:srgbClr val="9900FF"/>
              </a:buClr>
              <a:buSzPct val="120000"/>
              <a:buNone/>
            </a:pPr>
            <a:r>
              <a:rPr lang="en-US" sz="2400" b="1" dirty="0" smtClean="0">
                <a:latin typeface="+mj-lt"/>
                <a:hlinkClick r:id="rId4"/>
              </a:rPr>
              <a:t>http://healthymeals.nal.usda.gov/best-practices</a:t>
            </a:r>
            <a:r>
              <a:rPr lang="en-US" sz="2400" b="1" dirty="0" smtClean="0">
                <a:latin typeface="+mj-lt"/>
              </a:rPr>
              <a:t>      </a:t>
            </a:r>
          </a:p>
          <a:p>
            <a:pPr marL="0" indent="0">
              <a:lnSpc>
                <a:spcPct val="80000"/>
              </a:lnSpc>
              <a:buClr>
                <a:srgbClr val="9900FF"/>
              </a:buClr>
              <a:buSzPct val="120000"/>
              <a:buNone/>
            </a:pPr>
            <a:endParaRPr lang="en-US" sz="2400" b="1" dirty="0">
              <a:latin typeface="+mj-lt"/>
            </a:endParaRP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0" y="-19486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000" b="1" dirty="0"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200" b="1" dirty="0"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200" b="1" dirty="0"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1000" b="1" dirty="0">
              <a:latin typeface="Arial" charset="0"/>
            </a:endParaRPr>
          </a:p>
        </p:txBody>
      </p:sp>
      <p:pic>
        <p:nvPicPr>
          <p:cNvPr id="292869" name="Picture 5" descr="PE0144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990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0" name="Picture 6" descr="PE01448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990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10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 descr="New Jersey State Seal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700"/>
            <a:ext cx="19748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9" descr="Division of Food and Nutr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5443538"/>
            <a:ext cx="18319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1905000" y="4320153"/>
            <a:ext cx="533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79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9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9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9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9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Agriculture</a:t>
            </a:r>
          </a:p>
          <a:p>
            <a:pPr algn="ctr"/>
            <a:r>
              <a:rPr lang="en-US" altLang="en-US" sz="20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Nutrition Programs</a:t>
            </a:r>
          </a:p>
          <a:p>
            <a:pPr algn="ctr"/>
            <a:r>
              <a:rPr lang="en-US" altLang="en-US" sz="20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609.984.0692</a:t>
            </a:r>
          </a:p>
          <a:p>
            <a:pPr algn="ctr"/>
            <a:r>
              <a:rPr lang="en-US" altLang="en-US" sz="20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www.nj.gov/agriculture</a:t>
            </a:r>
            <a:r>
              <a:rPr lang="en-US" altLang="en-US" sz="20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endParaRPr lang="en-US" altLang="en-US" sz="2000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en-US" sz="20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USDA is an equal opportunity provider and employer</a:t>
            </a: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-13855" y="3048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 for attending the </a:t>
            </a:r>
          </a:p>
          <a:p>
            <a:pPr algn="ctr"/>
            <a:r>
              <a:rPr lang="en-US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Offer vs. Serve for Lunch </a:t>
            </a:r>
            <a:r>
              <a:rPr lang="en-US" altLang="en-US" sz="3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webinar</a:t>
            </a:r>
            <a:r>
              <a:rPr lang="en-US" altLang="en-US" sz="3600" b="1" dirty="0">
                <a:solidFill>
                  <a:srgbClr val="FF66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152400" y="1905000"/>
            <a:ext cx="8915400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9933FF"/>
                </a:solidFill>
              </a:rPr>
              <a:t>This webinar will count toward </a:t>
            </a:r>
            <a:endParaRPr lang="en-US" altLang="en-US" b="1" dirty="0" smtClean="0">
              <a:solidFill>
                <a:srgbClr val="9933FF"/>
              </a:solidFill>
            </a:endParaRPr>
          </a:p>
          <a:p>
            <a:pPr algn="ctr"/>
            <a:r>
              <a:rPr lang="en-US" altLang="en-US" b="1" smtClean="0">
                <a:solidFill>
                  <a:srgbClr val="FF0000"/>
                </a:solidFill>
              </a:rPr>
              <a:t>1 </a:t>
            </a:r>
            <a:r>
              <a:rPr lang="en-US" altLang="en-US" b="1" dirty="0" smtClean="0">
                <a:solidFill>
                  <a:srgbClr val="FF0000"/>
                </a:solidFill>
              </a:rPr>
              <a:t>hour </a:t>
            </a:r>
            <a:r>
              <a:rPr lang="en-US" altLang="en-US" b="1">
                <a:solidFill>
                  <a:srgbClr val="9933FF"/>
                </a:solidFill>
              </a:rPr>
              <a:t>of </a:t>
            </a:r>
            <a:r>
              <a:rPr lang="en-US" altLang="en-US" b="1" smtClean="0">
                <a:solidFill>
                  <a:srgbClr val="9933FF"/>
                </a:solidFill>
              </a:rPr>
              <a:t>professional </a:t>
            </a:r>
            <a:r>
              <a:rPr lang="en-US" altLang="en-US" b="1" dirty="0">
                <a:solidFill>
                  <a:srgbClr val="9933FF"/>
                </a:solidFill>
              </a:rPr>
              <a:t>standards training</a:t>
            </a:r>
            <a:r>
              <a:rPr lang="en-US" altLang="en-US" b="1" dirty="0" smtClean="0">
                <a:solidFill>
                  <a:srgbClr val="9933FF"/>
                </a:solidFill>
              </a:rPr>
              <a:t>:</a:t>
            </a:r>
          </a:p>
          <a:p>
            <a:pPr algn="ctr"/>
            <a:endParaRPr lang="en-US" altLang="en-US" sz="1100" b="1" dirty="0">
              <a:solidFill>
                <a:srgbClr val="9933FF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6600"/>
                </a:solidFill>
              </a:rPr>
              <a:t> Key Area- Operations</a:t>
            </a:r>
          </a:p>
          <a:p>
            <a:pPr algn="ctr"/>
            <a:r>
              <a:rPr lang="en-US" altLang="en-US" sz="2400" b="1" dirty="0">
                <a:solidFill>
                  <a:srgbClr val="FF6600"/>
                </a:solidFill>
              </a:rPr>
              <a:t> Learning Topic- </a:t>
            </a:r>
            <a:r>
              <a:rPr lang="en-US" altLang="en-US" b="1" dirty="0" smtClean="0">
                <a:solidFill>
                  <a:srgbClr val="FF6600"/>
                </a:solidFill>
              </a:rPr>
              <a:t>Serving Food</a:t>
            </a:r>
            <a:endParaRPr lang="en-US" altLang="en-US" sz="2400" b="1" dirty="0">
              <a:solidFill>
                <a:srgbClr val="FF66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6600"/>
                </a:solidFill>
              </a:rPr>
              <a:t>Topic Code – </a:t>
            </a:r>
            <a:r>
              <a:rPr lang="en-US" altLang="en-US" sz="2400" b="1" dirty="0" smtClean="0">
                <a:solidFill>
                  <a:srgbClr val="FF6600"/>
                </a:solidFill>
              </a:rPr>
              <a:t>2220 Offer vs. Serve</a:t>
            </a:r>
            <a:endParaRPr lang="en-US" alt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5250"/>
            <a:ext cx="7772400" cy="1143000"/>
          </a:xfrm>
          <a:solidFill>
            <a:srgbClr val="CC99FF"/>
          </a:solidFill>
        </p:spPr>
        <p:txBody>
          <a:bodyPr/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Cooper Black" pitchFamily="18" charset="0"/>
              </a:rPr>
              <a:t>MEAT/MEAT ALT.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9900CC"/>
              </a:solidFill>
              <a:latin typeface="Cooper Black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5257800" cy="4800600"/>
          </a:xfrm>
          <a:ln w="76200" cmpd="sng">
            <a:solidFill>
              <a:srgbClr val="FF33CC"/>
            </a:solidFill>
            <a:prstDash val="sysDot"/>
          </a:ln>
        </p:spPr>
      </p:pic>
      <p:sp>
        <p:nvSpPr>
          <p:cNvPr id="5" name="Oval Callout 4"/>
          <p:cNvSpPr/>
          <p:nvPr/>
        </p:nvSpPr>
        <p:spPr bwMode="auto">
          <a:xfrm>
            <a:off x="6030217" y="1712860"/>
            <a:ext cx="2943225" cy="1981200"/>
          </a:xfrm>
          <a:prstGeom prst="wedgeEllipseCallout">
            <a:avLst>
              <a:gd name="adj1" fmla="val -134273"/>
              <a:gd name="adj2" fmla="val 33791"/>
            </a:avLst>
          </a:prstGeom>
          <a:solidFill>
            <a:srgbClr val="CC99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lang="en-US" sz="8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latin typeface="Arial Black" pitchFamily="34" charset="0"/>
              </a:rPr>
              <a:t>Minimums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</a:rPr>
              <a:t>/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</a:rPr>
              <a:t>day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</a:rPr>
              <a:t> &amp; week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5250"/>
            <a:ext cx="7772400" cy="1143000"/>
          </a:xfrm>
          <a:solidFill>
            <a:srgbClr val="FFCC99"/>
          </a:solidFill>
        </p:spPr>
        <p:txBody>
          <a:bodyPr/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C58059"/>
                </a:solidFill>
                <a:latin typeface="Cooper Black" pitchFamily="18" charset="0"/>
              </a:rPr>
              <a:t>GRAINS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C58059"/>
              </a:solidFill>
              <a:latin typeface="Cooper Black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5257800" cy="4800600"/>
          </a:xfrm>
          <a:ln w="76200" cmpd="sng">
            <a:solidFill>
              <a:srgbClr val="FF33CC"/>
            </a:solidFill>
            <a:prstDash val="sysDot"/>
          </a:ln>
        </p:spPr>
      </p:pic>
      <p:sp>
        <p:nvSpPr>
          <p:cNvPr id="5" name="Oval Callout 4"/>
          <p:cNvSpPr/>
          <p:nvPr/>
        </p:nvSpPr>
        <p:spPr bwMode="auto">
          <a:xfrm>
            <a:off x="4495800" y="3124200"/>
            <a:ext cx="4495800" cy="2590800"/>
          </a:xfrm>
          <a:prstGeom prst="wedgeEllipseCallout">
            <a:avLst>
              <a:gd name="adj1" fmla="val -68724"/>
              <a:gd name="adj2" fmla="val -63146"/>
            </a:avLst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Must Be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C58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WHOLE</a:t>
            </a:r>
            <a:r>
              <a:rPr kumimoji="0" lang="en-US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C58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GRAIN RICH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WGR</a:t>
            </a:r>
          </a:p>
          <a:p>
            <a:pPr marL="171450" marR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C58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</a:pPr>
            <a:r>
              <a:rPr lang="en-US" b="1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Minimums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oper Black" panose="0208090404030B020404" pitchFamily="18" charset="0"/>
              </a:rPr>
              <a:t>/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day</a:t>
            </a:r>
            <a:endParaRPr kumimoji="0" lang="en-US" sz="20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1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oper Black" panose="0208090404030B020404" pitchFamily="18" charset="0"/>
            </a:endParaRPr>
          </a:p>
          <a:p>
            <a:pPr marL="457200" indent="-457200" algn="ctr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Minimums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oper Black" panose="0208090404030B020404" pitchFamily="18" charset="0"/>
              </a:rPr>
              <a:t>/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week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8610600" cy="1143000"/>
          </a:xfrm>
          <a:solidFill>
            <a:srgbClr val="CCFF99"/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7200" b="1" dirty="0">
                <a:ln w="17780" cmpd="sng">
                  <a:solidFill>
                    <a:schemeClr val="accent3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VEGGIES</a:t>
            </a:r>
            <a:endParaRPr lang="en-US" sz="7200" dirty="0">
              <a:solidFill>
                <a:schemeClr val="bg2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5257800" cy="4800600"/>
          </a:xfrm>
          <a:ln w="76200" cmpd="sng">
            <a:solidFill>
              <a:srgbClr val="FF33CC"/>
            </a:solidFill>
            <a:prstDash val="sysDot"/>
          </a:ln>
        </p:spPr>
      </p:pic>
      <p:sp>
        <p:nvSpPr>
          <p:cNvPr id="5" name="Oval Callout 4"/>
          <p:cNvSpPr/>
          <p:nvPr/>
        </p:nvSpPr>
        <p:spPr bwMode="auto">
          <a:xfrm>
            <a:off x="4644242" y="2133600"/>
            <a:ext cx="4419600" cy="2438400"/>
          </a:xfrm>
          <a:prstGeom prst="wedgeEllipseCallout">
            <a:avLst>
              <a:gd name="adj1" fmla="val -99249"/>
              <a:gd name="adj2" fmla="val -3116"/>
            </a:avLst>
          </a:prstGeom>
          <a:solidFill>
            <a:srgbClr val="CC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sz="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000" u="sng" dirty="0" smtClean="0">
                <a:solidFill>
                  <a:srgbClr val="00CC66"/>
                </a:solidFill>
                <a:latin typeface="Arial Black" pitchFamily="34" charset="0"/>
              </a:rPr>
              <a:t>Required Sub-Groups</a:t>
            </a: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</a:rPr>
              <a:t>Dark Green</a:t>
            </a: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Tx/>
              <a:buFont typeface="Arial" pitchFamily="34" charset="0"/>
              <a:buChar char="•"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Red/Orange</a:t>
            </a: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</a:rPr>
              <a:t>Beans/Peas</a:t>
            </a: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Tx/>
              <a:buFont typeface="Arial" pitchFamily="34" charset="0"/>
              <a:buChar char="•"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Starchy</a:t>
            </a: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</a:rPr>
              <a:t>Other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C58059"/>
              </a:solidFill>
              <a:latin typeface="Arial Black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58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8610600" cy="1143000"/>
          </a:xfrm>
          <a:solidFill>
            <a:srgbClr val="CCFF99"/>
          </a:solidFill>
        </p:spPr>
        <p:txBody>
          <a:bodyPr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b="1" dirty="0" smtClean="0">
                <a:ln w="17780" cmpd="sng">
                  <a:solidFill>
                    <a:schemeClr val="accent3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VEGGIES</a:t>
            </a:r>
            <a:endParaRPr lang="en-US" sz="7200" b="1" dirty="0">
              <a:ln w="17780" cmpd="sng">
                <a:solidFill>
                  <a:schemeClr val="accent3">
                    <a:lumMod val="1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5257800" cy="4800600"/>
          </a:xfrm>
          <a:ln w="76200" cmpd="sng">
            <a:solidFill>
              <a:srgbClr val="FF33CC"/>
            </a:solidFill>
            <a:prstDash val="sysDot"/>
          </a:ln>
        </p:spPr>
      </p:pic>
      <p:sp>
        <p:nvSpPr>
          <p:cNvPr id="5" name="Oval Callout 4"/>
          <p:cNvSpPr/>
          <p:nvPr/>
        </p:nvSpPr>
        <p:spPr bwMode="auto">
          <a:xfrm rot="404331">
            <a:off x="4657943" y="3220096"/>
            <a:ext cx="4366773" cy="2290160"/>
          </a:xfrm>
          <a:prstGeom prst="wedgeEllipseCallout">
            <a:avLst>
              <a:gd name="adj1" fmla="val -103873"/>
              <a:gd name="adj2" fmla="val -28251"/>
            </a:avLst>
          </a:prstGeom>
          <a:solidFill>
            <a:srgbClr val="CC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Minimums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</a:t>
            </a:r>
          </a:p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day &amp;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week</a:t>
            </a:r>
          </a:p>
          <a:p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 cup Leafy Greens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½ cup Creditable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58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8610600" cy="1143000"/>
          </a:xfrm>
          <a:solidFill>
            <a:srgbClr val="FFCC99"/>
          </a:solidFill>
        </p:spPr>
        <p:txBody>
          <a:bodyPr/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B5123"/>
                </a:solidFill>
                <a:latin typeface="Cooper Black" pitchFamily="18" charset="0"/>
              </a:rPr>
              <a:t>FRUIT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58059"/>
                </a:solidFill>
                <a:latin typeface="Cooper Black" pitchFamily="18" charset="0"/>
              </a:rPr>
              <a:t> 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5257800" cy="4800600"/>
          </a:xfrm>
          <a:ln w="76200" cmpd="sng">
            <a:solidFill>
              <a:srgbClr val="FF33CC"/>
            </a:solidFill>
            <a:prstDash val="sysDot"/>
          </a:ln>
        </p:spPr>
      </p:pic>
      <p:sp>
        <p:nvSpPr>
          <p:cNvPr id="7" name="Oval Callout 6"/>
          <p:cNvSpPr/>
          <p:nvPr/>
        </p:nvSpPr>
        <p:spPr bwMode="auto">
          <a:xfrm rot="527247">
            <a:off x="4955891" y="1591020"/>
            <a:ext cx="4131836" cy="3405490"/>
          </a:xfrm>
          <a:prstGeom prst="wedgeEllipseCallout">
            <a:avLst>
              <a:gd name="adj1" fmla="val -119620"/>
              <a:gd name="adj2" fmla="val -2186"/>
            </a:avLst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Minimums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day &amp; </a:t>
            </a: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week</a:t>
            </a:r>
          </a:p>
          <a:p>
            <a:endParaRPr lang="en-US" sz="8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342900" indent="-342900">
              <a:buClr>
                <a:srgbClr val="FF0000"/>
              </a:buClr>
              <a:buSzPct val="106000"/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100% Juice </a:t>
            </a: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---</a:t>
            </a:r>
          </a:p>
          <a:p>
            <a:pPr>
              <a:buClr>
                <a:srgbClr val="FF0000"/>
              </a:buClr>
              <a:buSzPct val="106000"/>
            </a:pP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    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Only Allowed for</a:t>
            </a:r>
          </a:p>
          <a:p>
            <a:pPr>
              <a:buClr>
                <a:srgbClr val="FF0000"/>
              </a:buClr>
              <a:buSzPct val="106000"/>
            </a:pP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    ½ of weekly requirement</a:t>
            </a:r>
          </a:p>
          <a:p>
            <a:endParaRPr lang="en-US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¼ cup dried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½ cup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58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58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5250"/>
            <a:ext cx="7772400" cy="11430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oper Black" pitchFamily="18" charset="0"/>
              </a:rPr>
              <a:t>MILK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oper Black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5257800" cy="4800600"/>
          </a:xfrm>
          <a:ln w="76200" cmpd="sng">
            <a:solidFill>
              <a:srgbClr val="FF33CC"/>
            </a:solidFill>
            <a:prstDash val="sysDot"/>
          </a:ln>
        </p:spPr>
      </p:pic>
      <p:sp>
        <p:nvSpPr>
          <p:cNvPr id="5" name="Oval Callout 4"/>
          <p:cNvSpPr/>
          <p:nvPr/>
        </p:nvSpPr>
        <p:spPr bwMode="auto">
          <a:xfrm>
            <a:off x="5715000" y="1981200"/>
            <a:ext cx="3429000" cy="2590800"/>
          </a:xfrm>
          <a:prstGeom prst="wedgeEllipseCallout">
            <a:avLst>
              <a:gd name="adj1" fmla="val -78083"/>
              <a:gd name="adj2" fmla="val -40924"/>
            </a:avLst>
          </a:prstGeom>
          <a:solidFill>
            <a:schemeClr val="bg1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algn="ctr">
              <a:buSzPct val="90000"/>
            </a:pPr>
            <a:r>
              <a:rPr lang="en-US" sz="2000" b="1" dirty="0">
                <a:solidFill>
                  <a:schemeClr val="tx1"/>
                </a:solidFill>
                <a:latin typeface="Arial Black" pitchFamily="34" charset="0"/>
                <a:sym typeface="Wingdings"/>
              </a:rPr>
              <a:t></a:t>
            </a:r>
            <a:r>
              <a:rPr lang="en-US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Unflavored</a:t>
            </a:r>
            <a:r>
              <a:rPr lang="en-US" sz="2000" b="1" dirty="0" smtClean="0">
                <a:solidFill>
                  <a:srgbClr val="FF33CC"/>
                </a:solidFill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 Black" pitchFamily="34" charset="0"/>
              </a:rPr>
              <a:t>Fat </a:t>
            </a:r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Free</a:t>
            </a:r>
          </a:p>
          <a:p>
            <a:pPr algn="ctr">
              <a:buSzPct val="90000"/>
            </a:pPr>
            <a:endParaRPr lang="en-US" sz="12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buSzPct val="90000"/>
            </a:pPr>
            <a:r>
              <a:rPr lang="en-US" sz="2000" b="1" dirty="0">
                <a:solidFill>
                  <a:schemeClr val="tx1"/>
                </a:solidFill>
                <a:latin typeface="Arial Black" pitchFamily="34" charset="0"/>
                <a:sym typeface="Wingdings"/>
              </a:rPr>
              <a:t></a:t>
            </a:r>
            <a:r>
              <a:rPr lang="en-US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Unflavored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 Black" pitchFamily="34" charset="0"/>
              </a:rPr>
              <a:t>1%</a:t>
            </a:r>
          </a:p>
          <a:p>
            <a:pPr algn="ctr"/>
            <a:endParaRPr lang="en-US" sz="1100" b="1" dirty="0" smtClean="0">
              <a:solidFill>
                <a:srgbClr val="FF33CC"/>
              </a:solidFill>
              <a:latin typeface="Arial Black" pitchFamily="34" charset="0"/>
            </a:endParaRPr>
          </a:p>
          <a:p>
            <a:pPr algn="ctr">
              <a:buSzPct val="90000"/>
            </a:pPr>
            <a:r>
              <a:rPr lang="en-US" sz="2000" b="1" dirty="0">
                <a:solidFill>
                  <a:schemeClr val="tx1"/>
                </a:solidFill>
                <a:latin typeface="Arial Black" pitchFamily="34" charset="0"/>
                <a:sym typeface="Wingdings"/>
              </a:rPr>
              <a:t></a:t>
            </a:r>
            <a:r>
              <a:rPr lang="en-US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Flavored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Fat Free</a:t>
            </a:r>
          </a:p>
          <a:p>
            <a:pPr algn="ctr">
              <a:buSzPct val="90000"/>
            </a:pPr>
            <a:endParaRPr lang="en-US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buSzPct val="90000"/>
            </a:pPr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  <a:sym typeface="Wingdings"/>
              </a:rPr>
              <a:t>Offer </a:t>
            </a:r>
            <a:r>
              <a:rPr lang="en-US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2</a:t>
            </a:r>
          </a:p>
          <a:p>
            <a:pPr marL="342900" indent="-342900" algn="ctr">
              <a:buSzPct val="90000"/>
              <a:buFont typeface="Wingdings"/>
              <a:buChar char="Ø"/>
            </a:pPr>
            <a:endParaRPr lang="en-US" sz="10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094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823912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en-US" sz="4800" b="1" dirty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CC00CC"/>
                </a:solidFill>
                <a:latin typeface="Comic Sans MS" pitchFamily="66" charset="0"/>
              </a:rPr>
              <a:t>OFFER vs. SERVE</a:t>
            </a:r>
            <a:r>
              <a:rPr lang="en-US" sz="4800" b="1" dirty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??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73500" cy="5638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400" b="1" u="sng" dirty="0" smtClean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r>
              <a:rPr lang="en-US" sz="9600" b="1" dirty="0" smtClean="0">
                <a:latin typeface="Arial Rounded MT Bold" panose="020F0704030504030204" pitchFamily="34" charset="0"/>
              </a:rPr>
              <a:t>WHY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3600" b="1" dirty="0" smtClean="0">
                <a:latin typeface="Arial Black" panose="020B0A04020102020204" pitchFamily="34" charset="0"/>
              </a:rPr>
              <a:t>Reduces Food Waste!</a:t>
            </a:r>
          </a:p>
          <a:p>
            <a:pPr algn="ctr"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Char char=""/>
            </a:pPr>
            <a:r>
              <a:rPr lang="en-US" sz="3600" b="1" dirty="0" smtClean="0">
                <a:latin typeface="Arial Black" panose="020B0A04020102020204" pitchFamily="34" charset="0"/>
              </a:rPr>
              <a:t>Provides Students Freedom of Choice</a:t>
            </a:r>
          </a:p>
          <a:p>
            <a:pPr marL="0" indent="0" algn="ctr">
              <a:lnSpc>
                <a:spcPct val="80000"/>
              </a:lnSpc>
              <a:buClr>
                <a:srgbClr val="CC00FF"/>
              </a:buClr>
              <a:buSzPct val="95000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00FF"/>
              </a:buClr>
              <a:buSzPct val="95000"/>
              <a:buFont typeface="Webdings" pitchFamily="18" charset="2"/>
              <a:buNone/>
            </a:pPr>
            <a:endParaRPr lang="en-US" sz="4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CCCCFF"/>
              </a:buClr>
              <a:buFont typeface="Webdings" pitchFamily="18" charset="2"/>
              <a:buChar char=""/>
            </a:pPr>
            <a:endParaRPr lang="en-US" sz="28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</p:txBody>
      </p:sp>
      <p:pic>
        <p:nvPicPr>
          <p:cNvPr id="295964" name="Picture 28" descr="j04079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65" name="Picture 29" descr="j04079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gmceli\AppData\Local\Microsoft\Windows\Temporary Internet Files\Content.IE5\DROJXSGZ\large-question-mark-33.3-3887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1143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96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CCFFFF"/>
      </a:lt1>
      <a:dk2>
        <a:srgbClr val="FFCCCC"/>
      </a:dk2>
      <a:lt2>
        <a:srgbClr val="CCFFCC"/>
      </a:lt2>
      <a:accent1>
        <a:srgbClr val="0099CC"/>
      </a:accent1>
      <a:accent2>
        <a:srgbClr val="99FFCC"/>
      </a:accent2>
      <a:accent3>
        <a:srgbClr val="E2FFFF"/>
      </a:accent3>
      <a:accent4>
        <a:srgbClr val="000000"/>
      </a:accent4>
      <a:accent5>
        <a:srgbClr val="AACAE2"/>
      </a:accent5>
      <a:accent6>
        <a:srgbClr val="8AE7B9"/>
      </a:accent6>
      <a:hlink>
        <a:srgbClr val="6600CC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7754</TotalTime>
  <Words>2679</Words>
  <Application>Microsoft Office PowerPoint</Application>
  <PresentationFormat>On-screen Show (4:3)</PresentationFormat>
  <Paragraphs>476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Soaring</vt:lpstr>
      <vt:lpstr>Office Theme</vt:lpstr>
      <vt:lpstr>SCHOOL LUNCH!   </vt:lpstr>
      <vt:lpstr>Lunch Meal Pattern Components ?</vt:lpstr>
      <vt:lpstr>MEAT/MEAT ALT.</vt:lpstr>
      <vt:lpstr>GRAINS</vt:lpstr>
      <vt:lpstr>VEGGIES</vt:lpstr>
      <vt:lpstr>VEGGIES</vt:lpstr>
      <vt:lpstr>FRUIT </vt:lpstr>
      <vt:lpstr>MILK</vt:lpstr>
      <vt:lpstr>OFFER vs. SERVE??</vt:lpstr>
      <vt:lpstr>Offer vs. Serve</vt:lpstr>
      <vt:lpstr>Unit Pricing??</vt:lpstr>
      <vt:lpstr>Pricing??</vt:lpstr>
      <vt:lpstr>SIGNAGE</vt:lpstr>
      <vt:lpstr>Offer vs. Serve/Form #300 Available at:     http://www.nj.gov/agriculture/divisions/fn/pdf/form300.pdf  </vt:lpstr>
      <vt:lpstr>TRAINING</vt:lpstr>
      <vt:lpstr>OFFER vs. SERVE??</vt:lpstr>
      <vt:lpstr>LUNCH Meal Pattern ?</vt:lpstr>
      <vt:lpstr>Components  vs. Items ??</vt:lpstr>
      <vt:lpstr>Components  vs. Items ??</vt:lpstr>
      <vt:lpstr>PowerPoint Presentation</vt:lpstr>
      <vt:lpstr>PowerPoint Presentation</vt:lpstr>
      <vt:lpstr>PowerPoint Presentation</vt:lpstr>
      <vt:lpstr>PowerPoint Presentation</vt:lpstr>
      <vt:lpstr>  WEB SITES  </vt:lpstr>
      <vt:lpstr>PowerPoint Presentation</vt:lpstr>
    </vt:vector>
  </TitlesOfParts>
  <Company>TOP OF CLASS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BREAKFAST</dc:title>
  <dc:creator>janet celi</dc:creator>
  <cp:lastModifiedBy>Bricker,  Jacqueline</cp:lastModifiedBy>
  <cp:revision>324</cp:revision>
  <cp:lastPrinted>2016-09-12T16:31:16Z</cp:lastPrinted>
  <dcterms:created xsi:type="dcterms:W3CDTF">2004-08-27T11:56:18Z</dcterms:created>
  <dcterms:modified xsi:type="dcterms:W3CDTF">2016-09-16T15:25:59Z</dcterms:modified>
</cp:coreProperties>
</file>